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5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x="18288000" cy="10287000"/>
  <p:notesSz cx="6858000" cy="9144000"/>
  <p:embeddedFontLst>
    <p:embeddedFont>
      <p:font typeface="Open Sauce" charset="1" panose="00000500000000000000"/>
      <p:regular r:id="rId54"/>
    </p:embeddedFont>
    <p:embeddedFont>
      <p:font typeface="Montserrat Ultra-Bold" charset="1" panose="00000900000000000000"/>
      <p:regular r:id="rId55"/>
    </p:embeddedFont>
    <p:embeddedFont>
      <p:font typeface="Montserrat Bold" charset="1" panose="00000800000000000000"/>
      <p:regular r:id="rId56"/>
    </p:embeddedFont>
    <p:embeddedFont>
      <p:font typeface="Montserrat" charset="1" panose="00000500000000000000"/>
      <p:regular r:id="rId57"/>
    </p:embeddedFont>
    <p:embeddedFont>
      <p:font typeface="Open Sauce Light" charset="1" panose="00000400000000000000"/>
      <p:regular r:id="rId60"/>
    </p:embeddedFont>
    <p:embeddedFont>
      <p:font typeface="Open Sauce Bold" charset="1" panose="00000800000000000000"/>
      <p:regular r:id="rId61"/>
    </p:embeddedFont>
    <p:embeddedFont>
      <p:font typeface="Courier Prime Bold" charset="1" panose="00000809000000000000"/>
      <p:regular r:id="rId69"/>
    </p:embeddedFont>
    <p:embeddedFont>
      <p:font typeface="Courier Prime" charset="1" panose="00000509000000000000"/>
      <p:regular r:id="rId72"/>
    </p:embeddedFont>
    <p:embeddedFont>
      <p:font typeface="Open Sauce Heavy" charset="1" panose="00000A00000000000000"/>
      <p:regular r:id="rId92"/>
    </p:embeddedFont>
    <p:embeddedFont>
      <p:font typeface="Playpen Sans" charset="1" panose="00000000000000000000"/>
      <p:regular r:id="rId94"/>
    </p:embeddedFont>
    <p:embeddedFont>
      <p:font typeface="Arimo" charset="1" panose="020B0604020202020204"/>
      <p:regular r:id="rId10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00" Target="notesSlides/notesSlide38.xml" Type="http://schemas.openxmlformats.org/officeDocument/2006/relationships/notesSlide"/><Relationship Id="rId101" Target="notesSlides/notesSlide39.xml" Type="http://schemas.openxmlformats.org/officeDocument/2006/relationships/notesSlide"/><Relationship Id="rId102" Target="notesSlides/notesSlide40.xml" Type="http://schemas.openxmlformats.org/officeDocument/2006/relationships/notesSlide"/><Relationship Id="rId103" Target="notesSlides/notesSlide41.xml" Type="http://schemas.openxmlformats.org/officeDocument/2006/relationships/notesSlide"/><Relationship Id="rId104" Target="notesSlides/notesSlide42.xml" Type="http://schemas.openxmlformats.org/officeDocument/2006/relationships/notesSlide"/><Relationship Id="rId105" Target="notesSlides/notesSlide43.xml" Type="http://schemas.openxmlformats.org/officeDocument/2006/relationships/notesSlide"/><Relationship Id="rId106" Target="notesSlides/notesSlide44.xml" Type="http://schemas.openxmlformats.org/officeDocument/2006/relationships/notesSlide"/><Relationship Id="rId107" Target="fonts/font107.fntdata" Type="http://schemas.openxmlformats.org/officeDocument/2006/relationships/font"/><Relationship Id="rId108" Target="notesSlides/notesSlide45.xml" Type="http://schemas.openxmlformats.org/officeDocument/2006/relationships/note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slides/slide39.xml" Type="http://schemas.openxmlformats.org/officeDocument/2006/relationships/slide"/><Relationship Id="rId45" Target="slides/slide40.xml" Type="http://schemas.openxmlformats.org/officeDocument/2006/relationships/slide"/><Relationship Id="rId46" Target="slides/slide41.xml" Type="http://schemas.openxmlformats.org/officeDocument/2006/relationships/slide"/><Relationship Id="rId47" Target="slides/slide42.xml" Type="http://schemas.openxmlformats.org/officeDocument/2006/relationships/slide"/><Relationship Id="rId48" Target="slides/slide43.xml" Type="http://schemas.openxmlformats.org/officeDocument/2006/relationships/slide"/><Relationship Id="rId49" Target="slides/slide44.xml" Type="http://schemas.openxmlformats.org/officeDocument/2006/relationships/slide"/><Relationship Id="rId5" Target="tableStyles.xml" Type="http://schemas.openxmlformats.org/officeDocument/2006/relationships/tableStyles"/><Relationship Id="rId50" Target="slides/slide45.xml" Type="http://schemas.openxmlformats.org/officeDocument/2006/relationships/slide"/><Relationship Id="rId51" Target="notesMasters/notesMaster1.xml" Type="http://schemas.openxmlformats.org/officeDocument/2006/relationships/notesMaster"/><Relationship Id="rId52" Target="theme/theme2.xml" Type="http://schemas.openxmlformats.org/officeDocument/2006/relationships/theme"/><Relationship Id="rId53" Target="notesSlides/notesSlide1.xml" Type="http://schemas.openxmlformats.org/officeDocument/2006/relationships/notesSlide"/><Relationship Id="rId54" Target="fonts/font54.fntdata" Type="http://schemas.openxmlformats.org/officeDocument/2006/relationships/font"/><Relationship Id="rId55" Target="fonts/font55.fntdata" Type="http://schemas.openxmlformats.org/officeDocument/2006/relationships/font"/><Relationship Id="rId56" Target="fonts/font56.fntdata" Type="http://schemas.openxmlformats.org/officeDocument/2006/relationships/font"/><Relationship Id="rId57" Target="fonts/font57.fntdata" Type="http://schemas.openxmlformats.org/officeDocument/2006/relationships/font"/><Relationship Id="rId58" Target="notesSlides/notesSlide2.xml" Type="http://schemas.openxmlformats.org/officeDocument/2006/relationships/notesSlide"/><Relationship Id="rId59" Target="notesSlides/notesSlide3.xml" Type="http://schemas.openxmlformats.org/officeDocument/2006/relationships/notesSlide"/><Relationship Id="rId6" Target="slides/slide1.xml" Type="http://schemas.openxmlformats.org/officeDocument/2006/relationships/slide"/><Relationship Id="rId60" Target="fonts/font60.fntdata" Type="http://schemas.openxmlformats.org/officeDocument/2006/relationships/font"/><Relationship Id="rId61" Target="fonts/font61.fntdata" Type="http://schemas.openxmlformats.org/officeDocument/2006/relationships/font"/><Relationship Id="rId62" Target="notesSlides/notesSlide4.xml" Type="http://schemas.openxmlformats.org/officeDocument/2006/relationships/notesSlide"/><Relationship Id="rId63" Target="notesSlides/notesSlide5.xml" Type="http://schemas.openxmlformats.org/officeDocument/2006/relationships/notesSlide"/><Relationship Id="rId64" Target="notesSlides/notesSlide6.xml" Type="http://schemas.openxmlformats.org/officeDocument/2006/relationships/notesSlide"/><Relationship Id="rId65" Target="notesSlides/notesSlide7.xml" Type="http://schemas.openxmlformats.org/officeDocument/2006/relationships/notesSlide"/><Relationship Id="rId66" Target="notesSlides/notesSlide8.xml" Type="http://schemas.openxmlformats.org/officeDocument/2006/relationships/notesSlide"/><Relationship Id="rId67" Target="notesSlides/notesSlide9.xml" Type="http://schemas.openxmlformats.org/officeDocument/2006/relationships/notesSlide"/><Relationship Id="rId68" Target="notesSlides/notesSlide10.xml" Type="http://schemas.openxmlformats.org/officeDocument/2006/relationships/notesSlide"/><Relationship Id="rId69" Target="fonts/font69.fntdata" Type="http://schemas.openxmlformats.org/officeDocument/2006/relationships/font"/><Relationship Id="rId7" Target="slides/slide2.xml" Type="http://schemas.openxmlformats.org/officeDocument/2006/relationships/slide"/><Relationship Id="rId70" Target="notesSlides/notesSlide11.xml" Type="http://schemas.openxmlformats.org/officeDocument/2006/relationships/notesSlide"/><Relationship Id="rId71" Target="notesSlides/notesSlide12.xml" Type="http://schemas.openxmlformats.org/officeDocument/2006/relationships/notesSlide"/><Relationship Id="rId72" Target="fonts/font72.fntdata" Type="http://schemas.openxmlformats.org/officeDocument/2006/relationships/font"/><Relationship Id="rId73" Target="notesSlides/notesSlide13.xml" Type="http://schemas.openxmlformats.org/officeDocument/2006/relationships/notesSlide"/><Relationship Id="rId74" Target="notesSlides/notesSlide14.xml" Type="http://schemas.openxmlformats.org/officeDocument/2006/relationships/notesSlide"/><Relationship Id="rId75" Target="notesSlides/notesSlide15.xml" Type="http://schemas.openxmlformats.org/officeDocument/2006/relationships/notesSlide"/><Relationship Id="rId76" Target="notesSlides/notesSlide16.xml" Type="http://schemas.openxmlformats.org/officeDocument/2006/relationships/notesSlide"/><Relationship Id="rId77" Target="notesSlides/notesSlide17.xml" Type="http://schemas.openxmlformats.org/officeDocument/2006/relationships/notesSlide"/><Relationship Id="rId78" Target="notesSlides/notesSlide18.xml" Type="http://schemas.openxmlformats.org/officeDocument/2006/relationships/notesSlide"/><Relationship Id="rId79" Target="notesSlides/notesSlide19.xml" Type="http://schemas.openxmlformats.org/officeDocument/2006/relationships/notesSlide"/><Relationship Id="rId8" Target="slides/slide3.xml" Type="http://schemas.openxmlformats.org/officeDocument/2006/relationships/slide"/><Relationship Id="rId80" Target="notesSlides/notesSlide20.xml" Type="http://schemas.openxmlformats.org/officeDocument/2006/relationships/notesSlide"/><Relationship Id="rId81" Target="notesSlides/notesSlide21.xml" Type="http://schemas.openxmlformats.org/officeDocument/2006/relationships/notesSlide"/><Relationship Id="rId82" Target="notesSlides/notesSlide22.xml" Type="http://schemas.openxmlformats.org/officeDocument/2006/relationships/notesSlide"/><Relationship Id="rId83" Target="notesSlides/notesSlide23.xml" Type="http://schemas.openxmlformats.org/officeDocument/2006/relationships/notesSlide"/><Relationship Id="rId84" Target="notesSlides/notesSlide24.xml" Type="http://schemas.openxmlformats.org/officeDocument/2006/relationships/notesSlide"/><Relationship Id="rId85" Target="notesSlides/notesSlide25.xml" Type="http://schemas.openxmlformats.org/officeDocument/2006/relationships/notesSlide"/><Relationship Id="rId86" Target="notesSlides/notesSlide26.xml" Type="http://schemas.openxmlformats.org/officeDocument/2006/relationships/notesSlide"/><Relationship Id="rId87" Target="notesSlides/notesSlide27.xml" Type="http://schemas.openxmlformats.org/officeDocument/2006/relationships/notesSlide"/><Relationship Id="rId88" Target="notesSlides/notesSlide28.xml" Type="http://schemas.openxmlformats.org/officeDocument/2006/relationships/notesSlide"/><Relationship Id="rId89" Target="notesSlides/notesSlide29.xml" Type="http://schemas.openxmlformats.org/officeDocument/2006/relationships/notesSlide"/><Relationship Id="rId9" Target="slides/slide4.xml" Type="http://schemas.openxmlformats.org/officeDocument/2006/relationships/slide"/><Relationship Id="rId90" Target="notesSlides/notesSlide30.xml" Type="http://schemas.openxmlformats.org/officeDocument/2006/relationships/notesSlide"/><Relationship Id="rId91" Target="notesSlides/notesSlide31.xml" Type="http://schemas.openxmlformats.org/officeDocument/2006/relationships/notesSlide"/><Relationship Id="rId92" Target="fonts/font92.fntdata" Type="http://schemas.openxmlformats.org/officeDocument/2006/relationships/font"/><Relationship Id="rId93" Target="notesSlides/notesSlide32.xml" Type="http://schemas.openxmlformats.org/officeDocument/2006/relationships/notesSlide"/><Relationship Id="rId94" Target="fonts/font94.fntdata" Type="http://schemas.openxmlformats.org/officeDocument/2006/relationships/font"/><Relationship Id="rId95" Target="notesSlides/notesSlide33.xml" Type="http://schemas.openxmlformats.org/officeDocument/2006/relationships/notesSlide"/><Relationship Id="rId96" Target="notesSlides/notesSlide34.xml" Type="http://schemas.openxmlformats.org/officeDocument/2006/relationships/notesSlide"/><Relationship Id="rId97" Target="notesSlides/notesSlide35.xml" Type="http://schemas.openxmlformats.org/officeDocument/2006/relationships/notesSlide"/><Relationship Id="rId98" Target="notesSlides/notesSlide36.xml" Type="http://schemas.openxmlformats.org/officeDocument/2006/relationships/notesSlide"/><Relationship Id="rId99" Target="notesSlides/notesSlide37.xml" Type="http://schemas.openxmlformats.org/officeDocument/2006/relationships/note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3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3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5.xml" Type="http://schemas.openxmlformats.org/officeDocument/2006/relationships/slide"/></Relationships>
</file>

<file path=ppt/notesSlides/_rels/notesSlide3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6.xml" Type="http://schemas.openxmlformats.org/officeDocument/2006/relationships/slide"/></Relationships>
</file>

<file path=ppt/notesSlides/_rels/notesSlide3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7.xml" Type="http://schemas.openxmlformats.org/officeDocument/2006/relationships/slide"/></Relationships>
</file>

<file path=ppt/notesSlides/_rels/notesSlide3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8.xml" Type="http://schemas.openxmlformats.org/officeDocument/2006/relationships/slide"/></Relationships>
</file>

<file path=ppt/notesSlides/_rels/notesSlide3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9.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4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0.xml" Type="http://schemas.openxmlformats.org/officeDocument/2006/relationships/slide"/></Relationships>
</file>

<file path=ppt/notesSlides/_rels/notesSlide4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1.xml" Type="http://schemas.openxmlformats.org/officeDocument/2006/relationships/slide"/></Relationships>
</file>

<file path=ppt/notesSlides/_rels/notesSlide4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2.xml" Type="http://schemas.openxmlformats.org/officeDocument/2006/relationships/slide"/></Relationships>
</file>

<file path=ppt/notesSlides/_rels/notesSlide4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3.xml" Type="http://schemas.openxmlformats.org/officeDocument/2006/relationships/slide"/></Relationships>
</file>

<file path=ppt/notesSlides/_rels/notesSlide4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4.xml" Type="http://schemas.openxmlformats.org/officeDocument/2006/relationships/slide"/></Relationships>
</file>

<file path=ppt/notesSlides/_rels/notesSlide4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5.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-Hello</a:t>
            </a:r>
          </a:p>
          <a:p>
            <a:r>
              <a:rPr lang="en-US"/>
              <a:t>-I'm Konstantinos</a:t>
            </a:r>
          </a:p>
          <a:p>
            <a:r>
              <a:rPr lang="en-US"/>
              <a:t>-Talk about Unit Testing</a:t>
            </a:r>
          </a:p>
          <a:p>
            <a:r>
              <a:rPr lang="en-US"/>
              <a:t>-We'll focus in Python Unit Testing with the tool Pytest</a:t>
            </a:r>
          </a:p>
          <a:p>
            <a:r>
              <a:rPr lang="en-US"/>
              <a:t>-We can't cover the whole Pytest documentation so we'll cover the basics</a:t>
            </a:r>
          </a:p>
          <a:p>
            <a:r>
              <a:rPr lang="en-US"/>
              <a:t>-Theory of Unit Testing</a:t>
            </a:r>
          </a:p>
          <a:p>
            <a:r>
              <a:rPr lang="en-US"/>
              <a:t>-Practise</a:t>
            </a:r>
          </a:p>
          <a:p>
            <a:r>
              <a:rPr lang="en-US"/>
              <a:t/>
            </a:r>
          </a:p>
          <a:p>
            <a:r>
              <a:rPr lang="en-US"/>
              <a:t>Interactive Question:</a:t>
            </a:r>
          </a:p>
          <a:p>
            <a:r>
              <a:rPr lang="en-US"/>
              <a:t/>
            </a:r>
          </a:p>
          <a:p>
            <a:r>
              <a:rPr lang="en-US"/>
              <a:t>“Before we start, what do you think are the key benefits of testing code early in the development process?”</a:t>
            </a:r>
          </a:p>
          <a:p>
            <a:r>
              <a:rPr lang="en-US"/>
              <a:t/>
            </a:r>
          </a:p>
          <a:p>
            <a:r>
              <a:rPr lang="en-US"/>
              <a:t>Answer:</a:t>
            </a:r>
          </a:p>
          <a:p>
            <a:r>
              <a:rPr lang="en-US"/>
              <a:t/>
            </a:r>
          </a:p>
          <a:p>
            <a:r>
              <a:rPr lang="en-US"/>
              <a:t>- Early Bug Detection: Identify issues before they evolve into complex problems.</a:t>
            </a:r>
          </a:p>
          <a:p>
            <a:r>
              <a:rPr lang="en-US"/>
              <a:t/>
            </a:r>
          </a:p>
          <a:p>
            <a:r>
              <a:rPr lang="en-US"/>
              <a:t>- Cost Efficiency: Fixing bugs early reduces time and resource expenditure compared to late-stage debugging.</a:t>
            </a:r>
          </a:p>
          <a:p>
            <a:r>
              <a:rPr lang="en-US"/>
              <a:t/>
            </a:r>
          </a:p>
          <a:p>
            <a:r>
              <a:rPr lang="en-US"/>
              <a:t>- Improved Code Quality: Promotes better design and encourages writing modular, maintainable code.</a:t>
            </a:r>
          </a:p>
          <a:p>
            <a:r>
              <a:rPr lang="en-US"/>
              <a:t/>
            </a:r>
          </a:p>
          <a:p>
            <a:r>
              <a:rPr lang="en-US"/>
              <a:t>- Facilitates Refactoring: Provides confidence to refactor or update code, knowing tests will catch regressions.</a:t>
            </a:r>
          </a:p>
          <a:p>
            <a:r>
              <a:rPr lang="en-US"/>
              <a:t/>
            </a:r>
          </a:p>
          <a:p>
            <a:r>
              <a:rPr lang="en-US"/>
              <a:t>- Documentation: Tests serve as living documentation, clarifying expected behavior.</a:t>
            </a:r>
          </a:p>
          <a:p>
            <a:r>
              <a:rPr lang="en-US"/>
              <a:t/>
            </a:r>
          </a:p>
          <a:p>
            <a:r>
              <a:rPr lang="en-US"/>
              <a:t>- Supports Continuous Integration: Enables smoother integration and delivery processes through automated testing.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let’s compare two popular Python testing frameworks: unittest and pytest.</a:t>
            </a:r>
          </a:p>
          <a:p>
            <a:r>
              <a:rPr lang="en-US"/>
              <a:t/>
            </a:r>
          </a:p>
          <a:p>
            <a:r>
              <a:rPr lang="en-US"/>
              <a:t>?Although our main focus will be on pytest, who can tell me a few words about unittest?</a:t>
            </a:r>
          </a:p>
          <a:p>
            <a:r>
              <a:rPr lang="en-US"/>
              <a:t/>
            </a:r>
          </a:p>
          <a:p>
            <a:r>
              <a:rPr lang="en-US"/>
              <a:t>While unittest is built into Python and follows a more traditional, class-based structure </a:t>
            </a:r>
          </a:p>
          <a:p>
            <a:r>
              <a:rPr lang="en-US"/>
              <a:t/>
            </a:r>
          </a:p>
          <a:p>
            <a:r>
              <a:rPr lang="en-US"/>
              <a:t>pytest offers a simpler syntax, more powerful features like fixtures and parametrization, and a rich plugin ecosystem. </a:t>
            </a:r>
          </a:p>
          <a:p>
            <a:r>
              <a:rPr lang="en-US"/>
              <a:t/>
            </a:r>
          </a:p>
          <a:p>
            <a:r>
              <a:rPr lang="en-US"/>
              <a:t>Today, we’ll focus on pytest due to its flexibility and readability.”</a:t>
            </a:r>
          </a:p>
          <a:p>
            <a:r>
              <a:rPr lang="en-US"/>
              <a:t/>
            </a:r>
          </a:p>
          <a:p>
            <a:r>
              <a:rPr lang="en-US"/>
              <a:t>Interactive Question:</a:t>
            </a:r>
          </a:p>
          <a:p>
            <a:r>
              <a:rPr lang="en-US"/>
              <a:t/>
            </a:r>
          </a:p>
          <a:p>
            <a:r>
              <a:rPr lang="en-US"/>
              <a:t>“Has anyone used both frameworks? What differences stood out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unittest framework is Python’s built-in testing tool. It’s inspired by JUnit and relies on classes, test cases, and assertions. </a:t>
            </a:r>
          </a:p>
          <a:p>
            <a:r>
              <a:rPr lang="en-US"/>
              <a:t/>
            </a:r>
          </a:p>
          <a:p>
            <a:r>
              <a:rPr lang="en-US"/>
              <a:t>While it’s very powerful, it can sometimes feel verbose compared to newer frameworks like pytest.”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unittest, tests are written in classes that inherit from unittest.TestCase. </a:t>
            </a:r>
          </a:p>
          <a:p>
            <a:r>
              <a:rPr lang="en-US"/>
              <a:t/>
            </a:r>
          </a:p>
          <a:p>
            <a:r>
              <a:rPr lang="en-US"/>
              <a:t>This gives you access to assertion methods like assertEqual to compare values.</a:t>
            </a:r>
          </a:p>
          <a:p>
            <a:r>
              <a:rPr lang="en-US"/>
              <a:t/>
            </a:r>
          </a:p>
          <a:p>
            <a:r>
              <a:rPr lang="en-US"/>
              <a:t>The ‘self’ parameter is key here—it represents the instance of your test case. </a:t>
            </a:r>
          </a:p>
          <a:p>
            <a:r>
              <a:rPr lang="en-US"/>
              <a:t/>
            </a:r>
          </a:p>
          <a:p>
            <a:r>
              <a:rPr lang="en-US"/>
              <a:t>This structured approach is great for organizing tests, though it can be a bit heavy on boilerplate.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“Assertions are the core of testing. </a:t>
            </a:r>
          </a:p>
          <a:p>
            <a:r>
              <a:rPr lang="en-US"/>
              <a:t/>
            </a:r>
          </a:p>
          <a:p>
            <a:r>
              <a:rPr lang="en-US"/>
              <a:t>They allow us to verify that our code produces the expected outcomes. </a:t>
            </a:r>
          </a:p>
          <a:p>
            <a:r>
              <a:rPr lang="en-US"/>
              <a:t/>
            </a:r>
          </a:p>
          <a:p>
            <a:r>
              <a:rPr lang="en-US"/>
              <a:t>While unittest provides many built-in assertions, the idea is the same in pytest—if an assertion fails, your test fails. This immediate feedback helps pinpoint issues quickly.”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we’ve seen what unittest offers, let’s move to pytest—a framework that many of us find more intuitive and less verbose. Pytest eliminates the need for test classes in many cases, offers simple test functions, and brings in advanced features with minimal syntax.”</a:t>
            </a:r>
          </a:p>
          <a:p>
            <a:r>
              <a:rPr lang="en-US"/>
              <a:t/>
            </a:r>
          </a:p>
          <a:p>
            <a:r>
              <a:rPr lang="en-US"/>
              <a:t>Interactive Question:</a:t>
            </a:r>
          </a:p>
          <a:p>
            <a:r>
              <a:rPr lang="en-US"/>
              <a:t/>
            </a:r>
          </a:p>
          <a:p>
            <a:r>
              <a:rPr lang="en-US"/>
              <a:t>“What features do you think make a testing framework easier to use?”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 is a powerful, user-friendly testing framework. </a:t>
            </a:r>
          </a:p>
          <a:p>
            <a:r>
              <a:rPr lang="en-US"/>
              <a:t/>
            </a:r>
          </a:p>
          <a:p>
            <a:r>
              <a:rPr lang="en-US"/>
              <a:t>You install it, and you’re ready to write tests with minimal boilerplate. </a:t>
            </a:r>
          </a:p>
          <a:p>
            <a:r>
              <a:rPr lang="en-US"/>
              <a:t/>
            </a:r>
          </a:p>
          <a:p>
            <a:r>
              <a:rPr lang="en-US"/>
              <a:t>Its syntax is straightforward, and it comes with features like fixtures, parametrization, and rich output that make debugging a breeze. </a:t>
            </a:r>
          </a:p>
          <a:p>
            <a:r>
              <a:rPr lang="en-US"/>
              <a:t/>
            </a:r>
          </a:p>
          <a:p>
            <a:r>
              <a:rPr lang="en-US"/>
              <a:t>Plus, its plugin ecosystem allows you to extend functionality as needed.</a:t>
            </a:r>
          </a:p>
          <a:p>
            <a:r>
              <a:rPr lang="en-US"/>
              <a:t/>
            </a:r>
          </a:p>
          <a:p>
            <a:r>
              <a:rPr lang="en-US"/>
              <a:t>Interactive Question:</a:t>
            </a:r>
          </a:p>
          <a:p>
            <a:r>
              <a:rPr lang="en-US"/>
              <a:t/>
            </a:r>
          </a:p>
          <a:p>
            <a:r>
              <a:rPr lang="en-US"/>
              <a:t>“For those who’ve tried pytest, what aspect do you appreciate most about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you run tests with pytest, you’ll see a simple output: a dot (.) indicates a passed test, an F indicates a failure, and an E indicates an error. This concise output lets you quickly assess the health of your test suite without overwhelming details.”</a:t>
            </a:r>
          </a:p>
          <a:p>
            <a:r>
              <a:rPr lang="en-US"/>
              <a:t/>
            </a:r>
          </a:p>
          <a:p>
            <a:r>
              <a:rPr lang="en-US"/>
              <a:t>Interactive Question:</a:t>
            </a:r>
          </a:p>
          <a:p>
            <a:r>
              <a:rPr lang="en-US"/>
              <a:t/>
            </a:r>
          </a:p>
          <a:p>
            <a:r>
              <a:rPr lang="en-US"/>
              <a:t>“How can you use the test output to efficiently locate problems in your code?”</a:t>
            </a:r>
          </a:p>
          <a:p>
            <a:r>
              <a:rPr lang="en-US"/>
              <a:t/>
            </a:r>
          </a:p>
          <a:p>
            <a:r>
              <a:rPr lang="en-US"/>
              <a:t>let's look at a basic example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you run tests with pytest, you’ll see a simple output: a dot (.) indicates a passed test, an F indicates a failure, and an E indicates an error. This concise output lets you quickly assess the health of your test suite without overwhelming details.”</a:t>
            </a:r>
          </a:p>
          <a:p>
            <a:r>
              <a:rPr lang="en-US"/>
              <a:t/>
            </a:r>
          </a:p>
          <a:p>
            <a:r>
              <a:rPr lang="en-US"/>
              <a:t>Interactive Question:</a:t>
            </a:r>
          </a:p>
          <a:p>
            <a:r>
              <a:rPr lang="en-US"/>
              <a:t/>
            </a:r>
          </a:p>
          <a:p>
            <a:r>
              <a:rPr lang="en-US"/>
              <a:t>“How can you use the test output to efficiently locate problems in your code?”</a:t>
            </a:r>
          </a:p>
          <a:p>
            <a:r>
              <a:rPr lang="en-US"/>
              <a:t/>
            </a:r>
          </a:p>
          <a:p>
            <a:r>
              <a:rPr lang="en-US"/>
              <a:t>let's look at a basic example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Purpose: Set up a consistent and reusable test environment or state before tests run, and handle cleanup afterward.</a:t>
            </a:r>
          </a:p>
          <a:p>
            <a:r>
              <a:rPr lang="en-US"/>
              <a:t/>
            </a:r>
          </a:p>
          <a:p>
            <a:r>
              <a:rPr lang="en-US"/>
              <a:t>Usage: Provide shared resources, such as test data, database connections, or pre-configured objects.</a:t>
            </a:r>
          </a:p>
          <a:p>
            <a:r>
              <a:rPr lang="en-US"/>
              <a:t/>
            </a:r>
          </a:p>
          <a:p>
            <a:r>
              <a:rPr lang="en-US"/>
              <a:t>Scope: Can have varying lifespans (e.g., per function, module, or session) to suit different testing needs.</a:t>
            </a:r>
          </a:p>
          <a:p>
            <a:r>
              <a:rPr lang="en-US"/>
              <a:t/>
            </a:r>
          </a:p>
          <a:p>
            <a:r>
              <a:rPr lang="en-US"/>
              <a:t>Fixtures in pytest are a way to set up preconditions for your tests. </a:t>
            </a:r>
          </a:p>
          <a:p>
            <a:r>
              <a:rPr lang="en-US"/>
              <a:t/>
            </a:r>
          </a:p>
          <a:p>
            <a:r>
              <a:rPr lang="en-US"/>
              <a:t>They’re reusable pieces of code that prepare your testing environment, such as creating temporary files, databases, or even objects. </a:t>
            </a:r>
          </a:p>
          <a:p>
            <a:r>
              <a:rPr lang="en-US"/>
              <a:t/>
            </a:r>
          </a:p>
          <a:p>
            <a:r>
              <a:rPr lang="en-US"/>
              <a:t>By using fixtures, you can avoid duplicating code and ensure consistency across tests.</a:t>
            </a:r>
          </a:p>
          <a:p>
            <a:r>
              <a:rPr lang="en-US"/>
              <a:t/>
            </a:r>
          </a:p>
          <a:p>
            <a:r>
              <a:rPr lang="en-US"/>
              <a:t>Without fixtures:</a:t>
            </a:r>
          </a:p>
          <a:p>
            <a:r>
              <a:rPr lang="en-US"/>
              <a:t/>
            </a:r>
          </a:p>
          <a:p>
            <a:r>
              <a:rPr lang="en-US"/>
              <a:t>- You would repeat setup code in every test.</a:t>
            </a:r>
          </a:p>
          <a:p>
            <a:r>
              <a:rPr lang="en-US"/>
              <a:t/>
            </a:r>
          </a:p>
          <a:p>
            <a:r>
              <a:rPr lang="en-US"/>
              <a:t>With fixtures:</a:t>
            </a:r>
          </a:p>
          <a:p>
            <a:r>
              <a:rPr lang="en-US"/>
              <a:t/>
            </a:r>
          </a:p>
          <a:p>
            <a:r>
              <a:rPr lang="en-US"/>
              <a:t>- You write setup code once, then inject it into any test that needs it.</a:t>
            </a:r>
          </a:p>
          <a:p>
            <a:r>
              <a:rPr lang="en-US"/>
              <a:t/>
            </a:r>
          </a:p>
          <a:p>
            <a:r>
              <a:rPr lang="en-US"/>
              <a:t>Interactive Question:</a:t>
            </a:r>
          </a:p>
          <a:p>
            <a:r>
              <a:rPr lang="en-US"/>
              <a:t/>
            </a:r>
          </a:p>
          <a:p>
            <a:r>
              <a:rPr lang="en-US"/>
              <a:t>“Can anyone think of an example where setting up a common environment would simplify your tests?”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practice, you define a fixture using the @pytest.fixture decorator. </a:t>
            </a:r>
          </a:p>
          <a:p>
            <a:r>
              <a:rPr lang="en-US"/>
              <a:t/>
            </a:r>
          </a:p>
          <a:p>
            <a:r>
              <a:rPr lang="en-US"/>
              <a:t>Imagine needing to prepare a user object or connect to a test database before each test—fixtures handle that seamlessly. This modular approach not only keeps your tests clean but also makes them easier to maintain.”</a:t>
            </a:r>
          </a:p>
          <a:p>
            <a:r>
              <a:rPr lang="en-US"/>
              <a:t/>
            </a:r>
          </a:p>
          <a:p>
            <a:r>
              <a:rPr lang="en-US"/>
              <a:t>Interactive Question:</a:t>
            </a:r>
          </a:p>
          <a:p>
            <a:r>
              <a:rPr lang="en-US"/>
              <a:t/>
            </a:r>
          </a:p>
          <a:p>
            <a:r>
              <a:rPr lang="en-US"/>
              <a:t>“What kinds of repetitive setup have you encountered that could be turned into a fixture?”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“Let’s begin with an overview of our journey today. We’ll start by discussing the theory behind unit testing, compare some popular frameworks like unittest and pytest, dive into some core pytest features, and finally, talk about an assignment that brings it all together. This roadmap will help you understand how each piece fits into the larger picture of quality software engineering.”</a:t>
            </a:r>
          </a:p>
          <a:p>
            <a:r>
              <a:rPr lang="en-US"/>
              <a:t/>
            </a:r>
          </a:p>
          <a:p>
            <a:r>
              <a:rPr lang="en-US"/>
              <a:t>Interactive Question:</a:t>
            </a:r>
          </a:p>
          <a:p>
            <a:r>
              <a:rPr lang="en-US"/>
              <a:t/>
            </a:r>
          </a:p>
          <a:p>
            <a:r>
              <a:rPr lang="en-US"/>
              <a:t>“Before we begin who can tell me what Unit Testing 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 your test suite grows, the power of fixtures becomes even more apparent. They allow you to compose more complex setups from simple, reusable parts. This scalability is critical for large projects where consistency and efficiency are key.”</a:t>
            </a:r>
          </a:p>
          <a:p>
            <a:r>
              <a:rPr lang="en-US"/>
              <a:t/>
            </a:r>
          </a:p>
          <a:p>
            <a:r>
              <a:rPr lang="en-US"/>
              <a:t>Interactive Question:</a:t>
            </a:r>
          </a:p>
          <a:p>
            <a:r>
              <a:rPr lang="en-US"/>
              <a:t/>
            </a:r>
          </a:p>
          <a:p>
            <a:r>
              <a:rPr lang="en-US"/>
              <a:t>“How might you design a fixture to support multiple test scenarios without redundancy?”</a:t>
            </a:r>
          </a:p>
          <a:p>
            <a:r>
              <a:rPr lang="en-US"/>
              <a:t/>
            </a:r>
          </a:p>
          <a:p>
            <a:r>
              <a:rPr lang="en-US"/>
              <a:t>let's look at an example of fixtures: Fixtures</a:t>
            </a:r>
          </a:p>
          <a:p>
            <a:r>
              <a:rPr lang="en-US"/>
              <a:t/>
            </a:r>
          </a:p>
          <a:p>
            <a:r>
              <a:rPr lang="en-US"/>
              <a:t/>
            </a:r>
          </a:p>
          <a:p>
            <a:r>
              <a:rPr lang="en-US"/>
              <a:t>we use fixtures for </a:t>
            </a:r>
          </a:p>
          <a:p>
            <a:r>
              <a:rPr lang="en-US"/>
              <a:t>Isolation:</a:t>
            </a:r>
          </a:p>
          <a:p>
            <a:r>
              <a:rPr lang="en-US"/>
              <a:t/>
            </a:r>
          </a:p>
          <a:p>
            <a:r>
              <a:rPr lang="en-US"/>
              <a:t>The in-memory database ensures each test runs in a fresh environment, free from interference or leftover data from other tests.</a:t>
            </a:r>
          </a:p>
          <a:p>
            <a:r>
              <a:rPr lang="en-US"/>
              <a:t/>
            </a:r>
          </a:p>
          <a:p>
            <a:r>
              <a:rPr lang="en-US"/>
              <a:t>Speed:</a:t>
            </a:r>
          </a:p>
          <a:p>
            <a:r>
              <a:rPr lang="en-US"/>
              <a:t/>
            </a:r>
          </a:p>
          <a:p>
            <a:r>
              <a:rPr lang="en-US"/>
              <a:t>In-memory databases operate much faster than disk-based ones, which makes your tests run quickly.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 your test suite grows, the power of fixtures becomes even more apparent. They allow you to compose more complex setups from simple, reusable parts. This scalability is critical for large projects where consistency and efficiency are key.”</a:t>
            </a:r>
          </a:p>
          <a:p>
            <a:r>
              <a:rPr lang="en-US"/>
              <a:t/>
            </a:r>
          </a:p>
          <a:p>
            <a:r>
              <a:rPr lang="en-US"/>
              <a:t>Interactive Question:</a:t>
            </a:r>
          </a:p>
          <a:p>
            <a:r>
              <a:rPr lang="en-US"/>
              <a:t/>
            </a:r>
          </a:p>
          <a:p>
            <a:r>
              <a:rPr lang="en-US"/>
              <a:t>“How might you design a fixture to support multiple test scenarios without redundancy?”</a:t>
            </a:r>
          </a:p>
          <a:p>
            <a:r>
              <a:rPr lang="en-US"/>
              <a:t/>
            </a:r>
          </a:p>
          <a:p>
            <a:r>
              <a:rPr lang="en-US"/>
              <a:t>let's look at an example of fixtures: Fixtures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Markers in pytest let you categorize tests, making it easier to run specific subsets based on features, modules, or priorities. </a:t>
            </a:r>
          </a:p>
          <a:p>
            <a:r>
              <a:rPr lang="en-US"/>
              <a:t/>
            </a:r>
          </a:p>
          <a:p>
            <a:r>
              <a:rPr lang="en-US"/>
              <a:t>They’re like labels that you can attach to your tests, so you don’t have to run your entire suite every time you make a change.</a:t>
            </a:r>
          </a:p>
          <a:p>
            <a:r>
              <a:rPr lang="en-US"/>
              <a:t/>
            </a:r>
          </a:p>
          <a:p>
            <a:r>
              <a:rPr lang="en-US"/>
              <a:t>Interactive Question:</a:t>
            </a:r>
          </a:p>
          <a:p>
            <a:r>
              <a:rPr lang="en-US"/>
              <a:t/>
            </a:r>
          </a:p>
          <a:p>
            <a:r>
              <a:rPr lang="en-US"/>
              <a:t>“In what situations might it be useful to only run a subset of your tests?”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Markers are essentially tags that help you group and filter tests. </a:t>
            </a:r>
          </a:p>
          <a:p>
            <a:r>
              <a:rPr lang="en-US"/>
              <a:t/>
            </a:r>
          </a:p>
          <a:p>
            <a:r>
              <a:rPr lang="en-US"/>
              <a:t>For example, you might mark tests related to database functionality or critical user flows.</a:t>
            </a:r>
          </a:p>
          <a:p>
            <a:r>
              <a:rPr lang="en-US"/>
              <a:t/>
            </a:r>
          </a:p>
          <a:p>
            <a:r>
              <a:rPr lang="en-US"/>
              <a:t>This level of organization makes it easier to focus on what’s important during development or debugging sessions.”</a:t>
            </a:r>
          </a:p>
          <a:p>
            <a:r>
              <a:rPr lang="en-US"/>
              <a:t/>
            </a:r>
          </a:p>
          <a:p>
            <a:r>
              <a:rPr lang="en-US"/>
              <a:t>Interactive Question:</a:t>
            </a:r>
          </a:p>
          <a:p>
            <a:r>
              <a:rPr lang="en-US"/>
              <a:t/>
            </a:r>
          </a:p>
          <a:p>
            <a:r>
              <a:rPr lang="en-US"/>
              <a:t>“What creative marker names might you use in your projects to keep your tests organized?”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see an example of a marker in action. By tagging tests with specific markers, you can later run only those tests. This selective testing is especially useful in continuous integration environments where time is of the essence.”</a:t>
            </a:r>
          </a:p>
          <a:p>
            <a:r>
              <a:rPr lang="en-US"/>
              <a:t/>
            </a:r>
          </a:p>
          <a:p>
            <a:r>
              <a:rPr lang="en-US"/>
              <a:t>Interactive Question:</a:t>
            </a:r>
          </a:p>
          <a:p>
            <a:r>
              <a:rPr lang="en-US"/>
              <a:t/>
            </a:r>
          </a:p>
          <a:p>
            <a:r>
              <a:rPr lang="en-US"/>
              <a:t>“How would you decide which tests should be marked for quick, frequent runs?”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“Using markers is straightforward. You simply add a decorator above your test function and later use command-line options to include or exclude markers. This flexibility allows you to tailor your test runs to match your current development focus.”</a:t>
            </a:r>
          </a:p>
          <a:p>
            <a:r>
              <a:rPr lang="en-US"/>
              <a:t/>
            </a:r>
          </a:p>
          <a:p>
            <a:r>
              <a:rPr lang="en-US"/>
              <a:t>Interactive Question:</a:t>
            </a:r>
          </a:p>
          <a:p>
            <a:r>
              <a:rPr lang="en-US"/>
              <a:t/>
            </a:r>
          </a:p>
          <a:p>
            <a:r>
              <a:rPr lang="en-US"/>
              <a:t>“What are some scenarios where excluding a group of tests could save you valuable debugging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avoid warnings and to document your marker usage, you should register custom markers in a configuration file like pytest.ini. </a:t>
            </a:r>
          </a:p>
          <a:p>
            <a:r>
              <a:rPr lang="en-US"/>
              <a:t/>
            </a:r>
          </a:p>
          <a:p>
            <a:r>
              <a:rPr lang="en-US"/>
              <a:t>This step ensures that everyone on your team understands the purpose of each marker and that they’re used consistently.</a:t>
            </a:r>
          </a:p>
          <a:p>
            <a:r>
              <a:rPr lang="en-US"/>
              <a:t/>
            </a:r>
          </a:p>
          <a:p>
            <a:r>
              <a:rPr lang="en-US"/>
              <a:t>Interactive Question:</a:t>
            </a:r>
          </a:p>
          <a:p>
            <a:r>
              <a:rPr lang="en-US"/>
              <a:t/>
            </a:r>
          </a:p>
          <a:p>
            <a:r>
              <a:rPr lang="en-US"/>
              <a:t>“How might registering markers improve team communication around testing?”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Parametrization allows you to run the same test function with different sets of inputs and expected outputs. </a:t>
            </a:r>
          </a:p>
          <a:p>
            <a:r>
              <a:rPr lang="en-US"/>
              <a:t/>
            </a:r>
          </a:p>
          <a:p>
            <a:r>
              <a:rPr lang="en-US"/>
              <a:t>Instead of writing multiple similar tests, you write one test that accepts parameters. </a:t>
            </a:r>
          </a:p>
          <a:p>
            <a:r>
              <a:rPr lang="en-US"/>
              <a:t/>
            </a:r>
          </a:p>
          <a:p>
            <a:r>
              <a:rPr lang="en-US"/>
              <a:t>This reduces boilerplate and enhances test coverage efficiently.</a:t>
            </a:r>
          </a:p>
          <a:p>
            <a:r>
              <a:rPr lang="en-US"/>
              <a:t/>
            </a:r>
          </a:p>
          <a:p>
            <a:r>
              <a:rPr lang="en-US"/>
              <a:t>Interactive Question:</a:t>
            </a:r>
          </a:p>
          <a:p>
            <a:r>
              <a:rPr lang="en-US"/>
              <a:t/>
            </a:r>
          </a:p>
          <a:p>
            <a:r>
              <a:rPr lang="en-US"/>
              <a:t>“Can you think of a situation where testing with multiple inputs would catch more errors than a single case?”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basic syntax for parametrization in pytest is simple—using a decorator to supply a list of input values and expected outcomes. This approach keeps your test functions concise and readable while ensuring thorough testing.”</a:t>
            </a:r>
          </a:p>
          <a:p>
            <a:r>
              <a:rPr lang="en-US"/>
              <a:t/>
            </a:r>
          </a:p>
          <a:p>
            <a:r>
              <a:rPr lang="en-US"/>
              <a:t>Interactive Question:</a:t>
            </a:r>
          </a:p>
          <a:p>
            <a:r>
              <a:rPr lang="en-US"/>
              <a:t/>
            </a:r>
          </a:p>
          <a:p>
            <a:r>
              <a:rPr lang="en-US"/>
              <a:t>“What are some advantages of using parametrization over writing multiple test functions for similar logic?”</a:t>
            </a:r>
          </a:p>
          <a:p>
            <a:r>
              <a:rPr lang="en-US"/>
              <a:t/>
            </a:r>
          </a:p>
          <a:p>
            <a:r>
              <a:rPr lang="en-US"/>
              <a:t>let's look at an example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Unit testing is the smallest testable part of a program</a:t>
            </a:r>
          </a:p>
          <a:p>
            <a:r>
              <a:rPr lang="en-US"/>
              <a:t/>
            </a:r>
          </a:p>
          <a:p>
            <a:r>
              <a:rPr lang="en-US"/>
              <a:t>Written by Developers, not testers</a:t>
            </a:r>
          </a:p>
          <a:p>
            <a:r>
              <a:rPr lang="en-US"/>
              <a:t/>
            </a:r>
          </a:p>
          <a:p>
            <a:r>
              <a:rPr lang="en-US"/>
              <a:t>Unit Tests should be repeatable and isolated from external systems</a:t>
            </a:r>
          </a:p>
          <a:p>
            <a:r>
              <a:rPr lang="en-US"/>
              <a:t/>
            </a:r>
          </a:p>
          <a:p>
            <a:r>
              <a:rPr lang="en-US"/>
              <a:t>Verifying individual parts of our code</a:t>
            </a:r>
          </a:p>
          <a:p>
            <a:r>
              <a:rPr lang="en-US"/>
              <a:t/>
            </a:r>
          </a:p>
          <a:p>
            <a:r>
              <a:rPr lang="en-US"/>
              <a:t>The goal is to ensure that each unit works correctly before it’s combined with others. </a:t>
            </a:r>
          </a:p>
          <a:p>
            <a:r>
              <a:rPr lang="en-US"/>
              <a:t/>
            </a:r>
          </a:p>
          <a:p>
            <a:r>
              <a:rPr lang="en-US"/>
              <a:t>Faster bug detection </a:t>
            </a:r>
          </a:p>
          <a:p>
            <a:r>
              <a:rPr lang="en-US"/>
              <a:t/>
            </a:r>
          </a:p>
          <a:p>
            <a:r>
              <a:rPr lang="en-US"/>
              <a:t>Improved code quality. </a:t>
            </a:r>
          </a:p>
          <a:p>
            <a:r>
              <a:rPr lang="en-US"/>
              <a:t/>
            </a:r>
          </a:p>
          <a:p>
            <a:r>
              <a:rPr lang="en-US"/>
              <a:t>It’s not about testing everything at once, but testing each building block thoroughly.</a:t>
            </a:r>
          </a:p>
          <a:p>
            <a:r>
              <a:rPr lang="en-US"/>
              <a:t/>
            </a:r>
          </a:p>
          <a:p>
            <a:r>
              <a:rPr lang="en-US"/>
              <a:t>Interactive Question:</a:t>
            </a:r>
          </a:p>
          <a:p>
            <a:r>
              <a:rPr lang="en-US"/>
              <a:t/>
            </a:r>
          </a:p>
          <a:p>
            <a:r>
              <a:rPr lang="en-US"/>
              <a:t>“In your experience, what is the most challenging part of isolating a unit for testing?”</a:t>
            </a:r>
          </a:p>
          <a:p>
            <a:r>
              <a:rPr lang="en-US"/>
              <a:t/>
            </a:r>
          </a:p>
          <a:p>
            <a:r>
              <a:rPr lang="en-US"/>
              <a:t>- Handling External Dependencies: </a:t>
            </a:r>
          </a:p>
          <a:p>
            <a:r>
              <a:rPr lang="en-US"/>
              <a:t/>
            </a:r>
          </a:p>
          <a:p>
            <a:r>
              <a:rPr lang="en-US"/>
              <a:t>- Tight Coupling: When code is closely intertwined with other modules or global state, it becomes difficult to test a unit in complete isolation.</a:t>
            </a:r>
          </a:p>
          <a:p>
            <a:r>
              <a:rPr lang="en-US"/>
              <a:t/>
            </a:r>
          </a:p>
          <a:p>
            <a:r>
              <a:rPr lang="en-US"/>
              <a:t>- Managing Side Effects</a:t>
            </a:r>
          </a:p>
          <a:p>
            <a:r>
              <a:rPr lang="en-US"/>
              <a:t/>
            </a:r>
          </a:p>
          <a:p>
            <a:r>
              <a:rPr lang="en-US"/>
              <a:t>- Creating a Controlled Environment</a:t>
            </a:r>
          </a:p>
          <a:p>
            <a:r>
              <a:rPr lang="en-US"/>
              <a:t/>
            </a:r>
          </a:p>
          <a:p>
            <a:r>
              <a:rPr lang="en-US"/>
              <a:t>- Deciding What to Mock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Monkeypatching is a technique where you temporarily modify or replace parts of your code during testing. </a:t>
            </a:r>
          </a:p>
          <a:p>
            <a:r>
              <a:rPr lang="en-US"/>
              <a:t/>
            </a:r>
          </a:p>
          <a:p>
            <a:r>
              <a:rPr lang="en-US"/>
              <a:t>Purpose: Dynamically alters or overrides attributes, functions, or objects at runtime.</a:t>
            </a:r>
          </a:p>
          <a:p>
            <a:r>
              <a:rPr lang="en-US"/>
              <a:t/>
            </a:r>
          </a:p>
          <a:p>
            <a:r>
              <a:rPr lang="en-US"/>
              <a:t>Usage: Change or replace parts of your application on the fly during tests, often used as a form of ad-hoc mocking.</a:t>
            </a:r>
          </a:p>
          <a:p>
            <a:r>
              <a:rPr lang="en-US"/>
              <a:t/>
            </a:r>
          </a:p>
          <a:p>
            <a:r>
              <a:rPr lang="en-US"/>
              <a:t>Method: In pytest, it’s facilitated by the built-in monkeypatch fixture.</a:t>
            </a:r>
          </a:p>
          <a:p>
            <a:r>
              <a:rPr lang="en-US"/>
              <a:t/>
            </a:r>
          </a:p>
          <a:p>
            <a:r>
              <a:rPr lang="en-US"/>
              <a:t>Useful when you need to simulate external dependencies or specific behaviors without executing the actual code. </a:t>
            </a:r>
          </a:p>
          <a:p>
            <a:r>
              <a:rPr lang="en-US"/>
              <a:t/>
            </a:r>
          </a:p>
          <a:p>
            <a:r>
              <a:rPr lang="en-US"/>
              <a:t>It allows you to control the test environment fully.”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By using monkeypatching, you can simulate behavior that is otherwise hard to reproduce, such as error conditions or external API failures. </a:t>
            </a:r>
          </a:p>
          <a:p>
            <a:r>
              <a:rPr lang="en-US"/>
              <a:t/>
            </a:r>
          </a:p>
          <a:p>
            <a:r>
              <a:rPr lang="en-US"/>
              <a:t>This speeds up your tests</a:t>
            </a:r>
          </a:p>
          <a:p>
            <a:r>
              <a:rPr lang="en-US"/>
              <a:t/>
            </a:r>
          </a:p>
          <a:p>
            <a:r>
              <a:rPr lang="en-US"/>
              <a:t>helps you validate how your code behaves in unusual scenarios without relying on real external systems.”</a:t>
            </a:r>
          </a:p>
          <a:p>
            <a:r>
              <a:rPr lang="en-US"/>
              <a:t/>
            </a:r>
          </a:p>
          <a:p>
            <a:r>
              <a:rPr lang="en-US"/>
              <a:t>Let's look at an example: Monkeypatching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Mocking is similar to monkeypatching but often involves creating dummy versions of components to simulate external dependencies. </a:t>
            </a:r>
          </a:p>
          <a:p>
            <a:r>
              <a:rPr lang="en-US"/>
              <a:t/>
            </a:r>
          </a:p>
          <a:p>
            <a:r>
              <a:rPr lang="en-US"/>
              <a:t>Purpose: Creates simulated versions of objects or functions to isolate the unit under test.</a:t>
            </a:r>
          </a:p>
          <a:p>
            <a:r>
              <a:rPr lang="en-US"/>
              <a:t/>
            </a:r>
          </a:p>
          <a:p>
            <a:r>
              <a:rPr lang="en-US"/>
              <a:t>Usage: Replace external dependencies (e.g., API calls, database interactions) with controlled, predictable behaviors.</a:t>
            </a:r>
          </a:p>
          <a:p>
            <a:r>
              <a:rPr lang="en-US"/>
              <a:t/>
            </a:r>
          </a:p>
          <a:p>
            <a:r>
              <a:rPr lang="en-US"/>
              <a:t>Tools: Typically done using libraries like unittest.mock or pytest-mock.</a:t>
            </a:r>
          </a:p>
          <a:p>
            <a:r>
              <a:rPr lang="en-US"/>
              <a:t/>
            </a:r>
          </a:p>
          <a:p>
            <a:r>
              <a:rPr lang="en-US"/>
              <a:t>It allows you to isolate the unit under test by replacing parts of the system that are not under direct scrutiny. This ensures that your tests remain fast and reliable.</a:t>
            </a:r>
          </a:p>
          <a:p>
            <a:r>
              <a:rPr lang="en-US"/>
              <a:t/>
            </a:r>
          </a:p>
          <a:p>
            <a:r>
              <a:rPr lang="en-US"/>
              <a:t>Interactive Question:</a:t>
            </a:r>
          </a:p>
          <a:p>
            <a:r>
              <a:rPr lang="en-US"/>
              <a:t/>
            </a:r>
          </a:p>
          <a:p>
            <a:r>
              <a:rPr lang="en-US"/>
              <a:t>“How does mocking differ from simply using test data, and why is that distinction important?”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“pytest-mock is a plugin that makes mocking in pytest even easier by providing a convenient mocker fixture. With this tool, you can create and control mock objects effortlessly. It streamlines the process and keeps your test code clean and readable.”</a:t>
            </a:r>
          </a:p>
          <a:p>
            <a:r>
              <a:rPr lang="en-US"/>
              <a:t/>
            </a:r>
          </a:p>
          <a:p>
            <a:r>
              <a:rPr lang="en-US"/>
              <a:t>Interactive Question:</a:t>
            </a:r>
          </a:p>
          <a:p>
            <a:r>
              <a:rPr lang="en-US"/>
              <a:t/>
            </a:r>
          </a:p>
          <a:p>
            <a:r>
              <a:rPr lang="en-US"/>
              <a:t>“For those who have used mocking libraries before, what features would you say are most critical for an effective mock?”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“Installing pytest-mock is straightforward via pip. Once installed, you can start using its features immediately. This slide emphasizes the ease of setting up the plugin so that you can focus on writing tests rather than configuring your environment.”</a:t>
            </a:r>
          </a:p>
          <a:p>
            <a:r>
              <a:rPr lang="en-US"/>
              <a:t/>
            </a:r>
          </a:p>
          <a:p>
            <a:r>
              <a:rPr lang="en-US"/>
              <a:t>Interactive Question:</a:t>
            </a:r>
          </a:p>
          <a:p>
            <a:r>
              <a:rPr lang="en-US"/>
              <a:t/>
            </a:r>
          </a:p>
          <a:p>
            <a:r>
              <a:rPr lang="en-US"/>
              <a:t>“Why do you think having an integrated plugin for mocking might be advantageous over using multiple libraries?”</a:t>
            </a:r>
          </a:p>
          <a:p>
            <a:r>
              <a:rPr lang="en-US"/>
              <a:t/>
            </a:r>
          </a:p>
          <a:p>
            <a:r>
              <a:rPr lang="en-US"/>
              <a:t>Let's look at an example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“Installing pytest-mock is straightforward via pip. Once installed, you can start using its features immediately. This slide emphasizes the ease of setting up the plugin so that you can focus on writing tests rather than configuring your environment.”</a:t>
            </a:r>
          </a:p>
          <a:p>
            <a:r>
              <a:rPr lang="en-US"/>
              <a:t/>
            </a:r>
          </a:p>
          <a:p>
            <a:r>
              <a:rPr lang="en-US"/>
              <a:t>Interactive Question:</a:t>
            </a:r>
          </a:p>
          <a:p>
            <a:r>
              <a:rPr lang="en-US"/>
              <a:t/>
            </a:r>
          </a:p>
          <a:p>
            <a:r>
              <a:rPr lang="en-US"/>
              <a:t>“Why do you think having an integrated plugin for mocking might be advantageous over using multiple libraries?”</a:t>
            </a:r>
          </a:p>
          <a:p>
            <a:r>
              <a:rPr lang="en-US"/>
              <a:t/>
            </a:r>
          </a:p>
          <a:p>
            <a:r>
              <a:rPr lang="en-US"/>
              <a:t>Let's look at an example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“Continuous Integration (CI) ensures that your tests run automatically every time you push code changes. GitHub Actions is a popular tool for this purpose. By setting up a workflow file, you can automate the testing process and catch errors early. This integration is crucial for maintaining a robust codebase in a team environment.”</a:t>
            </a:r>
          </a:p>
          <a:p>
            <a:r>
              <a:rPr lang="en-US"/>
              <a:t/>
            </a:r>
          </a:p>
          <a:p>
            <a:r>
              <a:rPr lang="en-US"/>
              <a:t>Interactive Question:</a:t>
            </a:r>
          </a:p>
          <a:p>
            <a:r>
              <a:rPr lang="en-US"/>
              <a:t/>
            </a:r>
          </a:p>
          <a:p>
            <a:r>
              <a:rPr lang="en-US"/>
              <a:t>“What challenges have you faced in keeping tests up-to-date as your project grows, and how might CI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“Code coverage analysis measures how much of your code is exercised by your tests. Tools like pytest-cov provide insights into untested areas, which helps you improve your test suite. Although 100% coverage isn’t always necessary, it’s a useful metric to gauge the effectiveness of your tests.”</a:t>
            </a:r>
          </a:p>
          <a:p>
            <a:r>
              <a:rPr lang="en-US"/>
              <a:t/>
            </a:r>
          </a:p>
          <a:p>
            <a:r>
              <a:rPr lang="en-US"/>
              <a:t>Interactive Question:</a:t>
            </a:r>
          </a:p>
          <a:p>
            <a:r>
              <a:rPr lang="en-US"/>
              <a:t/>
            </a:r>
          </a:p>
          <a:p>
            <a:r>
              <a:rPr lang="en-US"/>
              <a:t>“What do you think is a realistic target for code coverage, and why might chasing 100% sometimes be counterproductive?”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“pytest’s ecosystem is one of its strongest features. A wide range of plugins can extend its functionality—whether it’s integrating with frameworks, measuring coverage, or enhancing output. Plugins help you tailor your testing environment to your project’s needs with minimal overhead.”</a:t>
            </a:r>
          </a:p>
          <a:p>
            <a:r>
              <a:rPr lang="en-US"/>
              <a:t/>
            </a:r>
          </a:p>
          <a:p>
            <a:r>
              <a:rPr lang="en-US"/>
              <a:t>Interactive Question:</a:t>
            </a:r>
          </a:p>
          <a:p>
            <a:r>
              <a:rPr lang="en-US"/>
              <a:t/>
            </a:r>
          </a:p>
          <a:p>
            <a:r>
              <a:rPr lang="en-US"/>
              <a:t>“Can you name any plugins you’ve tried or would like to try in your testing workflow?”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“pytest-randomly forces your tests to run in a random order. This might sound counterintuitive, but it’s an excellent way to catch dependencies between tests that shouldn’t exist. By randomizing the order, you ensure that tests are truly independent.”</a:t>
            </a:r>
          </a:p>
          <a:p>
            <a:r>
              <a:rPr lang="en-US"/>
              <a:t/>
            </a:r>
          </a:p>
          <a:p>
            <a:r>
              <a:rPr lang="en-US"/>
              <a:t>Interactive Question:</a:t>
            </a:r>
          </a:p>
          <a:p>
            <a:r>
              <a:rPr lang="en-US"/>
              <a:t/>
            </a:r>
          </a:p>
          <a:p>
            <a:r>
              <a:rPr lang="en-US"/>
              <a:t>“Why do you think it’s important to ensure that tests don’t rely on a specific order to pass?”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Visual representation: Testing pyramid</a:t>
            </a:r>
          </a:p>
          <a:p>
            <a:r>
              <a:rPr lang="en-US"/>
              <a:t/>
            </a:r>
          </a:p>
          <a:p>
            <a:r>
              <a:rPr lang="en-US"/>
              <a:t>- Bottom layer: Numerous unit tests – fast, focused</a:t>
            </a:r>
          </a:p>
          <a:p>
            <a:r>
              <a:rPr lang="en-US"/>
              <a:t/>
            </a:r>
          </a:p>
          <a:p>
            <a:r>
              <a:rPr lang="en-US"/>
              <a:t>- Middle layer: Integration tests – verify component collaboration</a:t>
            </a:r>
          </a:p>
          <a:p>
            <a:r>
              <a:rPr lang="en-US"/>
              <a:t/>
            </a:r>
          </a:p>
          <a:p>
            <a:r>
              <a:rPr lang="en-US"/>
              <a:t>- Top layer: End-to-end tests – simulate real user scenarios</a:t>
            </a:r>
          </a:p>
          <a:p>
            <a:r>
              <a:rPr lang="en-US"/>
              <a:t/>
            </a:r>
          </a:p>
          <a:p>
            <a:r>
              <a:rPr lang="en-US"/>
              <a:t>- Overall approach: Rapid feedback and system reliability</a:t>
            </a:r>
          </a:p>
          <a:p>
            <a:r>
              <a:rPr lang="en-US"/>
              <a:t/>
            </a:r>
          </a:p>
          <a:p>
            <a:r>
              <a:rPr lang="en-US"/>
              <a:t>Interactive Questions:</a:t>
            </a:r>
          </a:p>
          <a:p>
            <a:r>
              <a:rPr lang="en-US"/>
              <a:t/>
            </a:r>
          </a:p>
          <a:p>
            <a:r>
              <a:rPr lang="en-US"/>
              <a:t>"Can someone explain how this layered approach supports rapid feedback in development?"</a:t>
            </a:r>
          </a:p>
          <a:p>
            <a:r>
              <a:rPr lang="en-US"/>
              <a:t/>
            </a:r>
          </a:p>
          <a:p>
            <a:r>
              <a:rPr lang="en-US"/>
              <a:t>- Unit Tests: Quick to execute, offering immediate feedback on small code changes.</a:t>
            </a:r>
          </a:p>
          <a:p>
            <a:r>
              <a:rPr lang="en-US"/>
              <a:t/>
            </a:r>
          </a:p>
          <a:p>
            <a:r>
              <a:rPr lang="en-US"/>
              <a:t>- Integration Tests: Verify interactions between components, helping to pinpoint issues across modules.</a:t>
            </a:r>
          </a:p>
          <a:p>
            <a:r>
              <a:rPr lang="en-US"/>
              <a:t/>
            </a:r>
          </a:p>
          <a:p>
            <a:r>
              <a:rPr lang="en-US"/>
              <a:t>- End-to-End Tests: Simulate real user scenarios, ensuring the system works as a whole, though they run less frequently.</a:t>
            </a:r>
          </a:p>
          <a:p>
            <a:r>
              <a:rPr lang="en-US"/>
              <a:t/>
            </a:r>
          </a:p>
          <a:p>
            <a:r>
              <a:rPr lang="en-US"/>
              <a:t>Layered Structure:</a:t>
            </a:r>
          </a:p>
          <a:p>
            <a:r>
              <a:rPr lang="en-US"/>
              <a:t>- Isolates problems to specific layers.</a:t>
            </a:r>
          </a:p>
          <a:p>
            <a:r>
              <a:rPr lang="en-US"/>
              <a:t>- Speeds up debugging by narrowing down the source of issues.</a:t>
            </a:r>
          </a:p>
          <a:p>
            <a:r>
              <a:rPr lang="en-US"/>
              <a:t/>
            </a:r>
          </a:p>
          <a:p>
            <a:r>
              <a:rPr lang="en-US"/>
              <a:t>Rapid Feedback: Enables developers to detect and fix bugs early, improving overall development efficiency.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“pytest-cov integrates code coverage measurement with pytest. It tells you what parts of your code are being tested and highlights gaps in your test suite. This information can be very motivating, especially when you can showcase your progress with a coverage badge on GitHub.”</a:t>
            </a:r>
          </a:p>
          <a:p>
            <a:r>
              <a:rPr lang="en-US"/>
              <a:t/>
            </a:r>
          </a:p>
          <a:p>
            <a:r>
              <a:rPr lang="en-US"/>
              <a:t>Interactive Question:</a:t>
            </a:r>
          </a:p>
          <a:p>
            <a:r>
              <a:rPr lang="en-US"/>
              <a:t/>
            </a:r>
          </a:p>
          <a:p>
            <a:r>
              <a:rPr lang="en-US"/>
              <a:t>“How might knowing your code coverage influence the way you write or improve your tests?”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those working with Django, pytest-django is an invaluable plugin. It simplifies testing Django applications by providing Django-specific fixtures and tools. This means you can test web applications with much less boilerplate and greater confidence in the results.”</a:t>
            </a:r>
          </a:p>
          <a:p>
            <a:r>
              <a:rPr lang="en-US"/>
              <a:t/>
            </a:r>
          </a:p>
          <a:p>
            <a:r>
              <a:rPr lang="en-US"/>
              <a:t>Interactive Question:</a:t>
            </a:r>
          </a:p>
          <a:p>
            <a:r>
              <a:rPr lang="en-US"/>
              <a:t/>
            </a:r>
          </a:p>
          <a:p>
            <a:r>
              <a:rPr lang="en-US"/>
              <a:t>“For anyone who has built web applications, what challenges have you faced with testing, and how could Django-specific tools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“pytest-bdd brings Behavior-Driven Development (BDD) to the Python ecosystem. It lets you write tests in plain language using the Given/When/Then syntax, which is great for collaboration between developers and non-technical stakeholders. This approach ensures everyone has a shared understanding of the expected behavior.”</a:t>
            </a:r>
          </a:p>
          <a:p>
            <a:r>
              <a:rPr lang="en-US"/>
              <a:t/>
            </a:r>
          </a:p>
          <a:p>
            <a:r>
              <a:rPr lang="en-US"/>
              <a:t>Interactive Question:</a:t>
            </a:r>
          </a:p>
          <a:p>
            <a:r>
              <a:rPr lang="en-US"/>
              <a:t/>
            </a:r>
          </a:p>
          <a:p>
            <a:r>
              <a:rPr lang="en-US"/>
              <a:t>“How do you think writing tests in plain language might improve communication within a team?”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“Learning doesn’t stop here. There are plenty of resources available—official documentation, tutorials on YouTube, and community guides—that can help you dive deeper into pytest and testing best practices. I encourage you all to explore these materials to strengthen your skills even further.”</a:t>
            </a:r>
          </a:p>
          <a:p>
            <a:r>
              <a:rPr lang="en-US"/>
              <a:t/>
            </a:r>
          </a:p>
          <a:p>
            <a:r>
              <a:rPr lang="en-US"/>
              <a:t>Interactive Question:</a:t>
            </a:r>
          </a:p>
          <a:p>
            <a:r>
              <a:rPr lang="en-US"/>
              <a:t/>
            </a:r>
          </a:p>
          <a:p>
            <a:r>
              <a:rPr lang="en-US"/>
              <a:t>“What type of learning resource do you find most helpful: video tutorials, documentation, or hands-on coding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in true Batman style, remember that just as Gotham depends on the Dark Knight to keep it safe, our software relies on good testing to remain robust. I challenge you to take what you’ve learned today and apply it to your projects, ensuring that every unit of code is as reliable as Batman’s gear.”</a:t>
            </a:r>
          </a:p>
          <a:p>
            <a:r>
              <a:rPr lang="en-US"/>
              <a:t/>
            </a:r>
          </a:p>
          <a:p>
            <a:r>
              <a:rPr lang="en-US"/>
              <a:t>Interactive Question:</a:t>
            </a:r>
          </a:p>
          <a:p>
            <a:r>
              <a:rPr lang="en-US"/>
              <a:t/>
            </a:r>
          </a:p>
          <a:p>
            <a:r>
              <a:rPr lang="en-US"/>
              <a:t>“If you were a member of Batman’s tech team, what would be the first piece of functionality you’d want to secure with tests?”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all for your time and attention. I hope this session has given you a clearer understanding of unit testing in Python and equipped you with practical techniques using pytest. I’m excited to see how you apply these ideas in your own work. Now, I’d love to open the floor for any questions or thoughts you’d like to share.”</a:t>
            </a:r>
          </a:p>
          <a:p>
            <a:r>
              <a:rPr lang="en-US"/>
              <a:t/>
            </a:r>
          </a:p>
          <a:p>
            <a:r>
              <a:rPr lang="en-US"/>
              <a:t>Interactive Question:</a:t>
            </a:r>
          </a:p>
          <a:p>
            <a:r>
              <a:rPr lang="en-US"/>
              <a:t/>
            </a:r>
          </a:p>
          <a:p>
            <a:r>
              <a:rPr lang="en-US"/>
              <a:t>“Before we wrap up, what is one takeaway from today’s presentation that you’re eager to apply in your coding projects?”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“Unit testing brings many benefits: it detects bugs early, improves code quality, simplifies refactoring, and makes integration smoother. These benefits contribute to building robust, maintainable software.”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What is agile development: - </a:t>
            </a:r>
          </a:p>
          <a:p>
            <a:r>
              <a:rPr lang="en-US"/>
              <a:t>- Breaks projects into small pieces delivered in short cycles.</a:t>
            </a:r>
          </a:p>
          <a:p>
            <a:r>
              <a:rPr lang="en-US"/>
              <a:t/>
            </a:r>
          </a:p>
          <a:p>
            <a:r>
              <a:rPr lang="en-US"/>
              <a:t>- Emphasizes teamwork and it's Customer-Centric</a:t>
            </a:r>
          </a:p>
          <a:p>
            <a:r>
              <a:rPr lang="en-US"/>
              <a:t/>
            </a:r>
          </a:p>
          <a:p>
            <a:r>
              <a:rPr lang="en-US"/>
              <a:t>In an agile environment, frequent iterations and rapid changes are the norm. </a:t>
            </a:r>
          </a:p>
          <a:p>
            <a:r>
              <a:rPr lang="en-US"/>
              <a:t/>
            </a:r>
          </a:p>
          <a:p>
            <a:r>
              <a:rPr lang="en-US"/>
              <a:t>Unit testing supports this by enabling quick feedback and safe refactoring. </a:t>
            </a:r>
          </a:p>
          <a:p>
            <a:r>
              <a:rPr lang="en-US"/>
              <a:t/>
            </a:r>
          </a:p>
          <a:p>
            <a:r>
              <a:rPr lang="en-US"/>
              <a:t>It allows us to catch issues early and helps maintain a high standard of code quality—even as requirements change.</a:t>
            </a:r>
          </a:p>
          <a:p>
            <a:r>
              <a:rPr lang="en-US"/>
              <a:t/>
            </a:r>
          </a:p>
          <a:p>
            <a:r>
              <a:rPr lang="en-US"/>
              <a:t>Interactive Question:</a:t>
            </a:r>
          </a:p>
          <a:p>
            <a:r>
              <a:rPr lang="en-US"/>
              <a:t/>
            </a:r>
          </a:p>
          <a:p>
            <a:r>
              <a:rPr lang="en-US"/>
              <a:t>“How might automated tests accelerate an agile development process in your own projects?”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You write tests before the actual code.</a:t>
            </a:r>
          </a:p>
          <a:p>
            <a:r>
              <a:rPr lang="en-US"/>
              <a:t/>
            </a:r>
          </a:p>
          <a:p>
            <a:r>
              <a:rPr lang="en-US"/>
              <a:t>- This forces you to think about your design and requirements upfront. </a:t>
            </a:r>
          </a:p>
          <a:p>
            <a:r>
              <a:rPr lang="en-US"/>
              <a:t/>
            </a:r>
          </a:p>
          <a:p>
            <a:r>
              <a:rPr lang="en-US"/>
              <a:t>- TDD promotes cleaner, modular code because you’re constantly verifying that each part works as expected.</a:t>
            </a:r>
          </a:p>
          <a:p>
            <a:r>
              <a:rPr lang="en-US"/>
              <a:t/>
            </a:r>
          </a:p>
          <a:p>
            <a:r>
              <a:rPr lang="en-US"/>
              <a:t>Interactive Question:</a:t>
            </a:r>
          </a:p>
          <a:p>
            <a:r>
              <a:rPr lang="en-US"/>
              <a:t/>
            </a:r>
          </a:p>
          <a:p>
            <a:r>
              <a:rPr lang="en-US"/>
              <a:t>“What are some potential advantages of writing tests before you write the actual code?”</a:t>
            </a:r>
          </a:p>
          <a:p>
            <a:r>
              <a:rPr lang="en-US"/>
              <a:t/>
            </a:r>
          </a:p>
          <a:p>
            <a:r>
              <a:rPr lang="en-US"/>
              <a:t>- Clarifies Requirements: Forces you to define what your code should do before implementation.</a:t>
            </a:r>
          </a:p>
          <a:p>
            <a:r>
              <a:rPr lang="en-US"/>
              <a:t/>
            </a:r>
          </a:p>
          <a:p>
            <a:r>
              <a:rPr lang="en-US"/>
              <a:t>- Drives Design: Encourages designing code that is modular and testable from the start.</a:t>
            </a:r>
          </a:p>
          <a:p>
            <a:r>
              <a:rPr lang="en-US"/>
              <a:t/>
            </a:r>
          </a:p>
          <a:p>
            <a:r>
              <a:rPr lang="en-US"/>
              <a:t>- Early Bug Detection: Helps catch mistakes and misunderstandings early in the development process.</a:t>
            </a:r>
          </a:p>
          <a:p>
            <a:r>
              <a:rPr lang="en-US"/>
              <a:t/>
            </a:r>
          </a:p>
          <a:p>
            <a:r>
              <a:rPr lang="en-US"/>
              <a:t>- Improves Documentation: Tests serve as living documentation of expected behavior.</a:t>
            </a:r>
          </a:p>
          <a:p>
            <a:r>
              <a:rPr lang="en-US"/>
              <a:t/>
            </a:r>
          </a:p>
          <a:p>
            <a:r>
              <a:rPr lang="en-US"/>
              <a:t>- Facilitates Refactoring: Provides a safety net, making it easier to modify code without fear of breaking functionality.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“TDD follows a simple, yet powerful, cycle:</a:t>
            </a:r>
          </a:p>
          <a:p>
            <a:r>
              <a:rPr lang="en-US"/>
              <a:t/>
            </a:r>
          </a:p>
          <a:p>
            <a:r>
              <a:rPr lang="en-US"/>
              <a:t>Red: Write a test that fails.</a:t>
            </a:r>
          </a:p>
          <a:p>
            <a:r>
              <a:rPr lang="en-US"/>
              <a:t/>
            </a:r>
          </a:p>
          <a:p>
            <a:r>
              <a:rPr lang="en-US"/>
              <a:t>Green: Write the minimal code necessary to pass the test.</a:t>
            </a:r>
          </a:p>
          <a:p>
            <a:r>
              <a:rPr lang="en-US"/>
              <a:t/>
            </a:r>
          </a:p>
          <a:p>
            <a:r>
              <a:rPr lang="en-US"/>
              <a:t>Refactor: Clean up the code while keeping tests green.</a:t>
            </a:r>
          </a:p>
          <a:p>
            <a:r>
              <a:rPr lang="en-US"/>
              <a:t>This cycle repeats continuously, driving both development and design improvements.”</a:t>
            </a:r>
          </a:p>
          <a:p>
            <a:r>
              <a:rPr lang="en-US"/>
              <a:t/>
            </a:r>
          </a:p>
          <a:p>
            <a:r>
              <a:rPr lang="en-US"/>
              <a:t>let's see an example: TDD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“Emerging AI tools are beginning to play a role in unit testing.</a:t>
            </a:r>
          </a:p>
          <a:p>
            <a:r>
              <a:rPr lang="en-US"/>
              <a:t/>
            </a:r>
          </a:p>
          <a:p>
            <a:r>
              <a:rPr lang="en-US"/>
              <a:t>GitHub Copilot can suggest tests as you write code, while others generate tests automatically. </a:t>
            </a:r>
          </a:p>
          <a:p>
            <a:r>
              <a:rPr lang="en-US"/>
              <a:t/>
            </a:r>
          </a:p>
          <a:p>
            <a:r>
              <a:rPr lang="en-US"/>
              <a:t>These innovations can help cover edge cases and speed up the test-writing process—although they’re not a replacement for thoughtful test design.”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5.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6.png" Type="http://schemas.openxmlformats.org/officeDocument/2006/relationships/image"/><Relationship Id="rId4" Target="https://docs.python.org/3/library/unittest.html#unittest.TestCase.assertEqual" TargetMode="External" Type="http://schemas.openxmlformats.org/officeDocument/2006/relationships/hyperlink"/></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7.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8.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9.png" Type="http://schemas.openxmlformats.org/officeDocument/2006/relationships/image"/><Relationship Id="rId4" Target="../media/image10.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11.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9.xml" Type="http://schemas.openxmlformats.org/officeDocument/2006/relationships/notesSlide"/><Relationship Id="rId3" Target="../media/image1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0.xml" Type="http://schemas.openxmlformats.org/officeDocument/2006/relationships/notesSlid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1.xml" Type="http://schemas.openxmlformats.org/officeDocument/2006/relationships/notesSlide"/><Relationship Id="rId3" Target="../media/image13.png" Type="http://schemas.openxmlformats.org/officeDocument/2006/relationships/image"/><Relationship Id="rId4" Target="../media/image14.sv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2.xml" Type="http://schemas.openxmlformats.org/officeDocument/2006/relationships/notesSlid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3.xml" Type="http://schemas.openxmlformats.org/officeDocument/2006/relationships/notesSlide"/><Relationship Id="rId3" Target="https://github.com/pytest-dev/pytest-mock" TargetMode="External" Type="http://schemas.openxmlformats.org/officeDocument/2006/relationships/hyperlink"/></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4.xml" Type="http://schemas.openxmlformats.org/officeDocument/2006/relationships/notesSlide"/><Relationship Id="rId3" Target="../media/image15.pn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5.xml" Type="http://schemas.openxmlformats.org/officeDocument/2006/relationships/notesSlide"/></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6.xml" Type="http://schemas.openxmlformats.org/officeDocument/2006/relationships/notesSlide"/></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7.xml" Type="http://schemas.openxmlformats.org/officeDocument/2006/relationships/notesSlide"/><Relationship Id="rId3" Target="../media/image16.png" Type="http://schemas.openxmlformats.org/officeDocument/2006/relationships/image"/></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8.xml" Type="http://schemas.openxmlformats.org/officeDocument/2006/relationships/notesSlide"/></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9.xml" Type="http://schemas.openxmlformats.org/officeDocument/2006/relationships/notesSlid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0.xml" Type="http://schemas.openxmlformats.org/officeDocument/2006/relationships/notesSlide"/></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1.xml" Type="http://schemas.openxmlformats.org/officeDocument/2006/relationships/notesSlide"/></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2.xml" Type="http://schemas.openxmlformats.org/officeDocument/2006/relationships/notesSlide"/></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3.xml" Type="http://schemas.openxmlformats.org/officeDocument/2006/relationships/notesSlide"/><Relationship Id="rId3" Target="https://www.youtube.com/watch?v=KZstMSOHIvQ&amp;list=PLZMWkkQEwOPkFsyal6Uq3RvAGsBbLCfZV" TargetMode="External" Type="http://schemas.openxmlformats.org/officeDocument/2006/relationships/hyperlink"/><Relationship Id="rId4" Target="https://docs.pytest.org/en/stable/contents.html" TargetMode="External" Type="http://schemas.openxmlformats.org/officeDocument/2006/relationships/hyperlink"/></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4.xml" Type="http://schemas.openxmlformats.org/officeDocument/2006/relationships/notesSlide"/><Relationship Id="rId3" Target="https://github.com/Konstantinos-10/UnitTestingPython" TargetMode="External" Type="http://schemas.openxmlformats.org/officeDocument/2006/relationships/hyperlink"/></Relationships>
</file>

<file path=ppt/slides/_rels/slide4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5.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840608" y="3932211"/>
            <a:ext cx="16606783" cy="2174928"/>
          </a:xfrm>
          <a:prstGeom prst="rect">
            <a:avLst/>
          </a:prstGeom>
        </p:spPr>
        <p:txBody>
          <a:bodyPr anchor="t" rtlCol="false" tIns="0" lIns="0" bIns="0" rIns="0">
            <a:spAutoFit/>
          </a:bodyPr>
          <a:lstStyle/>
          <a:p>
            <a:pPr algn="ctr" marL="0" indent="0" lvl="0">
              <a:lnSpc>
                <a:spcPts val="17721"/>
              </a:lnSpc>
              <a:spcBef>
                <a:spcPct val="0"/>
              </a:spcBef>
            </a:pPr>
            <a:r>
              <a:rPr lang="en-US" b="true" sz="12658" spc="291">
                <a:solidFill>
                  <a:srgbClr val="FFFFFF"/>
                </a:solidFill>
                <a:latin typeface="Montserrat Ultra-Bold"/>
                <a:ea typeface="Montserrat Ultra-Bold"/>
                <a:cs typeface="Montserrat Ultra-Bold"/>
                <a:sym typeface="Montserrat Ultra-Bold"/>
              </a:rPr>
              <a:t>IN PYTHON</a:t>
            </a:r>
          </a:p>
        </p:txBody>
      </p:sp>
      <p:sp>
        <p:nvSpPr>
          <p:cNvPr name="TextBox 4" id="4"/>
          <p:cNvSpPr txBox="true"/>
          <p:nvPr/>
        </p:nvSpPr>
        <p:spPr>
          <a:xfrm rot="0">
            <a:off x="840608" y="2320048"/>
            <a:ext cx="16606783" cy="2174928"/>
          </a:xfrm>
          <a:prstGeom prst="rect">
            <a:avLst/>
          </a:prstGeom>
        </p:spPr>
        <p:txBody>
          <a:bodyPr anchor="t" rtlCol="false" tIns="0" lIns="0" bIns="0" rIns="0">
            <a:spAutoFit/>
          </a:bodyPr>
          <a:lstStyle/>
          <a:p>
            <a:pPr algn="ctr" marL="0" indent="0" lvl="0">
              <a:lnSpc>
                <a:spcPts val="17721"/>
              </a:lnSpc>
              <a:spcBef>
                <a:spcPct val="0"/>
              </a:spcBef>
            </a:pPr>
            <a:r>
              <a:rPr lang="en-US" b="true" sz="12658" spc="291">
                <a:solidFill>
                  <a:srgbClr val="FFFFFF"/>
                </a:solidFill>
                <a:latin typeface="Montserrat Ultra-Bold"/>
                <a:ea typeface="Montserrat Ultra-Bold"/>
                <a:cs typeface="Montserrat Ultra-Bold"/>
                <a:sym typeface="Montserrat Ultra-Bold"/>
              </a:rPr>
              <a:t>UNIT TESTING</a:t>
            </a:r>
          </a:p>
        </p:txBody>
      </p:sp>
      <p:sp>
        <p:nvSpPr>
          <p:cNvPr name="TextBox 5" id="5"/>
          <p:cNvSpPr txBox="true"/>
          <p:nvPr/>
        </p:nvSpPr>
        <p:spPr>
          <a:xfrm rot="0">
            <a:off x="840608" y="8149770"/>
            <a:ext cx="16606783" cy="854075"/>
          </a:xfrm>
          <a:prstGeom prst="rect">
            <a:avLst/>
          </a:prstGeom>
        </p:spPr>
        <p:txBody>
          <a:bodyPr anchor="t" rtlCol="false" tIns="0" lIns="0" bIns="0" rIns="0">
            <a:spAutoFit/>
          </a:bodyPr>
          <a:lstStyle/>
          <a:p>
            <a:pPr algn="ctr" marL="0" indent="0" lvl="0">
              <a:lnSpc>
                <a:spcPts val="7000"/>
              </a:lnSpc>
              <a:spcBef>
                <a:spcPct val="0"/>
              </a:spcBef>
            </a:pPr>
            <a:r>
              <a:rPr lang="en-US" b="true" sz="5000" spc="115">
                <a:solidFill>
                  <a:srgbClr val="FFFFFF"/>
                </a:solidFill>
                <a:latin typeface="Montserrat Bold"/>
                <a:ea typeface="Montserrat Bold"/>
                <a:cs typeface="Montserrat Bold"/>
                <a:sym typeface="Montserrat Bold"/>
              </a:rPr>
              <a:t>KONSTANTINOS KYPRIANOU</a:t>
            </a:r>
          </a:p>
        </p:txBody>
      </p:sp>
      <p:sp>
        <p:nvSpPr>
          <p:cNvPr name="AutoShape 6" id="6"/>
          <p:cNvSpPr/>
          <p:nvPr/>
        </p:nvSpPr>
        <p:spPr>
          <a:xfrm>
            <a:off x="-1662139" y="2153651"/>
            <a:ext cx="6492240" cy="0"/>
          </a:xfrm>
          <a:prstGeom prst="line">
            <a:avLst/>
          </a:prstGeom>
          <a:ln cap="flat" w="19050">
            <a:solidFill>
              <a:srgbClr val="FFFFFF"/>
            </a:solidFill>
            <a:prstDash val="solid"/>
            <a:headEnd type="none" len="sm" w="sm"/>
            <a:tailEnd type="none" len="sm" w="sm"/>
          </a:ln>
        </p:spPr>
      </p:sp>
      <p:sp>
        <p:nvSpPr>
          <p:cNvPr name="AutoShape 7" id="7"/>
          <p:cNvSpPr/>
          <p:nvPr/>
        </p:nvSpPr>
        <p:spPr>
          <a:xfrm>
            <a:off x="14954061" y="8017217"/>
            <a:ext cx="6492240" cy="0"/>
          </a:xfrm>
          <a:prstGeom prst="line">
            <a:avLst/>
          </a:prstGeom>
          <a:ln cap="flat" w="19050">
            <a:solidFill>
              <a:srgbClr val="FFFFFF"/>
            </a:solidFill>
            <a:prstDash val="solid"/>
            <a:headEnd type="none" len="sm" w="sm"/>
            <a:tailEnd type="none" len="sm" w="sm"/>
          </a:ln>
        </p:spPr>
      </p:sp>
      <p:sp>
        <p:nvSpPr>
          <p:cNvPr name="TextBox 8" id="8"/>
          <p:cNvSpPr txBox="true"/>
          <p:nvPr/>
        </p:nvSpPr>
        <p:spPr>
          <a:xfrm rot="0">
            <a:off x="840608" y="7478739"/>
            <a:ext cx="16606783" cy="514350"/>
          </a:xfrm>
          <a:prstGeom prst="rect">
            <a:avLst/>
          </a:prstGeom>
        </p:spPr>
        <p:txBody>
          <a:bodyPr anchor="t" rtlCol="false" tIns="0" lIns="0" bIns="0" rIns="0">
            <a:spAutoFit/>
          </a:bodyPr>
          <a:lstStyle/>
          <a:p>
            <a:pPr algn="ctr" marL="0" indent="0" lvl="0">
              <a:lnSpc>
                <a:spcPts val="4200"/>
              </a:lnSpc>
              <a:spcBef>
                <a:spcPct val="0"/>
              </a:spcBef>
            </a:pPr>
            <a:r>
              <a:rPr lang="en-US" sz="3000" spc="69">
                <a:solidFill>
                  <a:srgbClr val="FFFFFF">
                    <a:alpha val="65882"/>
                  </a:srgbClr>
                </a:solidFill>
                <a:latin typeface="Montserrat"/>
                <a:ea typeface="Montserrat"/>
                <a:cs typeface="Montserrat"/>
                <a:sym typeface="Montserrat"/>
              </a:rPr>
              <a:t>PRESENTED BY</a:t>
            </a:r>
          </a:p>
        </p:txBody>
      </p:sp>
    </p:spTree>
  </p:cSld>
  <p:clrMapOvr>
    <a:masterClrMapping/>
  </p:clrMapOvr>
</p:sld>
</file>

<file path=ppt/slides/slide10.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2391349" y="2830547"/>
            <a:ext cx="13616759" cy="995766"/>
          </a:xfrm>
          <a:prstGeom prst="rect">
            <a:avLst/>
          </a:prstGeom>
        </p:spPr>
        <p:txBody>
          <a:bodyPr anchor="t" rtlCol="false" tIns="0" lIns="0" bIns="0" rIns="0">
            <a:spAutoFit/>
          </a:bodyPr>
          <a:lstStyle/>
          <a:p>
            <a:pPr algn="ctr" marL="0" indent="0" lvl="0">
              <a:lnSpc>
                <a:spcPts val="7704"/>
              </a:lnSpc>
            </a:pPr>
            <a:r>
              <a:rPr lang="en-US" b="true" sz="6641" spc="-312">
                <a:solidFill>
                  <a:srgbClr val="FFFFFF"/>
                </a:solidFill>
                <a:latin typeface="Courier Prime Bold"/>
                <a:ea typeface="Courier Prime Bold"/>
                <a:cs typeface="Courier Prime Bold"/>
                <a:sym typeface="Courier Prime Bold"/>
              </a:rPr>
              <a:t>unittest</a:t>
            </a:r>
          </a:p>
        </p:txBody>
      </p:sp>
      <p:sp>
        <p:nvSpPr>
          <p:cNvPr name="TextBox 3" id="3"/>
          <p:cNvSpPr txBox="true"/>
          <p:nvPr/>
        </p:nvSpPr>
        <p:spPr>
          <a:xfrm rot="0">
            <a:off x="2391349" y="4157259"/>
            <a:ext cx="13616759" cy="986241"/>
          </a:xfrm>
          <a:prstGeom prst="rect">
            <a:avLst/>
          </a:prstGeom>
        </p:spPr>
        <p:txBody>
          <a:bodyPr anchor="t" rtlCol="false" tIns="0" lIns="0" bIns="0" rIns="0">
            <a:spAutoFit/>
          </a:bodyPr>
          <a:lstStyle/>
          <a:p>
            <a:pPr algn="ctr" marL="0" indent="0" lvl="0">
              <a:lnSpc>
                <a:spcPts val="7704"/>
              </a:lnSpc>
            </a:pPr>
            <a:r>
              <a:rPr lang="en-US" b="true" sz="6641" spc="-312">
                <a:solidFill>
                  <a:srgbClr val="FFFFFF"/>
                </a:solidFill>
                <a:latin typeface="Montserrat Bold"/>
                <a:ea typeface="Montserrat Bold"/>
                <a:cs typeface="Montserrat Bold"/>
                <a:sym typeface="Montserrat Bold"/>
              </a:rPr>
              <a:t>VS</a:t>
            </a:r>
          </a:p>
        </p:txBody>
      </p:sp>
      <p:sp>
        <p:nvSpPr>
          <p:cNvPr name="TextBox 4" id="4"/>
          <p:cNvSpPr txBox="true"/>
          <p:nvPr/>
        </p:nvSpPr>
        <p:spPr>
          <a:xfrm rot="0">
            <a:off x="2391349" y="5467350"/>
            <a:ext cx="13616759" cy="995766"/>
          </a:xfrm>
          <a:prstGeom prst="rect">
            <a:avLst/>
          </a:prstGeom>
        </p:spPr>
        <p:txBody>
          <a:bodyPr anchor="t" rtlCol="false" tIns="0" lIns="0" bIns="0" rIns="0">
            <a:spAutoFit/>
          </a:bodyPr>
          <a:lstStyle/>
          <a:p>
            <a:pPr algn="ctr" marL="0" indent="0" lvl="0">
              <a:lnSpc>
                <a:spcPts val="7704"/>
              </a:lnSpc>
            </a:pPr>
            <a:r>
              <a:rPr lang="en-US" b="true" sz="6641" spc="-312">
                <a:solidFill>
                  <a:srgbClr val="FFFFFF"/>
                </a:solidFill>
                <a:latin typeface="Courier Prime Bold"/>
                <a:ea typeface="Courier Prime Bold"/>
                <a:cs typeface="Courier Prime Bold"/>
                <a:sym typeface="Courier Prime Bold"/>
              </a:rPr>
              <a:t>pytest</a:t>
            </a:r>
          </a:p>
        </p:txBody>
      </p:sp>
      <p:sp>
        <p:nvSpPr>
          <p:cNvPr name="TextBox 5" id="5"/>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11.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unittest</a:t>
            </a:r>
          </a:p>
        </p:txBody>
      </p:sp>
      <p:sp>
        <p:nvSpPr>
          <p:cNvPr name="TextBox 4" id="4"/>
          <p:cNvSpPr txBox="true"/>
          <p:nvPr/>
        </p:nvSpPr>
        <p:spPr>
          <a:xfrm rot="0">
            <a:off x="2513910" y="3117496"/>
            <a:ext cx="4815734"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Built-In Framework</a:t>
            </a:r>
          </a:p>
        </p:txBody>
      </p:sp>
      <p:sp>
        <p:nvSpPr>
          <p:cNvPr name="TextBox 5" id="5"/>
          <p:cNvSpPr txBox="true"/>
          <p:nvPr/>
        </p:nvSpPr>
        <p:spPr>
          <a:xfrm rot="0">
            <a:off x="2513910" y="393183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Supports Test Case, Test Suites, Test Fixtures, and Test Runners</a:t>
            </a:r>
          </a:p>
        </p:txBody>
      </p:sp>
      <p:sp>
        <p:nvSpPr>
          <p:cNvPr name="TextBox 6" id="6"/>
          <p:cNvSpPr txBox="true"/>
          <p:nvPr/>
        </p:nvSpPr>
        <p:spPr>
          <a:xfrm rot="0">
            <a:off x="2513910" y="5610135"/>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Inspired by JUnit</a:t>
            </a:r>
          </a:p>
        </p:txBody>
      </p:sp>
      <p:sp>
        <p:nvSpPr>
          <p:cNvPr name="TextBox 7" id="7"/>
          <p:cNvSpPr txBox="true"/>
          <p:nvPr/>
        </p:nvSpPr>
        <p:spPr>
          <a:xfrm rot="0">
            <a:off x="2187513" y="8322855"/>
            <a:ext cx="13616759" cy="591820"/>
          </a:xfrm>
          <a:prstGeom prst="rect">
            <a:avLst/>
          </a:prstGeom>
        </p:spPr>
        <p:txBody>
          <a:bodyPr anchor="t" rtlCol="false" tIns="0" lIns="0" bIns="0" rIns="0">
            <a:spAutoFit/>
          </a:bodyPr>
          <a:lstStyle/>
          <a:p>
            <a:pPr algn="ctr" marL="0" indent="0" lvl="0">
              <a:lnSpc>
                <a:spcPts val="4639"/>
              </a:lnSpc>
            </a:pPr>
            <a:r>
              <a:rPr lang="en-US" b="true" sz="3999" spc="-187">
                <a:solidFill>
                  <a:srgbClr val="FFFFFF"/>
                </a:solidFill>
                <a:latin typeface="Courier Prime Bold"/>
                <a:ea typeface="Courier Prime Bold"/>
                <a:cs typeface="Courier Prime Bold"/>
                <a:sym typeface="Courier Prime Bold"/>
              </a:rPr>
              <a:t>Let’s look at an example</a:t>
            </a:r>
          </a:p>
        </p:txBody>
      </p:sp>
      <p:sp>
        <p:nvSpPr>
          <p:cNvPr name="TextBox 8" id="8"/>
          <p:cNvSpPr txBox="true"/>
          <p:nvPr/>
        </p:nvSpPr>
        <p:spPr>
          <a:xfrm rot="0">
            <a:off x="2513910" y="4794795"/>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Tests run in test classes</a:t>
            </a:r>
          </a:p>
        </p:txBody>
      </p:sp>
      <p:grpSp>
        <p:nvGrpSpPr>
          <p:cNvPr name="Group 9" id="9"/>
          <p:cNvGrpSpPr/>
          <p:nvPr/>
        </p:nvGrpSpPr>
        <p:grpSpPr>
          <a:xfrm rot="0">
            <a:off x="16982967" y="400502"/>
            <a:ext cx="1305033" cy="333097"/>
            <a:chOff x="0" y="0"/>
            <a:chExt cx="343712" cy="87729"/>
          </a:xfrm>
        </p:grpSpPr>
        <p:sp>
          <p:nvSpPr>
            <p:cNvPr name="Freeform 10" id="10"/>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1" id="11"/>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2" id="12"/>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3" id="13"/>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4" id="14"/>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5" id="15"/>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6" id="16"/>
          <p:cNvGrpSpPr/>
          <p:nvPr/>
        </p:nvGrpSpPr>
        <p:grpSpPr>
          <a:xfrm rot="0">
            <a:off x="1836963" y="2985180"/>
            <a:ext cx="518319" cy="591835"/>
            <a:chOff x="0" y="0"/>
            <a:chExt cx="691092" cy="789113"/>
          </a:xfrm>
        </p:grpSpPr>
        <p:grpSp>
          <p:nvGrpSpPr>
            <p:cNvPr name="Group 17" id="17"/>
            <p:cNvGrpSpPr/>
            <p:nvPr/>
          </p:nvGrpSpPr>
          <p:grpSpPr>
            <a:xfrm rot="5400000">
              <a:off x="-48701" y="49320"/>
              <a:ext cx="789113" cy="690474"/>
              <a:chOff x="0" y="0"/>
              <a:chExt cx="812800" cy="711200"/>
            </a:xfrm>
          </p:grpSpPr>
          <p:sp>
            <p:nvSpPr>
              <p:cNvPr name="Freeform 18" id="1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9" id="1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0" id="20"/>
            <p:cNvGrpSpPr/>
            <p:nvPr/>
          </p:nvGrpSpPr>
          <p:grpSpPr>
            <a:xfrm rot="5400000">
              <a:off x="-331772" y="331772"/>
              <a:ext cx="789113" cy="125570"/>
              <a:chOff x="0" y="0"/>
              <a:chExt cx="812800" cy="129340"/>
            </a:xfrm>
          </p:grpSpPr>
          <p:sp>
            <p:nvSpPr>
              <p:cNvPr name="Freeform 21" id="2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2" id="2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3" id="23"/>
          <p:cNvGrpSpPr/>
          <p:nvPr/>
        </p:nvGrpSpPr>
        <p:grpSpPr>
          <a:xfrm rot="0">
            <a:off x="1836963" y="3832238"/>
            <a:ext cx="518319" cy="591835"/>
            <a:chOff x="0" y="0"/>
            <a:chExt cx="691092" cy="789113"/>
          </a:xfrm>
        </p:grpSpPr>
        <p:grpSp>
          <p:nvGrpSpPr>
            <p:cNvPr name="Group 24" id="24"/>
            <p:cNvGrpSpPr/>
            <p:nvPr/>
          </p:nvGrpSpPr>
          <p:grpSpPr>
            <a:xfrm rot="5400000">
              <a:off x="-48701" y="49320"/>
              <a:ext cx="789113" cy="690474"/>
              <a:chOff x="0" y="0"/>
              <a:chExt cx="812800" cy="711200"/>
            </a:xfrm>
          </p:grpSpPr>
          <p:sp>
            <p:nvSpPr>
              <p:cNvPr name="Freeform 25" id="2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6" id="2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7" id="27"/>
            <p:cNvGrpSpPr/>
            <p:nvPr/>
          </p:nvGrpSpPr>
          <p:grpSpPr>
            <a:xfrm rot="5400000">
              <a:off x="-331772" y="331772"/>
              <a:ext cx="789113" cy="125570"/>
              <a:chOff x="0" y="0"/>
              <a:chExt cx="812800" cy="129340"/>
            </a:xfrm>
          </p:grpSpPr>
          <p:sp>
            <p:nvSpPr>
              <p:cNvPr name="Freeform 28" id="2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9" id="2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0" id="30"/>
          <p:cNvGrpSpPr/>
          <p:nvPr/>
        </p:nvGrpSpPr>
        <p:grpSpPr>
          <a:xfrm rot="0">
            <a:off x="1836963" y="4681248"/>
            <a:ext cx="518319" cy="591835"/>
            <a:chOff x="0" y="0"/>
            <a:chExt cx="691092" cy="789113"/>
          </a:xfrm>
        </p:grpSpPr>
        <p:grpSp>
          <p:nvGrpSpPr>
            <p:cNvPr name="Group 31" id="31"/>
            <p:cNvGrpSpPr/>
            <p:nvPr/>
          </p:nvGrpSpPr>
          <p:grpSpPr>
            <a:xfrm rot="5400000">
              <a:off x="-48701" y="49320"/>
              <a:ext cx="789113" cy="690474"/>
              <a:chOff x="0" y="0"/>
              <a:chExt cx="812800" cy="711200"/>
            </a:xfrm>
          </p:grpSpPr>
          <p:sp>
            <p:nvSpPr>
              <p:cNvPr name="Freeform 32" id="3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3" id="3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4" id="34"/>
            <p:cNvGrpSpPr/>
            <p:nvPr/>
          </p:nvGrpSpPr>
          <p:grpSpPr>
            <a:xfrm rot="5400000">
              <a:off x="-331772" y="331772"/>
              <a:ext cx="789113" cy="125570"/>
              <a:chOff x="0" y="0"/>
              <a:chExt cx="812800" cy="129340"/>
            </a:xfrm>
          </p:grpSpPr>
          <p:sp>
            <p:nvSpPr>
              <p:cNvPr name="Freeform 35" id="3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6" id="3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7" id="37"/>
          <p:cNvGrpSpPr/>
          <p:nvPr/>
        </p:nvGrpSpPr>
        <p:grpSpPr>
          <a:xfrm rot="0">
            <a:off x="1836963" y="5528306"/>
            <a:ext cx="518319" cy="591835"/>
            <a:chOff x="0" y="0"/>
            <a:chExt cx="691092" cy="789113"/>
          </a:xfrm>
        </p:grpSpPr>
        <p:grpSp>
          <p:nvGrpSpPr>
            <p:cNvPr name="Group 38" id="38"/>
            <p:cNvGrpSpPr/>
            <p:nvPr/>
          </p:nvGrpSpPr>
          <p:grpSpPr>
            <a:xfrm rot="5400000">
              <a:off x="-48701" y="49320"/>
              <a:ext cx="789113" cy="690474"/>
              <a:chOff x="0" y="0"/>
              <a:chExt cx="812800" cy="711200"/>
            </a:xfrm>
          </p:grpSpPr>
          <p:sp>
            <p:nvSpPr>
              <p:cNvPr name="Freeform 39" id="3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0" id="4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1" id="41"/>
            <p:cNvGrpSpPr/>
            <p:nvPr/>
          </p:nvGrpSpPr>
          <p:grpSpPr>
            <a:xfrm rot="5400000">
              <a:off x="-331772" y="331772"/>
              <a:ext cx="789113" cy="125570"/>
              <a:chOff x="0" y="0"/>
              <a:chExt cx="812800" cy="129340"/>
            </a:xfrm>
          </p:grpSpPr>
          <p:sp>
            <p:nvSpPr>
              <p:cNvPr name="Freeform 42" id="4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3" id="4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028700" y="1705100"/>
            <a:ext cx="16230600" cy="3076197"/>
          </a:xfrm>
          <a:custGeom>
            <a:avLst/>
            <a:gdLst/>
            <a:ahLst/>
            <a:cxnLst/>
            <a:rect r="r" b="b" t="t" l="l"/>
            <a:pathLst>
              <a:path h="3076197" w="16230600">
                <a:moveTo>
                  <a:pt x="0" y="0"/>
                </a:moveTo>
                <a:lnTo>
                  <a:pt x="16230600" y="0"/>
                </a:lnTo>
                <a:lnTo>
                  <a:pt x="16230600" y="3076197"/>
                </a:lnTo>
                <a:lnTo>
                  <a:pt x="0" y="3076197"/>
                </a:lnTo>
                <a:lnTo>
                  <a:pt x="0" y="0"/>
                </a:lnTo>
                <a:close/>
              </a:path>
            </a:pathLst>
          </a:custGeom>
          <a:blipFill>
            <a:blip r:embed="rId3"/>
            <a:stretch>
              <a:fillRect l="0" t="0" r="0" b="0"/>
            </a:stretch>
          </a:blipFill>
        </p:spPr>
      </p:sp>
      <p:sp>
        <p:nvSpPr>
          <p:cNvPr name="TextBox 4" id="4"/>
          <p:cNvSpPr txBox="true"/>
          <p:nvPr/>
        </p:nvSpPr>
        <p:spPr>
          <a:xfrm rot="0">
            <a:off x="2351171" y="5434266"/>
            <a:ext cx="2995415"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the class inherits </a:t>
            </a:r>
          </a:p>
        </p:txBody>
      </p:sp>
      <p:sp>
        <p:nvSpPr>
          <p:cNvPr name="TextBox 5" id="5"/>
          <p:cNvSpPr txBox="true"/>
          <p:nvPr/>
        </p:nvSpPr>
        <p:spPr>
          <a:xfrm rot="0">
            <a:off x="5384686" y="5475947"/>
            <a:ext cx="4021413"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unittest.TestCase</a:t>
            </a:r>
          </a:p>
        </p:txBody>
      </p:sp>
      <p:sp>
        <p:nvSpPr>
          <p:cNvPr name="TextBox 6" id="6"/>
          <p:cNvSpPr txBox="true"/>
          <p:nvPr/>
        </p:nvSpPr>
        <p:spPr>
          <a:xfrm rot="0">
            <a:off x="9163050" y="5434266"/>
            <a:ext cx="7132504"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to be able to run tests in that class</a:t>
            </a:r>
          </a:p>
        </p:txBody>
      </p:sp>
      <p:sp>
        <p:nvSpPr>
          <p:cNvPr name="TextBox 7" id="7"/>
          <p:cNvSpPr txBox="true"/>
          <p:nvPr/>
        </p:nvSpPr>
        <p:spPr>
          <a:xfrm rot="0">
            <a:off x="2351171" y="6190328"/>
            <a:ext cx="4589060"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for those who don’t know</a:t>
            </a:r>
          </a:p>
        </p:txBody>
      </p:sp>
      <p:sp>
        <p:nvSpPr>
          <p:cNvPr name="TextBox 8" id="8"/>
          <p:cNvSpPr txBox="true"/>
          <p:nvPr/>
        </p:nvSpPr>
        <p:spPr>
          <a:xfrm rot="0">
            <a:off x="7025956" y="6206407"/>
            <a:ext cx="910322"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self</a:t>
            </a:r>
          </a:p>
        </p:txBody>
      </p:sp>
      <p:sp>
        <p:nvSpPr>
          <p:cNvPr name="TextBox 9" id="9"/>
          <p:cNvSpPr txBox="true"/>
          <p:nvPr/>
        </p:nvSpPr>
        <p:spPr>
          <a:xfrm rot="0">
            <a:off x="8126779" y="6167697"/>
            <a:ext cx="5676248"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refers to the instance of the class</a:t>
            </a:r>
          </a:p>
        </p:txBody>
      </p:sp>
      <p:sp>
        <p:nvSpPr>
          <p:cNvPr name="TextBox 10" id="10"/>
          <p:cNvSpPr txBox="true"/>
          <p:nvPr/>
        </p:nvSpPr>
        <p:spPr>
          <a:xfrm rot="0">
            <a:off x="4278973" y="6735997"/>
            <a:ext cx="910322"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this</a:t>
            </a:r>
          </a:p>
        </p:txBody>
      </p:sp>
      <p:sp>
        <p:nvSpPr>
          <p:cNvPr name="TextBox 11" id="11"/>
          <p:cNvSpPr txBox="true"/>
          <p:nvPr/>
        </p:nvSpPr>
        <p:spPr>
          <a:xfrm rot="0">
            <a:off x="2351171" y="6697897"/>
            <a:ext cx="4674785"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it’s like the             keyword</a:t>
            </a:r>
          </a:p>
        </p:txBody>
      </p:sp>
      <p:sp>
        <p:nvSpPr>
          <p:cNvPr name="TextBox 12" id="12"/>
          <p:cNvSpPr txBox="true"/>
          <p:nvPr/>
        </p:nvSpPr>
        <p:spPr>
          <a:xfrm rot="0">
            <a:off x="2351171" y="7516818"/>
            <a:ext cx="2382963"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assertEqual</a:t>
            </a:r>
          </a:p>
        </p:txBody>
      </p:sp>
      <p:sp>
        <p:nvSpPr>
          <p:cNvPr name="TextBox 13" id="13"/>
          <p:cNvSpPr txBox="true"/>
          <p:nvPr/>
        </p:nvSpPr>
        <p:spPr>
          <a:xfrm rot="0">
            <a:off x="4924634" y="7481080"/>
            <a:ext cx="7804668"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checks if the input we give is equal to ‘Child’</a:t>
            </a:r>
          </a:p>
        </p:txBody>
      </p:sp>
      <p:grpSp>
        <p:nvGrpSpPr>
          <p:cNvPr name="Group 14" id="14"/>
          <p:cNvGrpSpPr/>
          <p:nvPr/>
        </p:nvGrpSpPr>
        <p:grpSpPr>
          <a:xfrm rot="0">
            <a:off x="16982967" y="400502"/>
            <a:ext cx="1305033" cy="333097"/>
            <a:chOff x="0" y="0"/>
            <a:chExt cx="343712" cy="87729"/>
          </a:xfrm>
        </p:grpSpPr>
        <p:sp>
          <p:nvSpPr>
            <p:cNvPr name="Freeform 15" id="15"/>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6" id="16"/>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7" id="17"/>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8" id="18"/>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9" id="19"/>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20" id="20"/>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21" id="21"/>
          <p:cNvGrpSpPr/>
          <p:nvPr/>
        </p:nvGrpSpPr>
        <p:grpSpPr>
          <a:xfrm rot="0">
            <a:off x="1503697" y="5415216"/>
            <a:ext cx="518319" cy="591835"/>
            <a:chOff x="0" y="0"/>
            <a:chExt cx="691092" cy="789113"/>
          </a:xfrm>
        </p:grpSpPr>
        <p:grpSp>
          <p:nvGrpSpPr>
            <p:cNvPr name="Group 22" id="22"/>
            <p:cNvGrpSpPr/>
            <p:nvPr/>
          </p:nvGrpSpPr>
          <p:grpSpPr>
            <a:xfrm rot="5400000">
              <a:off x="-48701" y="49320"/>
              <a:ext cx="789113" cy="690474"/>
              <a:chOff x="0" y="0"/>
              <a:chExt cx="812800" cy="711200"/>
            </a:xfrm>
          </p:grpSpPr>
          <p:sp>
            <p:nvSpPr>
              <p:cNvPr name="Freeform 23" id="23"/>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4" id="24"/>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5" id="25"/>
            <p:cNvGrpSpPr/>
            <p:nvPr/>
          </p:nvGrpSpPr>
          <p:grpSpPr>
            <a:xfrm rot="5400000">
              <a:off x="-331772" y="331772"/>
              <a:ext cx="789113" cy="125570"/>
              <a:chOff x="0" y="0"/>
              <a:chExt cx="812800" cy="129340"/>
            </a:xfrm>
          </p:grpSpPr>
          <p:sp>
            <p:nvSpPr>
              <p:cNvPr name="Freeform 26" id="26"/>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7" id="27"/>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8" id="28"/>
          <p:cNvGrpSpPr/>
          <p:nvPr/>
        </p:nvGrpSpPr>
        <p:grpSpPr>
          <a:xfrm rot="0">
            <a:off x="1503697" y="6134637"/>
            <a:ext cx="518319" cy="591835"/>
            <a:chOff x="0" y="0"/>
            <a:chExt cx="691092" cy="789113"/>
          </a:xfrm>
        </p:grpSpPr>
        <p:grpSp>
          <p:nvGrpSpPr>
            <p:cNvPr name="Group 29" id="29"/>
            <p:cNvGrpSpPr/>
            <p:nvPr/>
          </p:nvGrpSpPr>
          <p:grpSpPr>
            <a:xfrm rot="5400000">
              <a:off x="-48701" y="49320"/>
              <a:ext cx="789113" cy="690474"/>
              <a:chOff x="0" y="0"/>
              <a:chExt cx="812800" cy="711200"/>
            </a:xfrm>
          </p:grpSpPr>
          <p:sp>
            <p:nvSpPr>
              <p:cNvPr name="Freeform 30" id="3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1" id="31"/>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2" id="32"/>
            <p:cNvGrpSpPr/>
            <p:nvPr/>
          </p:nvGrpSpPr>
          <p:grpSpPr>
            <a:xfrm rot="5400000">
              <a:off x="-331772" y="331772"/>
              <a:ext cx="789113" cy="125570"/>
              <a:chOff x="0" y="0"/>
              <a:chExt cx="812800" cy="129340"/>
            </a:xfrm>
          </p:grpSpPr>
          <p:sp>
            <p:nvSpPr>
              <p:cNvPr name="Freeform 33" id="3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4" id="34"/>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5" id="35"/>
          <p:cNvGrpSpPr/>
          <p:nvPr/>
        </p:nvGrpSpPr>
        <p:grpSpPr>
          <a:xfrm rot="0">
            <a:off x="1503697" y="7368848"/>
            <a:ext cx="518319" cy="591835"/>
            <a:chOff x="0" y="0"/>
            <a:chExt cx="691092" cy="789113"/>
          </a:xfrm>
        </p:grpSpPr>
        <p:grpSp>
          <p:nvGrpSpPr>
            <p:cNvPr name="Group 36" id="36"/>
            <p:cNvGrpSpPr/>
            <p:nvPr/>
          </p:nvGrpSpPr>
          <p:grpSpPr>
            <a:xfrm rot="5400000">
              <a:off x="-48701" y="49320"/>
              <a:ext cx="789113" cy="690474"/>
              <a:chOff x="0" y="0"/>
              <a:chExt cx="812800" cy="711200"/>
            </a:xfrm>
          </p:grpSpPr>
          <p:sp>
            <p:nvSpPr>
              <p:cNvPr name="Freeform 37" id="3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8" id="3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9" id="39"/>
            <p:cNvGrpSpPr/>
            <p:nvPr/>
          </p:nvGrpSpPr>
          <p:grpSpPr>
            <a:xfrm rot="5400000">
              <a:off x="-331772" y="331772"/>
              <a:ext cx="789113" cy="125570"/>
              <a:chOff x="0" y="0"/>
              <a:chExt cx="812800" cy="129340"/>
            </a:xfrm>
          </p:grpSpPr>
          <p:sp>
            <p:nvSpPr>
              <p:cNvPr name="Freeform 40" id="4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1" id="4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1730951" y="2408570"/>
            <a:ext cx="14211447" cy="5755777"/>
          </a:xfrm>
          <a:custGeom>
            <a:avLst/>
            <a:gdLst/>
            <a:ahLst/>
            <a:cxnLst/>
            <a:rect r="r" b="b" t="t" l="l"/>
            <a:pathLst>
              <a:path h="5755777" w="14211447">
                <a:moveTo>
                  <a:pt x="0" y="0"/>
                </a:moveTo>
                <a:lnTo>
                  <a:pt x="14211447" y="0"/>
                </a:lnTo>
                <a:lnTo>
                  <a:pt x="14211447" y="5755776"/>
                </a:lnTo>
                <a:lnTo>
                  <a:pt x="0" y="5755776"/>
                </a:lnTo>
                <a:lnTo>
                  <a:pt x="0" y="0"/>
                </a:lnTo>
                <a:close/>
              </a:path>
            </a:pathLst>
          </a:custGeom>
          <a:blipFill>
            <a:blip r:embed="rId3"/>
            <a:stretch>
              <a:fillRect l="-619" t="-1785" r="-723" b="-3571"/>
            </a:stretch>
          </a:blipFill>
        </p:spPr>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Assertions</a:t>
            </a:r>
          </a:p>
        </p:txBody>
      </p:sp>
      <p:sp>
        <p:nvSpPr>
          <p:cNvPr name="TextBox 4" id="4"/>
          <p:cNvSpPr txBox="true"/>
          <p:nvPr/>
        </p:nvSpPr>
        <p:spPr>
          <a:xfrm rot="0">
            <a:off x="2187513" y="8733667"/>
            <a:ext cx="13616759" cy="591820"/>
          </a:xfrm>
          <a:prstGeom prst="rect">
            <a:avLst/>
          </a:prstGeom>
        </p:spPr>
        <p:txBody>
          <a:bodyPr anchor="t" rtlCol="false" tIns="0" lIns="0" bIns="0" rIns="0">
            <a:spAutoFit/>
          </a:bodyPr>
          <a:lstStyle/>
          <a:p>
            <a:pPr algn="ctr" marL="0" indent="0" lvl="0">
              <a:lnSpc>
                <a:spcPts val="4639"/>
              </a:lnSpc>
            </a:pPr>
            <a:r>
              <a:rPr lang="en-US" sz="3999" spc="-187" u="sng">
                <a:solidFill>
                  <a:srgbClr val="FFFFFF"/>
                </a:solidFill>
                <a:latin typeface="Courier Prime"/>
                <a:ea typeface="Courier Prime"/>
                <a:cs typeface="Courier Prime"/>
                <a:sym typeface="Courier Prime"/>
                <a:hlinkClick r:id="rId4" tooltip="https://docs.python.org/3/library/unittest.html#unittest.TestCase.assertEqual"/>
              </a:rPr>
              <a:t>You can find all the assertions here</a:t>
            </a:r>
          </a:p>
        </p:txBody>
      </p:sp>
      <p:sp>
        <p:nvSpPr>
          <p:cNvPr name="TextBox 5" id="5"/>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14.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2335620" y="4174130"/>
            <a:ext cx="13616759" cy="1957791"/>
          </a:xfrm>
          <a:prstGeom prst="rect">
            <a:avLst/>
          </a:prstGeom>
        </p:spPr>
        <p:txBody>
          <a:bodyPr anchor="t" rtlCol="false" tIns="0" lIns="0" bIns="0" rIns="0">
            <a:spAutoFit/>
          </a:bodyPr>
          <a:lstStyle/>
          <a:p>
            <a:pPr algn="ctr" marL="0" indent="0" lvl="0">
              <a:lnSpc>
                <a:spcPts val="7704"/>
              </a:lnSpc>
            </a:pPr>
            <a:r>
              <a:rPr lang="en-US" b="true" sz="6641" spc="-312">
                <a:solidFill>
                  <a:srgbClr val="FFFFFF"/>
                </a:solidFill>
                <a:latin typeface="Montserrat Bold"/>
                <a:ea typeface="Montserrat Bold"/>
                <a:cs typeface="Montserrat Bold"/>
                <a:sym typeface="Montserrat Bold"/>
              </a:rPr>
              <a:t>Now let’s move on to what you’ll actually use</a:t>
            </a:r>
          </a:p>
        </p:txBody>
      </p:sp>
      <p:sp>
        <p:nvSpPr>
          <p:cNvPr name="TextBox 3" id="3"/>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4" id="4"/>
          <p:cNvGrpSpPr/>
          <p:nvPr/>
        </p:nvGrpSpPr>
        <p:grpSpPr>
          <a:xfrm rot="0">
            <a:off x="16982967" y="400502"/>
            <a:ext cx="1305033" cy="333097"/>
            <a:chOff x="0" y="0"/>
            <a:chExt cx="343712" cy="87729"/>
          </a:xfrm>
        </p:grpSpPr>
        <p:sp>
          <p:nvSpPr>
            <p:cNvPr name="Freeform 5" id="5"/>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6" id="6"/>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7" id="7"/>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8" id="8"/>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9" id="9"/>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0" id="10"/>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15.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a:t>
            </a:r>
          </a:p>
        </p:txBody>
      </p:sp>
      <p:sp>
        <p:nvSpPr>
          <p:cNvPr name="TextBox 3" id="3"/>
          <p:cNvSpPr txBox="true"/>
          <p:nvPr/>
        </p:nvSpPr>
        <p:spPr>
          <a:xfrm rot="0">
            <a:off x="2513910" y="3117496"/>
            <a:ext cx="4815734"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You have to install it</a:t>
            </a:r>
          </a:p>
        </p:txBody>
      </p:sp>
      <p:sp>
        <p:nvSpPr>
          <p:cNvPr name="TextBox 4" id="4"/>
          <p:cNvSpPr txBox="true"/>
          <p:nvPr/>
        </p:nvSpPr>
        <p:spPr>
          <a:xfrm rot="0">
            <a:off x="2513910" y="393183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Less code, more readability</a:t>
            </a:r>
          </a:p>
        </p:txBody>
      </p:sp>
      <p:sp>
        <p:nvSpPr>
          <p:cNvPr name="TextBox 5" id="5"/>
          <p:cNvSpPr txBox="true"/>
          <p:nvPr/>
        </p:nvSpPr>
        <p:spPr>
          <a:xfrm rot="0">
            <a:off x="2513910" y="474717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Fixtures, parametrization,  assertion introspection</a:t>
            </a:r>
          </a:p>
        </p:txBody>
      </p:sp>
      <p:sp>
        <p:nvSpPr>
          <p:cNvPr name="TextBox 6" id="6"/>
          <p:cNvSpPr txBox="true"/>
          <p:nvPr/>
        </p:nvSpPr>
        <p:spPr>
          <a:xfrm rot="0">
            <a:off x="2513910" y="637785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Easy to Read Output</a:t>
            </a:r>
          </a:p>
        </p:txBody>
      </p:sp>
      <p:sp>
        <p:nvSpPr>
          <p:cNvPr name="TextBox 7" id="7"/>
          <p:cNvSpPr txBox="true"/>
          <p:nvPr/>
        </p:nvSpPr>
        <p:spPr>
          <a:xfrm rot="0">
            <a:off x="2513910" y="556251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Tests don’t require classes or any imports</a:t>
            </a:r>
          </a:p>
        </p:txBody>
      </p:sp>
      <p:sp>
        <p:nvSpPr>
          <p:cNvPr name="TextBox 8" id="8"/>
          <p:cNvSpPr txBox="true"/>
          <p:nvPr/>
        </p:nvSpPr>
        <p:spPr>
          <a:xfrm rot="0">
            <a:off x="2513910" y="7193190"/>
            <a:ext cx="11608876"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Has many plugins</a:t>
            </a:r>
          </a:p>
        </p:txBody>
      </p:sp>
      <p:sp>
        <p:nvSpPr>
          <p:cNvPr name="TextBox 9" id="9"/>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10" id="10"/>
          <p:cNvGrpSpPr/>
          <p:nvPr/>
        </p:nvGrpSpPr>
        <p:grpSpPr>
          <a:xfrm rot="0">
            <a:off x="16982967" y="400502"/>
            <a:ext cx="1305033" cy="333097"/>
            <a:chOff x="0" y="0"/>
            <a:chExt cx="343712" cy="87729"/>
          </a:xfrm>
        </p:grpSpPr>
        <p:sp>
          <p:nvSpPr>
            <p:cNvPr name="Freeform 11" id="11"/>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2" id="12"/>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3" id="13"/>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4" id="14"/>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5" id="15"/>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6" id="16"/>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7" id="17"/>
          <p:cNvGrpSpPr/>
          <p:nvPr/>
        </p:nvGrpSpPr>
        <p:grpSpPr>
          <a:xfrm rot="0">
            <a:off x="1836963" y="3051855"/>
            <a:ext cx="518319" cy="591835"/>
            <a:chOff x="0" y="0"/>
            <a:chExt cx="691092" cy="789113"/>
          </a:xfrm>
        </p:grpSpPr>
        <p:grpSp>
          <p:nvGrpSpPr>
            <p:cNvPr name="Group 18" id="18"/>
            <p:cNvGrpSpPr/>
            <p:nvPr/>
          </p:nvGrpSpPr>
          <p:grpSpPr>
            <a:xfrm rot="5400000">
              <a:off x="-48701" y="49320"/>
              <a:ext cx="789113" cy="690474"/>
              <a:chOff x="0" y="0"/>
              <a:chExt cx="812800" cy="711200"/>
            </a:xfrm>
          </p:grpSpPr>
          <p:sp>
            <p:nvSpPr>
              <p:cNvPr name="Freeform 19" id="1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0" id="2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1" id="21"/>
            <p:cNvGrpSpPr/>
            <p:nvPr/>
          </p:nvGrpSpPr>
          <p:grpSpPr>
            <a:xfrm rot="5400000">
              <a:off x="-331772" y="331772"/>
              <a:ext cx="789113" cy="125570"/>
              <a:chOff x="0" y="0"/>
              <a:chExt cx="812800" cy="129340"/>
            </a:xfrm>
          </p:grpSpPr>
          <p:sp>
            <p:nvSpPr>
              <p:cNvPr name="Freeform 22" id="2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3" id="2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4" id="24"/>
          <p:cNvGrpSpPr/>
          <p:nvPr/>
        </p:nvGrpSpPr>
        <p:grpSpPr>
          <a:xfrm rot="0">
            <a:off x="1836963" y="3831485"/>
            <a:ext cx="518319" cy="591835"/>
            <a:chOff x="0" y="0"/>
            <a:chExt cx="691092" cy="789113"/>
          </a:xfrm>
        </p:grpSpPr>
        <p:grpSp>
          <p:nvGrpSpPr>
            <p:cNvPr name="Group 25" id="25"/>
            <p:cNvGrpSpPr/>
            <p:nvPr/>
          </p:nvGrpSpPr>
          <p:grpSpPr>
            <a:xfrm rot="5400000">
              <a:off x="-48701" y="49320"/>
              <a:ext cx="789113" cy="690474"/>
              <a:chOff x="0" y="0"/>
              <a:chExt cx="812800" cy="711200"/>
            </a:xfrm>
          </p:grpSpPr>
          <p:sp>
            <p:nvSpPr>
              <p:cNvPr name="Freeform 26" id="2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7" id="2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8" id="28"/>
            <p:cNvGrpSpPr/>
            <p:nvPr/>
          </p:nvGrpSpPr>
          <p:grpSpPr>
            <a:xfrm rot="5400000">
              <a:off x="-331772" y="331772"/>
              <a:ext cx="789113" cy="125570"/>
              <a:chOff x="0" y="0"/>
              <a:chExt cx="812800" cy="129340"/>
            </a:xfrm>
          </p:grpSpPr>
          <p:sp>
            <p:nvSpPr>
              <p:cNvPr name="Freeform 29" id="2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0" id="3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1" id="31"/>
          <p:cNvGrpSpPr/>
          <p:nvPr/>
        </p:nvGrpSpPr>
        <p:grpSpPr>
          <a:xfrm rot="0">
            <a:off x="1836963" y="4658898"/>
            <a:ext cx="518319" cy="591835"/>
            <a:chOff x="0" y="0"/>
            <a:chExt cx="691092" cy="789113"/>
          </a:xfrm>
        </p:grpSpPr>
        <p:grpSp>
          <p:nvGrpSpPr>
            <p:cNvPr name="Group 32" id="32"/>
            <p:cNvGrpSpPr/>
            <p:nvPr/>
          </p:nvGrpSpPr>
          <p:grpSpPr>
            <a:xfrm rot="5400000">
              <a:off x="-48701" y="49320"/>
              <a:ext cx="789113" cy="690474"/>
              <a:chOff x="0" y="0"/>
              <a:chExt cx="812800" cy="711200"/>
            </a:xfrm>
          </p:grpSpPr>
          <p:sp>
            <p:nvSpPr>
              <p:cNvPr name="Freeform 33" id="33"/>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4" id="34"/>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5" id="35"/>
            <p:cNvGrpSpPr/>
            <p:nvPr/>
          </p:nvGrpSpPr>
          <p:grpSpPr>
            <a:xfrm rot="5400000">
              <a:off x="-331772" y="331772"/>
              <a:ext cx="789113" cy="125570"/>
              <a:chOff x="0" y="0"/>
              <a:chExt cx="812800" cy="129340"/>
            </a:xfrm>
          </p:grpSpPr>
          <p:sp>
            <p:nvSpPr>
              <p:cNvPr name="Freeform 36" id="36"/>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7" id="37"/>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8" id="38"/>
          <p:cNvGrpSpPr/>
          <p:nvPr/>
        </p:nvGrpSpPr>
        <p:grpSpPr>
          <a:xfrm rot="0">
            <a:off x="1836963" y="5443115"/>
            <a:ext cx="518319" cy="591835"/>
            <a:chOff x="0" y="0"/>
            <a:chExt cx="691092" cy="789113"/>
          </a:xfrm>
        </p:grpSpPr>
        <p:grpSp>
          <p:nvGrpSpPr>
            <p:cNvPr name="Group 39" id="39"/>
            <p:cNvGrpSpPr/>
            <p:nvPr/>
          </p:nvGrpSpPr>
          <p:grpSpPr>
            <a:xfrm rot="5400000">
              <a:off x="-48701" y="49320"/>
              <a:ext cx="789113" cy="690474"/>
              <a:chOff x="0" y="0"/>
              <a:chExt cx="812800" cy="711200"/>
            </a:xfrm>
          </p:grpSpPr>
          <p:sp>
            <p:nvSpPr>
              <p:cNvPr name="Freeform 40" id="4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1" id="41"/>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2" id="42"/>
            <p:cNvGrpSpPr/>
            <p:nvPr/>
          </p:nvGrpSpPr>
          <p:grpSpPr>
            <a:xfrm rot="5400000">
              <a:off x="-331772" y="331772"/>
              <a:ext cx="789113" cy="125570"/>
              <a:chOff x="0" y="0"/>
              <a:chExt cx="812800" cy="129340"/>
            </a:xfrm>
          </p:grpSpPr>
          <p:sp>
            <p:nvSpPr>
              <p:cNvPr name="Freeform 43" id="4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4" id="44"/>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45" id="45"/>
          <p:cNvGrpSpPr/>
          <p:nvPr/>
        </p:nvGrpSpPr>
        <p:grpSpPr>
          <a:xfrm rot="0">
            <a:off x="1836963" y="6273075"/>
            <a:ext cx="518319" cy="591835"/>
            <a:chOff x="0" y="0"/>
            <a:chExt cx="691092" cy="789113"/>
          </a:xfrm>
        </p:grpSpPr>
        <p:grpSp>
          <p:nvGrpSpPr>
            <p:cNvPr name="Group 46" id="46"/>
            <p:cNvGrpSpPr/>
            <p:nvPr/>
          </p:nvGrpSpPr>
          <p:grpSpPr>
            <a:xfrm rot="5400000">
              <a:off x="-48701" y="49320"/>
              <a:ext cx="789113" cy="690474"/>
              <a:chOff x="0" y="0"/>
              <a:chExt cx="812800" cy="711200"/>
            </a:xfrm>
          </p:grpSpPr>
          <p:sp>
            <p:nvSpPr>
              <p:cNvPr name="Freeform 47" id="4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8" id="4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9" id="49"/>
            <p:cNvGrpSpPr/>
            <p:nvPr/>
          </p:nvGrpSpPr>
          <p:grpSpPr>
            <a:xfrm rot="5400000">
              <a:off x="-331772" y="331772"/>
              <a:ext cx="789113" cy="125570"/>
              <a:chOff x="0" y="0"/>
              <a:chExt cx="812800" cy="129340"/>
            </a:xfrm>
          </p:grpSpPr>
          <p:sp>
            <p:nvSpPr>
              <p:cNvPr name="Freeform 50" id="5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51" id="5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52" id="52"/>
          <p:cNvGrpSpPr/>
          <p:nvPr/>
        </p:nvGrpSpPr>
        <p:grpSpPr>
          <a:xfrm rot="0">
            <a:off x="1836963" y="7057293"/>
            <a:ext cx="518319" cy="591835"/>
            <a:chOff x="0" y="0"/>
            <a:chExt cx="691092" cy="789113"/>
          </a:xfrm>
        </p:grpSpPr>
        <p:grpSp>
          <p:nvGrpSpPr>
            <p:cNvPr name="Group 53" id="53"/>
            <p:cNvGrpSpPr/>
            <p:nvPr/>
          </p:nvGrpSpPr>
          <p:grpSpPr>
            <a:xfrm rot="5400000">
              <a:off x="-48701" y="49320"/>
              <a:ext cx="789113" cy="690474"/>
              <a:chOff x="0" y="0"/>
              <a:chExt cx="812800" cy="711200"/>
            </a:xfrm>
          </p:grpSpPr>
          <p:sp>
            <p:nvSpPr>
              <p:cNvPr name="Freeform 54" id="5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55" id="5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56" id="56"/>
            <p:cNvGrpSpPr/>
            <p:nvPr/>
          </p:nvGrpSpPr>
          <p:grpSpPr>
            <a:xfrm rot="5400000">
              <a:off x="-331772" y="331772"/>
              <a:ext cx="789113" cy="125570"/>
              <a:chOff x="0" y="0"/>
              <a:chExt cx="812800" cy="129340"/>
            </a:xfrm>
          </p:grpSpPr>
          <p:sp>
            <p:nvSpPr>
              <p:cNvPr name="Freeform 57" id="5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58" id="5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6.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Understanding the Output</a:t>
            </a:r>
          </a:p>
        </p:txBody>
      </p:sp>
      <p:sp>
        <p:nvSpPr>
          <p:cNvPr name="TextBox 3" id="3"/>
          <p:cNvSpPr txBox="true"/>
          <p:nvPr/>
        </p:nvSpPr>
        <p:spPr>
          <a:xfrm rot="0">
            <a:off x="2360696" y="2791855"/>
            <a:ext cx="10940340"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A </a:t>
            </a:r>
            <a:r>
              <a:rPr lang="en-US" b="true" sz="3000" spc="-141">
                <a:solidFill>
                  <a:srgbClr val="FFFFFF"/>
                </a:solidFill>
                <a:latin typeface="Montserrat Bold"/>
                <a:ea typeface="Montserrat Bold"/>
                <a:cs typeface="Montserrat Bold"/>
                <a:sym typeface="Montserrat Bold"/>
              </a:rPr>
              <a:t>dot (.)</a:t>
            </a:r>
            <a:r>
              <a:rPr lang="en-US" sz="3000" spc="-141">
                <a:solidFill>
                  <a:srgbClr val="FFFFFF"/>
                </a:solidFill>
                <a:latin typeface="Montserrat"/>
                <a:ea typeface="Montserrat"/>
                <a:cs typeface="Montserrat"/>
                <a:sym typeface="Montserrat"/>
              </a:rPr>
              <a:t> means that the test passed.</a:t>
            </a:r>
          </a:p>
          <a:p>
            <a:pPr algn="l">
              <a:lnSpc>
                <a:spcPts val="6450"/>
              </a:lnSpc>
            </a:pPr>
            <a:r>
              <a:rPr lang="en-US" sz="3000" spc="-141">
                <a:solidFill>
                  <a:srgbClr val="FFFFFF"/>
                </a:solidFill>
                <a:latin typeface="Montserrat"/>
                <a:ea typeface="Montserrat"/>
                <a:cs typeface="Montserrat"/>
                <a:sym typeface="Montserrat"/>
              </a:rPr>
              <a:t>An </a:t>
            </a:r>
            <a:r>
              <a:rPr lang="en-US" b="true" sz="3000" spc="-141">
                <a:solidFill>
                  <a:srgbClr val="FFFFFF"/>
                </a:solidFill>
                <a:latin typeface="Montserrat Bold"/>
                <a:ea typeface="Montserrat Bold"/>
                <a:cs typeface="Montserrat Bold"/>
                <a:sym typeface="Montserrat Bold"/>
              </a:rPr>
              <a:t>F </a:t>
            </a:r>
            <a:r>
              <a:rPr lang="en-US" sz="3000" spc="-141">
                <a:solidFill>
                  <a:srgbClr val="FFFFFF"/>
                </a:solidFill>
                <a:latin typeface="Montserrat"/>
                <a:ea typeface="Montserrat"/>
                <a:cs typeface="Montserrat"/>
                <a:sym typeface="Montserrat"/>
              </a:rPr>
              <a:t>means that the test has failed.</a:t>
            </a:r>
          </a:p>
          <a:p>
            <a:pPr algn="l">
              <a:lnSpc>
                <a:spcPts val="6450"/>
              </a:lnSpc>
            </a:pPr>
            <a:r>
              <a:rPr lang="en-US" sz="3000" spc="-141">
                <a:solidFill>
                  <a:srgbClr val="FFFFFF"/>
                </a:solidFill>
                <a:latin typeface="Montserrat"/>
                <a:ea typeface="Montserrat"/>
                <a:cs typeface="Montserrat"/>
                <a:sym typeface="Montserrat"/>
              </a:rPr>
              <a:t>An </a:t>
            </a:r>
            <a:r>
              <a:rPr lang="en-US" b="true" sz="3000" spc="-141">
                <a:solidFill>
                  <a:srgbClr val="FFFFFF"/>
                </a:solidFill>
                <a:latin typeface="Montserrat Bold"/>
                <a:ea typeface="Montserrat Bold"/>
                <a:cs typeface="Montserrat Bold"/>
                <a:sym typeface="Montserrat Bold"/>
              </a:rPr>
              <a:t>E</a:t>
            </a:r>
            <a:r>
              <a:rPr lang="en-US" sz="3000" spc="-141">
                <a:solidFill>
                  <a:srgbClr val="FFFFFF"/>
                </a:solidFill>
                <a:latin typeface="Montserrat"/>
                <a:ea typeface="Montserrat"/>
                <a:cs typeface="Montserrat"/>
                <a:sym typeface="Montserrat"/>
              </a:rPr>
              <a:t> means that the test raised an unexpected exception.</a:t>
            </a:r>
          </a:p>
        </p:txBody>
      </p:sp>
      <p:sp>
        <p:nvSpPr>
          <p:cNvPr name="TextBox 4" id="4"/>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2953780"/>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733411"/>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6" id="26"/>
          <p:cNvGrpSpPr/>
          <p:nvPr/>
        </p:nvGrpSpPr>
        <p:grpSpPr>
          <a:xfrm rot="0">
            <a:off x="1730951" y="4560823"/>
            <a:ext cx="518319" cy="591835"/>
            <a:chOff x="0" y="0"/>
            <a:chExt cx="691092" cy="789113"/>
          </a:xfrm>
        </p:grpSpPr>
        <p:grpSp>
          <p:nvGrpSpPr>
            <p:cNvPr name="Group 27" id="27"/>
            <p:cNvGrpSpPr/>
            <p:nvPr/>
          </p:nvGrpSpPr>
          <p:grpSpPr>
            <a:xfrm rot="5400000">
              <a:off x="-48701" y="49320"/>
              <a:ext cx="789113" cy="690474"/>
              <a:chOff x="0" y="0"/>
              <a:chExt cx="812800" cy="711200"/>
            </a:xfrm>
          </p:grpSpPr>
          <p:sp>
            <p:nvSpPr>
              <p:cNvPr name="Freeform 28" id="2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9" id="2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0" id="30"/>
            <p:cNvGrpSpPr/>
            <p:nvPr/>
          </p:nvGrpSpPr>
          <p:grpSpPr>
            <a:xfrm rot="5400000">
              <a:off x="-331772" y="331772"/>
              <a:ext cx="789113" cy="125570"/>
              <a:chOff x="0" y="0"/>
              <a:chExt cx="812800" cy="129340"/>
            </a:xfrm>
          </p:grpSpPr>
          <p:sp>
            <p:nvSpPr>
              <p:cNvPr name="Freeform 31" id="3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2" id="3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7.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Functional vs Class Testing</a:t>
            </a:r>
          </a:p>
        </p:txBody>
      </p:sp>
      <p:sp>
        <p:nvSpPr>
          <p:cNvPr name="TextBox 3" id="3"/>
          <p:cNvSpPr txBox="true"/>
          <p:nvPr/>
        </p:nvSpPr>
        <p:spPr>
          <a:xfrm rot="0">
            <a:off x="2360696" y="2791855"/>
            <a:ext cx="10940340"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Functional is the preferred way</a:t>
            </a:r>
          </a:p>
          <a:p>
            <a:pPr algn="l">
              <a:lnSpc>
                <a:spcPts val="6450"/>
              </a:lnSpc>
            </a:pPr>
            <a:r>
              <a:rPr lang="en-US" sz="3000" spc="-141">
                <a:solidFill>
                  <a:srgbClr val="FFFFFF"/>
                </a:solidFill>
                <a:latin typeface="Montserrat"/>
                <a:ea typeface="Montserrat"/>
                <a:cs typeface="Montserrat"/>
                <a:sym typeface="Montserrat"/>
              </a:rPr>
              <a:t>It’s more simple and readable</a:t>
            </a:r>
          </a:p>
          <a:p>
            <a:pPr algn="l">
              <a:lnSpc>
                <a:spcPts val="6450"/>
              </a:lnSpc>
            </a:pPr>
            <a:r>
              <a:rPr lang="en-US" sz="3000" spc="-141">
                <a:solidFill>
                  <a:srgbClr val="FFFFFF"/>
                </a:solidFill>
                <a:latin typeface="Montserrat"/>
                <a:ea typeface="Montserrat"/>
                <a:cs typeface="Montserrat"/>
                <a:sym typeface="Montserrat"/>
              </a:rPr>
              <a:t>More flexibility with fixtures</a:t>
            </a:r>
          </a:p>
        </p:txBody>
      </p:sp>
      <p:sp>
        <p:nvSpPr>
          <p:cNvPr name="TextBox 4" id="4"/>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58555"/>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838186"/>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6" id="26"/>
          <p:cNvGrpSpPr/>
          <p:nvPr/>
        </p:nvGrpSpPr>
        <p:grpSpPr>
          <a:xfrm rot="0">
            <a:off x="1730951" y="4665598"/>
            <a:ext cx="518319" cy="591835"/>
            <a:chOff x="0" y="0"/>
            <a:chExt cx="691092" cy="789113"/>
          </a:xfrm>
        </p:grpSpPr>
        <p:grpSp>
          <p:nvGrpSpPr>
            <p:cNvPr name="Group 27" id="27"/>
            <p:cNvGrpSpPr/>
            <p:nvPr/>
          </p:nvGrpSpPr>
          <p:grpSpPr>
            <a:xfrm rot="5400000">
              <a:off x="-48701" y="49320"/>
              <a:ext cx="789113" cy="690474"/>
              <a:chOff x="0" y="0"/>
              <a:chExt cx="812800" cy="711200"/>
            </a:xfrm>
          </p:grpSpPr>
          <p:sp>
            <p:nvSpPr>
              <p:cNvPr name="Freeform 28" id="2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9" id="2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0" id="30"/>
            <p:cNvGrpSpPr/>
            <p:nvPr/>
          </p:nvGrpSpPr>
          <p:grpSpPr>
            <a:xfrm rot="5400000">
              <a:off x="-331772" y="331772"/>
              <a:ext cx="789113" cy="125570"/>
              <a:chOff x="0" y="0"/>
              <a:chExt cx="812800" cy="129340"/>
            </a:xfrm>
          </p:grpSpPr>
          <p:sp>
            <p:nvSpPr>
              <p:cNvPr name="Freeform 31" id="3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2" id="3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8.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Fixtures</a:t>
            </a:r>
          </a:p>
        </p:txBody>
      </p:sp>
      <p:sp>
        <p:nvSpPr>
          <p:cNvPr name="TextBox 4" id="4"/>
          <p:cNvSpPr txBox="true"/>
          <p:nvPr/>
        </p:nvSpPr>
        <p:spPr>
          <a:xfrm rot="0">
            <a:off x="2360696" y="4502233"/>
            <a:ext cx="10940340"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Reusable piece of code </a:t>
            </a:r>
          </a:p>
          <a:p>
            <a:pPr algn="l">
              <a:lnSpc>
                <a:spcPts val="6450"/>
              </a:lnSpc>
            </a:pPr>
            <a:r>
              <a:rPr lang="en-US" sz="3000" spc="-141">
                <a:solidFill>
                  <a:srgbClr val="FFFFFF"/>
                </a:solidFill>
                <a:latin typeface="Montserrat"/>
                <a:ea typeface="Montserrat"/>
                <a:cs typeface="Montserrat"/>
                <a:sym typeface="Montserrat"/>
              </a:rPr>
              <a:t>Prepares the environment your test needs to run</a:t>
            </a:r>
          </a:p>
          <a:p>
            <a:pPr algn="l">
              <a:lnSpc>
                <a:spcPts val="6450"/>
              </a:lnSpc>
            </a:pPr>
            <a:r>
              <a:rPr lang="en-US" sz="3000" spc="-141">
                <a:solidFill>
                  <a:srgbClr val="FFFFFF"/>
                </a:solidFill>
                <a:latin typeface="Montserrat"/>
                <a:ea typeface="Montserrat"/>
                <a:cs typeface="Montserrat"/>
                <a:sym typeface="Montserrat"/>
              </a:rPr>
              <a:t>You define it using the </a:t>
            </a:r>
          </a:p>
        </p:txBody>
      </p:sp>
      <p:sp>
        <p:nvSpPr>
          <p:cNvPr name="TextBox 5" id="5"/>
          <p:cNvSpPr txBox="true"/>
          <p:nvPr/>
        </p:nvSpPr>
        <p:spPr>
          <a:xfrm rot="0">
            <a:off x="6452424" y="6410013"/>
            <a:ext cx="4021413"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@pytest.fixture</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
        <p:nvSpPr>
          <p:cNvPr name="TextBox 13" id="13"/>
          <p:cNvSpPr txBox="true"/>
          <p:nvPr/>
        </p:nvSpPr>
        <p:spPr>
          <a:xfrm rot="0">
            <a:off x="2012758" y="2796965"/>
            <a:ext cx="12157653" cy="1371600"/>
          </a:xfrm>
          <a:prstGeom prst="rect">
            <a:avLst/>
          </a:prstGeom>
        </p:spPr>
        <p:txBody>
          <a:bodyPr anchor="t" rtlCol="false" tIns="0" lIns="0" bIns="0" rIns="0">
            <a:spAutoFit/>
          </a:bodyPr>
          <a:lstStyle/>
          <a:p>
            <a:pPr algn="l">
              <a:lnSpc>
                <a:spcPts val="3600"/>
              </a:lnSpc>
            </a:pPr>
            <a:r>
              <a:rPr lang="en-US" sz="3000" spc="-141">
                <a:solidFill>
                  <a:srgbClr val="FFFFFF"/>
                </a:solidFill>
                <a:latin typeface="Montserrat"/>
                <a:ea typeface="Montserrat"/>
                <a:cs typeface="Montserrat"/>
                <a:sym typeface="Montserrat"/>
              </a:rPr>
              <a:t>Fixtures are reusable components that set up and tear down resourc</a:t>
            </a:r>
            <a:r>
              <a:rPr lang="en-US" sz="3000" spc="-141">
                <a:solidFill>
                  <a:srgbClr val="FFFFFF"/>
                </a:solidFill>
                <a:latin typeface="Montserrat"/>
                <a:ea typeface="Montserrat"/>
                <a:cs typeface="Montserrat"/>
                <a:sym typeface="Montserrat"/>
              </a:rPr>
              <a:t>es needed for tests, such as databases or files. They ensure consistency, reduce duplication, and simplify test setup.</a:t>
            </a:r>
          </a:p>
        </p:txBody>
      </p:sp>
      <p:sp>
        <p:nvSpPr>
          <p:cNvPr name="AutoShape 14" id="14"/>
          <p:cNvSpPr/>
          <p:nvPr/>
        </p:nvSpPr>
        <p:spPr>
          <a:xfrm>
            <a:off x="1750001" y="2759805"/>
            <a:ext cx="0" cy="1525467"/>
          </a:xfrm>
          <a:prstGeom prst="line">
            <a:avLst/>
          </a:prstGeom>
          <a:ln cap="flat" w="38100">
            <a:solidFill>
              <a:srgbClr val="FFFFFF"/>
            </a:solidFill>
            <a:prstDash val="solid"/>
            <a:headEnd type="none" len="sm" w="sm"/>
            <a:tailEnd type="none" len="sm" w="sm"/>
          </a:ln>
        </p:spPr>
      </p:sp>
      <p:grpSp>
        <p:nvGrpSpPr>
          <p:cNvPr name="Group 15" id="15"/>
          <p:cNvGrpSpPr/>
          <p:nvPr/>
        </p:nvGrpSpPr>
        <p:grpSpPr>
          <a:xfrm rot="0">
            <a:off x="1642216" y="4749883"/>
            <a:ext cx="518319" cy="591835"/>
            <a:chOff x="0" y="0"/>
            <a:chExt cx="691092" cy="789113"/>
          </a:xfrm>
        </p:grpSpPr>
        <p:grpSp>
          <p:nvGrpSpPr>
            <p:cNvPr name="Group 16" id="16"/>
            <p:cNvGrpSpPr/>
            <p:nvPr/>
          </p:nvGrpSpPr>
          <p:grpSpPr>
            <a:xfrm rot="5400000">
              <a:off x="-48701" y="49320"/>
              <a:ext cx="789113" cy="690474"/>
              <a:chOff x="0" y="0"/>
              <a:chExt cx="812800" cy="711200"/>
            </a:xfrm>
          </p:grpSpPr>
          <p:sp>
            <p:nvSpPr>
              <p:cNvPr name="Freeform 17" id="1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8" id="1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9" id="19"/>
            <p:cNvGrpSpPr/>
            <p:nvPr/>
          </p:nvGrpSpPr>
          <p:grpSpPr>
            <a:xfrm rot="5400000">
              <a:off x="-331772" y="331772"/>
              <a:ext cx="789113" cy="125570"/>
              <a:chOff x="0" y="0"/>
              <a:chExt cx="812800" cy="129340"/>
            </a:xfrm>
          </p:grpSpPr>
          <p:sp>
            <p:nvSpPr>
              <p:cNvPr name="Freeform 20" id="2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1" id="2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2" id="22"/>
          <p:cNvGrpSpPr/>
          <p:nvPr/>
        </p:nvGrpSpPr>
        <p:grpSpPr>
          <a:xfrm rot="0">
            <a:off x="1642216" y="5529513"/>
            <a:ext cx="518319" cy="591835"/>
            <a:chOff x="0" y="0"/>
            <a:chExt cx="691092" cy="789113"/>
          </a:xfrm>
        </p:grpSpPr>
        <p:grpSp>
          <p:nvGrpSpPr>
            <p:cNvPr name="Group 23" id="23"/>
            <p:cNvGrpSpPr/>
            <p:nvPr/>
          </p:nvGrpSpPr>
          <p:grpSpPr>
            <a:xfrm rot="5400000">
              <a:off x="-48701" y="49320"/>
              <a:ext cx="789113" cy="690474"/>
              <a:chOff x="0" y="0"/>
              <a:chExt cx="812800" cy="711200"/>
            </a:xfrm>
          </p:grpSpPr>
          <p:sp>
            <p:nvSpPr>
              <p:cNvPr name="Freeform 24" id="2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5" id="2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6" id="26"/>
            <p:cNvGrpSpPr/>
            <p:nvPr/>
          </p:nvGrpSpPr>
          <p:grpSpPr>
            <a:xfrm rot="5400000">
              <a:off x="-331772" y="331772"/>
              <a:ext cx="789113" cy="125570"/>
              <a:chOff x="0" y="0"/>
              <a:chExt cx="812800" cy="129340"/>
            </a:xfrm>
          </p:grpSpPr>
          <p:sp>
            <p:nvSpPr>
              <p:cNvPr name="Freeform 27" id="2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8" id="2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9" id="29"/>
          <p:cNvGrpSpPr/>
          <p:nvPr/>
        </p:nvGrpSpPr>
        <p:grpSpPr>
          <a:xfrm rot="0">
            <a:off x="1642216" y="6356926"/>
            <a:ext cx="518319" cy="591835"/>
            <a:chOff x="0" y="0"/>
            <a:chExt cx="691092" cy="789113"/>
          </a:xfrm>
        </p:grpSpPr>
        <p:grpSp>
          <p:nvGrpSpPr>
            <p:cNvPr name="Group 30" id="30"/>
            <p:cNvGrpSpPr/>
            <p:nvPr/>
          </p:nvGrpSpPr>
          <p:grpSpPr>
            <a:xfrm rot="5400000">
              <a:off x="-48701" y="49320"/>
              <a:ext cx="789113" cy="690474"/>
              <a:chOff x="0" y="0"/>
              <a:chExt cx="812800" cy="711200"/>
            </a:xfrm>
          </p:grpSpPr>
          <p:sp>
            <p:nvSpPr>
              <p:cNvPr name="Freeform 31" id="3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2" id="3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3" id="33"/>
            <p:cNvGrpSpPr/>
            <p:nvPr/>
          </p:nvGrpSpPr>
          <p:grpSpPr>
            <a:xfrm rot="5400000">
              <a:off x="-331772" y="331772"/>
              <a:ext cx="789113" cy="125570"/>
              <a:chOff x="0" y="0"/>
              <a:chExt cx="812800" cy="129340"/>
            </a:xfrm>
          </p:grpSpPr>
          <p:sp>
            <p:nvSpPr>
              <p:cNvPr name="Freeform 34" id="3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5" id="3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19.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Fixtures</a:t>
            </a:r>
          </a:p>
        </p:txBody>
      </p:sp>
      <p:sp>
        <p:nvSpPr>
          <p:cNvPr name="TextBox 4" id="4"/>
          <p:cNvSpPr txBox="true"/>
          <p:nvPr/>
        </p:nvSpPr>
        <p:spPr>
          <a:xfrm rot="0">
            <a:off x="2360696" y="2791855"/>
            <a:ext cx="10940340" cy="56388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Reusable piece of code </a:t>
            </a:r>
          </a:p>
          <a:p>
            <a:pPr algn="l">
              <a:lnSpc>
                <a:spcPts val="6450"/>
              </a:lnSpc>
            </a:pPr>
            <a:r>
              <a:rPr lang="en-US" sz="3000" spc="-141">
                <a:solidFill>
                  <a:srgbClr val="FFFFFF"/>
                </a:solidFill>
                <a:latin typeface="Montserrat"/>
                <a:ea typeface="Montserrat"/>
                <a:cs typeface="Montserrat"/>
                <a:sym typeface="Montserrat"/>
              </a:rPr>
              <a:t>Prepares the environment your test needs to run</a:t>
            </a:r>
          </a:p>
          <a:p>
            <a:pPr algn="l">
              <a:lnSpc>
                <a:spcPts val="6450"/>
              </a:lnSpc>
            </a:pPr>
            <a:r>
              <a:rPr lang="en-US" sz="3000" spc="-141">
                <a:solidFill>
                  <a:srgbClr val="FFFFFF"/>
                </a:solidFill>
                <a:latin typeface="Montserrat"/>
                <a:ea typeface="Montserrat"/>
                <a:cs typeface="Montserrat"/>
                <a:sym typeface="Montserrat"/>
              </a:rPr>
              <a:t>You define it using the </a:t>
            </a:r>
          </a:p>
          <a:p>
            <a:pPr algn="l">
              <a:lnSpc>
                <a:spcPts val="6450"/>
              </a:lnSpc>
            </a:pPr>
            <a:r>
              <a:rPr lang="en-US" sz="3000" spc="-141">
                <a:solidFill>
                  <a:srgbClr val="FFFFFF"/>
                </a:solidFill>
                <a:latin typeface="Montserrat"/>
                <a:ea typeface="Montserrat"/>
                <a:cs typeface="Montserrat"/>
                <a:sym typeface="Montserrat"/>
              </a:rPr>
              <a:t>You can prepare something like:</a:t>
            </a:r>
          </a:p>
          <a:p>
            <a:pPr algn="l">
              <a:lnSpc>
                <a:spcPts val="6450"/>
              </a:lnSpc>
            </a:pPr>
            <a:r>
              <a:rPr lang="en-US" sz="3000" spc="-141">
                <a:solidFill>
                  <a:srgbClr val="FFFFFF"/>
                </a:solidFill>
                <a:latin typeface="Montserrat"/>
                <a:ea typeface="Montserrat"/>
                <a:cs typeface="Montserrat"/>
                <a:sym typeface="Montserrat"/>
              </a:rPr>
              <a:t>         Database</a:t>
            </a:r>
          </a:p>
          <a:p>
            <a:pPr algn="l">
              <a:lnSpc>
                <a:spcPts val="6450"/>
              </a:lnSpc>
            </a:pPr>
            <a:r>
              <a:rPr lang="en-US" sz="3000" spc="-141">
                <a:solidFill>
                  <a:srgbClr val="FFFFFF"/>
                </a:solidFill>
                <a:latin typeface="Montserrat"/>
                <a:ea typeface="Montserrat"/>
                <a:cs typeface="Montserrat"/>
                <a:sym typeface="Montserrat"/>
              </a:rPr>
              <a:t>         User Object</a:t>
            </a:r>
          </a:p>
          <a:p>
            <a:pPr algn="l">
              <a:lnSpc>
                <a:spcPts val="6450"/>
              </a:lnSpc>
            </a:pPr>
            <a:r>
              <a:rPr lang="en-US" sz="3000" spc="-141">
                <a:solidFill>
                  <a:srgbClr val="FFFFFF"/>
                </a:solidFill>
                <a:latin typeface="Montserrat"/>
                <a:ea typeface="Montserrat"/>
                <a:cs typeface="Montserrat"/>
                <a:sym typeface="Montserrat"/>
              </a:rPr>
              <a:t>         Temp File</a:t>
            </a:r>
          </a:p>
        </p:txBody>
      </p:sp>
      <p:sp>
        <p:nvSpPr>
          <p:cNvPr name="TextBox 5" id="5"/>
          <p:cNvSpPr txBox="true"/>
          <p:nvPr/>
        </p:nvSpPr>
        <p:spPr>
          <a:xfrm rot="0">
            <a:off x="6452424" y="4699635"/>
            <a:ext cx="4021413" cy="443865"/>
          </a:xfrm>
          <a:prstGeom prst="rect">
            <a:avLst/>
          </a:prstGeom>
        </p:spPr>
        <p:txBody>
          <a:bodyPr anchor="t" rtlCol="false" tIns="0" lIns="0" bIns="0" rIns="0">
            <a:spAutoFit/>
          </a:bodyPr>
          <a:lstStyle/>
          <a:p>
            <a:pPr algn="l" marL="0" indent="0" lvl="0">
              <a:lnSpc>
                <a:spcPts val="3479"/>
              </a:lnSpc>
            </a:pPr>
            <a:r>
              <a:rPr lang="en-US" sz="3000" spc="-141">
                <a:solidFill>
                  <a:srgbClr val="FF2A2A"/>
                </a:solidFill>
                <a:latin typeface="Courier Prime"/>
                <a:ea typeface="Courier Prime"/>
                <a:cs typeface="Courier Prime"/>
                <a:sym typeface="Courier Prime"/>
              </a:rPr>
              <a:t>@pytest.fixture</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730951" y="3058555"/>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1730951" y="3838186"/>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7" id="27"/>
          <p:cNvGrpSpPr/>
          <p:nvPr/>
        </p:nvGrpSpPr>
        <p:grpSpPr>
          <a:xfrm rot="0">
            <a:off x="1730951" y="4665598"/>
            <a:ext cx="518319" cy="591835"/>
            <a:chOff x="0" y="0"/>
            <a:chExt cx="691092" cy="789113"/>
          </a:xfrm>
        </p:grpSpPr>
        <p:grpSp>
          <p:nvGrpSpPr>
            <p:cNvPr name="Group 28" id="28"/>
            <p:cNvGrpSpPr/>
            <p:nvPr/>
          </p:nvGrpSpPr>
          <p:grpSpPr>
            <a:xfrm rot="5400000">
              <a:off x="-48701" y="49320"/>
              <a:ext cx="789113" cy="690474"/>
              <a:chOff x="0" y="0"/>
              <a:chExt cx="812800" cy="711200"/>
            </a:xfrm>
          </p:grpSpPr>
          <p:sp>
            <p:nvSpPr>
              <p:cNvPr name="Freeform 29" id="2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0" id="3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1" id="31"/>
            <p:cNvGrpSpPr/>
            <p:nvPr/>
          </p:nvGrpSpPr>
          <p:grpSpPr>
            <a:xfrm rot="5400000">
              <a:off x="-331772" y="331772"/>
              <a:ext cx="789113" cy="125570"/>
              <a:chOff x="0" y="0"/>
              <a:chExt cx="812800" cy="129340"/>
            </a:xfrm>
          </p:grpSpPr>
          <p:sp>
            <p:nvSpPr>
              <p:cNvPr name="Freeform 32" id="3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3" id="3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4" id="34"/>
          <p:cNvGrpSpPr/>
          <p:nvPr/>
        </p:nvGrpSpPr>
        <p:grpSpPr>
          <a:xfrm rot="0">
            <a:off x="1730951" y="5449816"/>
            <a:ext cx="518319" cy="591835"/>
            <a:chOff x="0" y="0"/>
            <a:chExt cx="691092" cy="789113"/>
          </a:xfrm>
        </p:grpSpPr>
        <p:grpSp>
          <p:nvGrpSpPr>
            <p:cNvPr name="Group 35" id="35"/>
            <p:cNvGrpSpPr/>
            <p:nvPr/>
          </p:nvGrpSpPr>
          <p:grpSpPr>
            <a:xfrm rot="5400000">
              <a:off x="-48701" y="49320"/>
              <a:ext cx="789113" cy="690474"/>
              <a:chOff x="0" y="0"/>
              <a:chExt cx="812800" cy="711200"/>
            </a:xfrm>
          </p:grpSpPr>
          <p:sp>
            <p:nvSpPr>
              <p:cNvPr name="Freeform 36" id="3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7" id="3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8" id="38"/>
            <p:cNvGrpSpPr/>
            <p:nvPr/>
          </p:nvGrpSpPr>
          <p:grpSpPr>
            <a:xfrm rot="5400000">
              <a:off x="-331772" y="331772"/>
              <a:ext cx="789113" cy="125570"/>
              <a:chOff x="0" y="0"/>
              <a:chExt cx="812800" cy="129340"/>
            </a:xfrm>
          </p:grpSpPr>
          <p:sp>
            <p:nvSpPr>
              <p:cNvPr name="Freeform 39" id="3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0" id="4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41" id="41"/>
          <p:cNvGrpSpPr/>
          <p:nvPr/>
        </p:nvGrpSpPr>
        <p:grpSpPr>
          <a:xfrm rot="0">
            <a:off x="2436910" y="6279776"/>
            <a:ext cx="518319" cy="591835"/>
            <a:chOff x="0" y="0"/>
            <a:chExt cx="691092" cy="789113"/>
          </a:xfrm>
        </p:grpSpPr>
        <p:grpSp>
          <p:nvGrpSpPr>
            <p:cNvPr name="Group 42" id="42"/>
            <p:cNvGrpSpPr/>
            <p:nvPr/>
          </p:nvGrpSpPr>
          <p:grpSpPr>
            <a:xfrm rot="5400000">
              <a:off x="-48701" y="49320"/>
              <a:ext cx="789113" cy="690474"/>
              <a:chOff x="0" y="0"/>
              <a:chExt cx="812800" cy="711200"/>
            </a:xfrm>
          </p:grpSpPr>
          <p:sp>
            <p:nvSpPr>
              <p:cNvPr name="Freeform 43" id="43"/>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4" id="44"/>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5" id="45"/>
            <p:cNvGrpSpPr/>
            <p:nvPr/>
          </p:nvGrpSpPr>
          <p:grpSpPr>
            <a:xfrm rot="5400000">
              <a:off x="-331772" y="331772"/>
              <a:ext cx="789113" cy="125570"/>
              <a:chOff x="0" y="0"/>
              <a:chExt cx="812800" cy="129340"/>
            </a:xfrm>
          </p:grpSpPr>
          <p:sp>
            <p:nvSpPr>
              <p:cNvPr name="Freeform 46" id="46"/>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7" id="47"/>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48" id="48"/>
          <p:cNvGrpSpPr/>
          <p:nvPr/>
        </p:nvGrpSpPr>
        <p:grpSpPr>
          <a:xfrm rot="0">
            <a:off x="2436910" y="7838820"/>
            <a:ext cx="518319" cy="591835"/>
            <a:chOff x="0" y="0"/>
            <a:chExt cx="691092" cy="789113"/>
          </a:xfrm>
        </p:grpSpPr>
        <p:grpSp>
          <p:nvGrpSpPr>
            <p:cNvPr name="Group 49" id="49"/>
            <p:cNvGrpSpPr/>
            <p:nvPr/>
          </p:nvGrpSpPr>
          <p:grpSpPr>
            <a:xfrm rot="5400000">
              <a:off x="-48701" y="49320"/>
              <a:ext cx="789113" cy="690474"/>
              <a:chOff x="0" y="0"/>
              <a:chExt cx="812800" cy="711200"/>
            </a:xfrm>
          </p:grpSpPr>
          <p:sp>
            <p:nvSpPr>
              <p:cNvPr name="Freeform 50" id="5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51" id="51"/>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52" id="52"/>
            <p:cNvGrpSpPr/>
            <p:nvPr/>
          </p:nvGrpSpPr>
          <p:grpSpPr>
            <a:xfrm rot="5400000">
              <a:off x="-331772" y="331772"/>
              <a:ext cx="789113" cy="125570"/>
              <a:chOff x="0" y="0"/>
              <a:chExt cx="812800" cy="129340"/>
            </a:xfrm>
          </p:grpSpPr>
          <p:sp>
            <p:nvSpPr>
              <p:cNvPr name="Freeform 53" id="5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54" id="54"/>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55" id="55"/>
          <p:cNvGrpSpPr/>
          <p:nvPr/>
        </p:nvGrpSpPr>
        <p:grpSpPr>
          <a:xfrm rot="0">
            <a:off x="2436910" y="7063993"/>
            <a:ext cx="518319" cy="591835"/>
            <a:chOff x="0" y="0"/>
            <a:chExt cx="691092" cy="789113"/>
          </a:xfrm>
        </p:grpSpPr>
        <p:grpSp>
          <p:nvGrpSpPr>
            <p:cNvPr name="Group 56" id="56"/>
            <p:cNvGrpSpPr/>
            <p:nvPr/>
          </p:nvGrpSpPr>
          <p:grpSpPr>
            <a:xfrm rot="5400000">
              <a:off x="-48701" y="49320"/>
              <a:ext cx="789113" cy="690474"/>
              <a:chOff x="0" y="0"/>
              <a:chExt cx="812800" cy="711200"/>
            </a:xfrm>
          </p:grpSpPr>
          <p:sp>
            <p:nvSpPr>
              <p:cNvPr name="Freeform 57" id="5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58" id="5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59" id="59"/>
            <p:cNvGrpSpPr/>
            <p:nvPr/>
          </p:nvGrpSpPr>
          <p:grpSpPr>
            <a:xfrm rot="5400000">
              <a:off x="-331772" y="331772"/>
              <a:ext cx="789113" cy="125570"/>
              <a:chOff x="0" y="0"/>
              <a:chExt cx="812800" cy="129340"/>
            </a:xfrm>
          </p:grpSpPr>
          <p:sp>
            <p:nvSpPr>
              <p:cNvPr name="Freeform 60" id="6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61" id="6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251430"/>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Roadmap</a:t>
            </a:r>
          </a:p>
        </p:txBody>
      </p:sp>
      <p:sp>
        <p:nvSpPr>
          <p:cNvPr name="TextBox 4" id="4"/>
          <p:cNvSpPr txBox="true"/>
          <p:nvPr/>
        </p:nvSpPr>
        <p:spPr>
          <a:xfrm rot="0">
            <a:off x="2662916" y="2777014"/>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Unit Testing</a:t>
            </a:r>
          </a:p>
        </p:txBody>
      </p:sp>
      <p:sp>
        <p:nvSpPr>
          <p:cNvPr name="TextBox 5" id="5"/>
          <p:cNvSpPr txBox="true"/>
          <p:nvPr/>
        </p:nvSpPr>
        <p:spPr>
          <a:xfrm rot="0">
            <a:off x="2662916" y="3744754"/>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Unit Testing in Theory</a:t>
            </a:r>
          </a:p>
        </p:txBody>
      </p:sp>
      <p:sp>
        <p:nvSpPr>
          <p:cNvPr name="TextBox 6" id="6"/>
          <p:cNvSpPr txBox="true"/>
          <p:nvPr/>
        </p:nvSpPr>
        <p:spPr>
          <a:xfrm rot="0">
            <a:off x="2662916" y="4741069"/>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unittest vs pytest</a:t>
            </a:r>
          </a:p>
        </p:txBody>
      </p:sp>
      <p:sp>
        <p:nvSpPr>
          <p:cNvPr name="TextBox 7" id="7"/>
          <p:cNvSpPr txBox="true"/>
          <p:nvPr/>
        </p:nvSpPr>
        <p:spPr>
          <a:xfrm rot="0">
            <a:off x="2662916" y="5737384"/>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Small look on unittest</a:t>
            </a:r>
          </a:p>
        </p:txBody>
      </p:sp>
      <p:sp>
        <p:nvSpPr>
          <p:cNvPr name="TextBox 8" id="8"/>
          <p:cNvSpPr txBox="true"/>
          <p:nvPr/>
        </p:nvSpPr>
        <p:spPr>
          <a:xfrm rot="0">
            <a:off x="2662916" y="6752749"/>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Deep dive in pytest</a:t>
            </a:r>
          </a:p>
        </p:txBody>
      </p:sp>
      <p:sp>
        <p:nvSpPr>
          <p:cNvPr name="TextBox 9" id="9"/>
          <p:cNvSpPr txBox="true"/>
          <p:nvPr/>
        </p:nvSpPr>
        <p:spPr>
          <a:xfrm rot="0">
            <a:off x="2662916" y="7720489"/>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Assignment</a:t>
            </a:r>
          </a:p>
        </p:txBody>
      </p:sp>
      <p:grpSp>
        <p:nvGrpSpPr>
          <p:cNvPr name="Group 10" id="10"/>
          <p:cNvGrpSpPr/>
          <p:nvPr/>
        </p:nvGrpSpPr>
        <p:grpSpPr>
          <a:xfrm rot="0">
            <a:off x="1836963" y="2688741"/>
            <a:ext cx="518319" cy="591835"/>
            <a:chOff x="0" y="0"/>
            <a:chExt cx="691092" cy="789113"/>
          </a:xfrm>
        </p:grpSpPr>
        <p:grpSp>
          <p:nvGrpSpPr>
            <p:cNvPr name="Group 11" id="11"/>
            <p:cNvGrpSpPr/>
            <p:nvPr/>
          </p:nvGrpSpPr>
          <p:grpSpPr>
            <a:xfrm rot="5400000">
              <a:off x="-48701" y="49320"/>
              <a:ext cx="789113" cy="690474"/>
              <a:chOff x="0" y="0"/>
              <a:chExt cx="812800" cy="711200"/>
            </a:xfrm>
          </p:grpSpPr>
          <p:sp>
            <p:nvSpPr>
              <p:cNvPr name="Freeform 12" id="1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3" id="1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4" id="14"/>
            <p:cNvGrpSpPr/>
            <p:nvPr/>
          </p:nvGrpSpPr>
          <p:grpSpPr>
            <a:xfrm rot="5400000">
              <a:off x="-331772" y="331772"/>
              <a:ext cx="789113" cy="125570"/>
              <a:chOff x="0" y="0"/>
              <a:chExt cx="812800" cy="129340"/>
            </a:xfrm>
          </p:grpSpPr>
          <p:sp>
            <p:nvSpPr>
              <p:cNvPr name="Freeform 15" id="1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6" id="1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7" id="17"/>
          <p:cNvGrpSpPr/>
          <p:nvPr/>
        </p:nvGrpSpPr>
        <p:grpSpPr>
          <a:xfrm rot="0">
            <a:off x="1836963" y="3587259"/>
            <a:ext cx="518319" cy="591835"/>
            <a:chOff x="0" y="0"/>
            <a:chExt cx="691092" cy="789113"/>
          </a:xfrm>
        </p:grpSpPr>
        <p:grpSp>
          <p:nvGrpSpPr>
            <p:cNvPr name="Group 18" id="18"/>
            <p:cNvGrpSpPr/>
            <p:nvPr/>
          </p:nvGrpSpPr>
          <p:grpSpPr>
            <a:xfrm rot="5400000">
              <a:off x="-48701" y="49320"/>
              <a:ext cx="789113" cy="690474"/>
              <a:chOff x="0" y="0"/>
              <a:chExt cx="812800" cy="711200"/>
            </a:xfrm>
          </p:grpSpPr>
          <p:sp>
            <p:nvSpPr>
              <p:cNvPr name="Freeform 19" id="1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0" id="2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1" id="21"/>
            <p:cNvGrpSpPr/>
            <p:nvPr/>
          </p:nvGrpSpPr>
          <p:grpSpPr>
            <a:xfrm rot="5400000">
              <a:off x="-331772" y="331772"/>
              <a:ext cx="789113" cy="125570"/>
              <a:chOff x="0" y="0"/>
              <a:chExt cx="812800" cy="129340"/>
            </a:xfrm>
          </p:grpSpPr>
          <p:sp>
            <p:nvSpPr>
              <p:cNvPr name="Freeform 22" id="2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3" id="2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4" id="24"/>
          <p:cNvGrpSpPr/>
          <p:nvPr/>
        </p:nvGrpSpPr>
        <p:grpSpPr>
          <a:xfrm rot="0">
            <a:off x="1836963" y="4652796"/>
            <a:ext cx="518319" cy="591835"/>
            <a:chOff x="0" y="0"/>
            <a:chExt cx="691092" cy="789113"/>
          </a:xfrm>
        </p:grpSpPr>
        <p:grpSp>
          <p:nvGrpSpPr>
            <p:cNvPr name="Group 25" id="25"/>
            <p:cNvGrpSpPr/>
            <p:nvPr/>
          </p:nvGrpSpPr>
          <p:grpSpPr>
            <a:xfrm rot="5400000">
              <a:off x="-48701" y="49320"/>
              <a:ext cx="789113" cy="690474"/>
              <a:chOff x="0" y="0"/>
              <a:chExt cx="812800" cy="711200"/>
            </a:xfrm>
          </p:grpSpPr>
          <p:sp>
            <p:nvSpPr>
              <p:cNvPr name="Freeform 26" id="2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7" id="2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8" id="28"/>
            <p:cNvGrpSpPr/>
            <p:nvPr/>
          </p:nvGrpSpPr>
          <p:grpSpPr>
            <a:xfrm rot="5400000">
              <a:off x="-331772" y="331772"/>
              <a:ext cx="789113" cy="125570"/>
              <a:chOff x="0" y="0"/>
              <a:chExt cx="812800" cy="129340"/>
            </a:xfrm>
          </p:grpSpPr>
          <p:sp>
            <p:nvSpPr>
              <p:cNvPr name="Freeform 29" id="2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0" id="3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1" id="31"/>
          <p:cNvGrpSpPr/>
          <p:nvPr/>
        </p:nvGrpSpPr>
        <p:grpSpPr>
          <a:xfrm rot="0">
            <a:off x="1836963" y="5649111"/>
            <a:ext cx="518319" cy="591835"/>
            <a:chOff x="0" y="0"/>
            <a:chExt cx="691092" cy="789113"/>
          </a:xfrm>
        </p:grpSpPr>
        <p:grpSp>
          <p:nvGrpSpPr>
            <p:cNvPr name="Group 32" id="32"/>
            <p:cNvGrpSpPr/>
            <p:nvPr/>
          </p:nvGrpSpPr>
          <p:grpSpPr>
            <a:xfrm rot="5400000">
              <a:off x="-48701" y="49320"/>
              <a:ext cx="789113" cy="690474"/>
              <a:chOff x="0" y="0"/>
              <a:chExt cx="812800" cy="711200"/>
            </a:xfrm>
          </p:grpSpPr>
          <p:sp>
            <p:nvSpPr>
              <p:cNvPr name="Freeform 33" id="33"/>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4" id="34"/>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5" id="35"/>
            <p:cNvGrpSpPr/>
            <p:nvPr/>
          </p:nvGrpSpPr>
          <p:grpSpPr>
            <a:xfrm rot="5400000">
              <a:off x="-331772" y="331772"/>
              <a:ext cx="789113" cy="125570"/>
              <a:chOff x="0" y="0"/>
              <a:chExt cx="812800" cy="129340"/>
            </a:xfrm>
          </p:grpSpPr>
          <p:sp>
            <p:nvSpPr>
              <p:cNvPr name="Freeform 36" id="36"/>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7" id="37"/>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8" id="38"/>
          <p:cNvGrpSpPr/>
          <p:nvPr/>
        </p:nvGrpSpPr>
        <p:grpSpPr>
          <a:xfrm rot="0">
            <a:off x="1836963" y="6664476"/>
            <a:ext cx="518319" cy="591835"/>
            <a:chOff x="0" y="0"/>
            <a:chExt cx="691092" cy="789113"/>
          </a:xfrm>
        </p:grpSpPr>
        <p:grpSp>
          <p:nvGrpSpPr>
            <p:cNvPr name="Group 39" id="39"/>
            <p:cNvGrpSpPr/>
            <p:nvPr/>
          </p:nvGrpSpPr>
          <p:grpSpPr>
            <a:xfrm rot="5400000">
              <a:off x="-48701" y="49320"/>
              <a:ext cx="789113" cy="690474"/>
              <a:chOff x="0" y="0"/>
              <a:chExt cx="812800" cy="711200"/>
            </a:xfrm>
          </p:grpSpPr>
          <p:sp>
            <p:nvSpPr>
              <p:cNvPr name="Freeform 40" id="4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1" id="41"/>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2" id="42"/>
            <p:cNvGrpSpPr/>
            <p:nvPr/>
          </p:nvGrpSpPr>
          <p:grpSpPr>
            <a:xfrm rot="5400000">
              <a:off x="-331772" y="331772"/>
              <a:ext cx="789113" cy="125570"/>
              <a:chOff x="0" y="0"/>
              <a:chExt cx="812800" cy="129340"/>
            </a:xfrm>
          </p:grpSpPr>
          <p:sp>
            <p:nvSpPr>
              <p:cNvPr name="Freeform 43" id="4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4" id="44"/>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45" id="45"/>
          <p:cNvGrpSpPr/>
          <p:nvPr/>
        </p:nvGrpSpPr>
        <p:grpSpPr>
          <a:xfrm rot="0">
            <a:off x="1836963" y="7632216"/>
            <a:ext cx="518319" cy="591835"/>
            <a:chOff x="0" y="0"/>
            <a:chExt cx="691092" cy="789113"/>
          </a:xfrm>
        </p:grpSpPr>
        <p:grpSp>
          <p:nvGrpSpPr>
            <p:cNvPr name="Group 46" id="46"/>
            <p:cNvGrpSpPr/>
            <p:nvPr/>
          </p:nvGrpSpPr>
          <p:grpSpPr>
            <a:xfrm rot="5400000">
              <a:off x="-48701" y="49320"/>
              <a:ext cx="789113" cy="690474"/>
              <a:chOff x="0" y="0"/>
              <a:chExt cx="812800" cy="711200"/>
            </a:xfrm>
          </p:grpSpPr>
          <p:sp>
            <p:nvSpPr>
              <p:cNvPr name="Freeform 47" id="4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8" id="4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9" id="49"/>
            <p:cNvGrpSpPr/>
            <p:nvPr/>
          </p:nvGrpSpPr>
          <p:grpSpPr>
            <a:xfrm rot="5400000">
              <a:off x="-331772" y="331772"/>
              <a:ext cx="789113" cy="125570"/>
              <a:chOff x="0" y="0"/>
              <a:chExt cx="812800" cy="129340"/>
            </a:xfrm>
          </p:grpSpPr>
          <p:sp>
            <p:nvSpPr>
              <p:cNvPr name="Freeform 50" id="5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51" id="5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16982967" y="400502"/>
            <a:ext cx="1305033" cy="333097"/>
            <a:chOff x="0" y="0"/>
            <a:chExt cx="343712" cy="87729"/>
          </a:xfrm>
        </p:grpSpPr>
        <p:sp>
          <p:nvSpPr>
            <p:cNvPr name="Freeform 3" id="3"/>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4" id="4"/>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Freeform 5" id="5"/>
          <p:cNvSpPr/>
          <p:nvPr/>
        </p:nvSpPr>
        <p:spPr>
          <a:xfrm flipH="false" flipV="false" rot="0">
            <a:off x="1730951" y="2831740"/>
            <a:ext cx="8866493" cy="6783760"/>
          </a:xfrm>
          <a:custGeom>
            <a:avLst/>
            <a:gdLst/>
            <a:ahLst/>
            <a:cxnLst/>
            <a:rect r="r" b="b" t="t" l="l"/>
            <a:pathLst>
              <a:path h="6783760" w="8866493">
                <a:moveTo>
                  <a:pt x="0" y="0"/>
                </a:moveTo>
                <a:lnTo>
                  <a:pt x="8866493" y="0"/>
                </a:lnTo>
                <a:lnTo>
                  <a:pt x="8866493" y="6783761"/>
                </a:lnTo>
                <a:lnTo>
                  <a:pt x="0" y="6783761"/>
                </a:lnTo>
                <a:lnTo>
                  <a:pt x="0" y="0"/>
                </a:lnTo>
                <a:close/>
              </a:path>
            </a:pathLst>
          </a:custGeom>
          <a:blipFill>
            <a:blip r:embed="rId3"/>
            <a:stretch>
              <a:fillRect l="0" t="0" r="0" b="0"/>
            </a:stretch>
          </a:blipFill>
        </p:spPr>
      </p:sp>
      <p:sp>
        <p:nvSpPr>
          <p:cNvPr name="TextBox 6" id="6"/>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7" id="7"/>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Fixtures Scope</a:t>
            </a:r>
          </a:p>
        </p:txBody>
      </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21.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4775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Use fixtures at scale </a:t>
            </a:r>
          </a:p>
        </p:txBody>
      </p:sp>
      <p:sp>
        <p:nvSpPr>
          <p:cNvPr name="TextBox 4" id="4"/>
          <p:cNvSpPr txBox="true"/>
          <p:nvPr/>
        </p:nvSpPr>
        <p:spPr>
          <a:xfrm rot="0">
            <a:off x="2360696" y="2791855"/>
            <a:ext cx="10940340" cy="289179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Fixtures can reque</a:t>
            </a:r>
            <a:r>
              <a:rPr lang="en-US" sz="3000" spc="-141">
                <a:solidFill>
                  <a:srgbClr val="FFFFFF"/>
                </a:solidFill>
                <a:latin typeface="Montserrat"/>
                <a:ea typeface="Montserrat"/>
                <a:cs typeface="Montserrat"/>
                <a:sym typeface="Montserrat"/>
              </a:rPr>
              <a:t>st other fixtures</a:t>
            </a:r>
          </a:p>
          <a:p>
            <a:pPr algn="l">
              <a:lnSpc>
                <a:spcPts val="6450"/>
              </a:lnSpc>
            </a:pPr>
            <a:r>
              <a:rPr lang="en-US" sz="3000" spc="-141">
                <a:solidFill>
                  <a:srgbClr val="FFFFFF"/>
                </a:solidFill>
                <a:latin typeface="Montserrat"/>
                <a:ea typeface="Montserrat"/>
                <a:cs typeface="Montserrat"/>
                <a:sym typeface="Montserrat"/>
              </a:rPr>
              <a:t>A test/fixture can request more than one fixture at a time</a:t>
            </a:r>
          </a:p>
          <a:p>
            <a:pPr algn="l">
              <a:lnSpc>
                <a:spcPts val="6450"/>
              </a:lnSpc>
            </a:pPr>
            <a:r>
              <a:rPr lang="en-US" sz="3000" spc="-141">
                <a:solidFill>
                  <a:srgbClr val="FFFFFF"/>
                </a:solidFill>
                <a:latin typeface="Montserrat"/>
                <a:ea typeface="Montserrat"/>
                <a:cs typeface="Montserrat"/>
                <a:sym typeface="Montserrat"/>
              </a:rPr>
              <a:t>Fixtures can be requested more than once per test</a:t>
            </a:r>
          </a:p>
          <a:p>
            <a:pPr algn="l">
              <a:lnSpc>
                <a:spcPts val="2010"/>
              </a:lnSpc>
            </a:pP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20455"/>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800086"/>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6" id="26"/>
          <p:cNvGrpSpPr/>
          <p:nvPr/>
        </p:nvGrpSpPr>
        <p:grpSpPr>
          <a:xfrm rot="0">
            <a:off x="1730951" y="4627498"/>
            <a:ext cx="518319" cy="591835"/>
            <a:chOff x="0" y="0"/>
            <a:chExt cx="691092" cy="789113"/>
          </a:xfrm>
        </p:grpSpPr>
        <p:grpSp>
          <p:nvGrpSpPr>
            <p:cNvPr name="Group 27" id="27"/>
            <p:cNvGrpSpPr/>
            <p:nvPr/>
          </p:nvGrpSpPr>
          <p:grpSpPr>
            <a:xfrm rot="5400000">
              <a:off x="-48701" y="49320"/>
              <a:ext cx="789113" cy="690474"/>
              <a:chOff x="0" y="0"/>
              <a:chExt cx="812800" cy="711200"/>
            </a:xfrm>
          </p:grpSpPr>
          <p:sp>
            <p:nvSpPr>
              <p:cNvPr name="Freeform 28" id="2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9" id="2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0" id="30"/>
            <p:cNvGrpSpPr/>
            <p:nvPr/>
          </p:nvGrpSpPr>
          <p:grpSpPr>
            <a:xfrm rot="5400000">
              <a:off x="-331772" y="331772"/>
              <a:ext cx="789113" cy="125570"/>
              <a:chOff x="0" y="0"/>
              <a:chExt cx="812800" cy="129340"/>
            </a:xfrm>
          </p:grpSpPr>
          <p:sp>
            <p:nvSpPr>
              <p:cNvPr name="Freeform 31" id="3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2" id="3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2.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4775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yield</a:t>
            </a:r>
          </a:p>
        </p:txBody>
      </p:sp>
      <p:sp>
        <p:nvSpPr>
          <p:cNvPr name="TextBox 4" id="4"/>
          <p:cNvSpPr txBox="true"/>
          <p:nvPr/>
        </p:nvSpPr>
        <p:spPr>
          <a:xfrm rot="0">
            <a:off x="2170196" y="2408570"/>
            <a:ext cx="13796115" cy="7010400"/>
          </a:xfrm>
          <a:prstGeom prst="rect">
            <a:avLst/>
          </a:prstGeom>
        </p:spPr>
        <p:txBody>
          <a:bodyPr anchor="t" rtlCol="false" tIns="0" lIns="0" bIns="0" rIns="0">
            <a:spAutoFit/>
          </a:bodyPr>
          <a:lstStyle/>
          <a:p>
            <a:pPr algn="l">
              <a:lnSpc>
                <a:spcPts val="3600"/>
              </a:lnSpc>
            </a:pPr>
            <a:r>
              <a:rPr lang="en-US" sz="3000" spc="-141">
                <a:solidFill>
                  <a:srgbClr val="FFFFFF"/>
                </a:solidFill>
                <a:latin typeface="Montserrat"/>
                <a:ea typeface="Montserrat"/>
                <a:cs typeface="Montserrat"/>
                <a:sym typeface="Montserrat"/>
              </a:rPr>
              <a:t>The yield keyword in f</a:t>
            </a:r>
            <a:r>
              <a:rPr lang="en-US" sz="3000" spc="-141">
                <a:solidFill>
                  <a:srgbClr val="FFFFFF"/>
                </a:solidFill>
                <a:latin typeface="Montserrat"/>
                <a:ea typeface="Montserrat"/>
                <a:cs typeface="Montserrat"/>
                <a:sym typeface="Montserrat"/>
              </a:rPr>
              <a:t>ixtures splits the function into two parts: setup (before yield) and teardown (after yield).</a:t>
            </a:r>
          </a:p>
          <a:p>
            <a:pPr algn="l">
              <a:lnSpc>
                <a:spcPts val="3600"/>
              </a:lnSpc>
            </a:pPr>
          </a:p>
          <a:p>
            <a:pPr algn="l">
              <a:lnSpc>
                <a:spcPts val="5100"/>
              </a:lnSpc>
            </a:pPr>
            <a:r>
              <a:rPr lang="en-US" sz="3000" spc="-141" b="true">
                <a:solidFill>
                  <a:srgbClr val="FFFFFF"/>
                </a:solidFill>
                <a:latin typeface="Montserrat Bold"/>
                <a:ea typeface="Montserrat Bold"/>
                <a:cs typeface="Montserrat Bold"/>
                <a:sym typeface="Montserrat Bold"/>
              </a:rPr>
              <a:t>Setup Phase:</a:t>
            </a:r>
          </a:p>
          <a:p>
            <a:pPr algn="l" marL="647700" indent="-323850" lvl="1">
              <a:lnSpc>
                <a:spcPts val="5100"/>
              </a:lnSpc>
              <a:buFont typeface="Arial"/>
              <a:buChar char="•"/>
            </a:pPr>
            <a:r>
              <a:rPr lang="en-US" sz="3000" spc="-141">
                <a:solidFill>
                  <a:srgbClr val="FFFFFF"/>
                </a:solidFill>
                <a:latin typeface="Montserrat"/>
                <a:ea typeface="Montserrat"/>
                <a:cs typeface="Montserrat"/>
                <a:sym typeface="Montserrat"/>
              </a:rPr>
              <a:t>Code before yield prepare</a:t>
            </a:r>
            <a:r>
              <a:rPr lang="en-US" sz="3000" spc="-141">
                <a:solidFill>
                  <a:srgbClr val="FFFFFF"/>
                </a:solidFill>
                <a:latin typeface="Montserrat"/>
                <a:ea typeface="Montserrat"/>
                <a:cs typeface="Montserrat"/>
                <a:sym typeface="Montserrat"/>
              </a:rPr>
              <a:t>s the environment or resource needed by the test </a:t>
            </a:r>
          </a:p>
          <a:p>
            <a:pPr algn="l">
              <a:lnSpc>
                <a:spcPts val="5100"/>
              </a:lnSpc>
            </a:pPr>
            <a:r>
              <a:rPr lang="en-US" sz="3000" spc="-141" b="true">
                <a:solidFill>
                  <a:srgbClr val="FFFFFF"/>
                </a:solidFill>
                <a:latin typeface="Montserrat Bold"/>
                <a:ea typeface="Montserrat Bold"/>
                <a:cs typeface="Montserrat Bold"/>
                <a:sym typeface="Montserrat Bold"/>
              </a:rPr>
              <a:t>Returning the Fixture:</a:t>
            </a:r>
          </a:p>
          <a:p>
            <a:pPr algn="l" marL="647700" indent="-323850" lvl="1">
              <a:lnSpc>
                <a:spcPts val="5100"/>
              </a:lnSpc>
              <a:buFont typeface="Arial"/>
              <a:buChar char="•"/>
            </a:pPr>
            <a:r>
              <a:rPr lang="en-US" sz="3000" spc="-141">
                <a:solidFill>
                  <a:srgbClr val="FFFFFF"/>
                </a:solidFill>
                <a:latin typeface="Montserrat"/>
                <a:ea typeface="Montserrat"/>
                <a:cs typeface="Montserrat"/>
                <a:sym typeface="Montserrat"/>
              </a:rPr>
              <a:t>The value after yield is provided to the test function as the fixture value. </a:t>
            </a:r>
          </a:p>
          <a:p>
            <a:pPr algn="l">
              <a:lnSpc>
                <a:spcPts val="5100"/>
              </a:lnSpc>
            </a:pPr>
            <a:r>
              <a:rPr lang="en-US" sz="3000" spc="-141" b="true">
                <a:solidFill>
                  <a:srgbClr val="FFFFFF"/>
                </a:solidFill>
                <a:latin typeface="Montserrat Bold"/>
                <a:ea typeface="Montserrat Bold"/>
                <a:cs typeface="Montserrat Bold"/>
                <a:sym typeface="Montserrat Bold"/>
              </a:rPr>
              <a:t>Teardown Phase:</a:t>
            </a:r>
          </a:p>
          <a:p>
            <a:pPr algn="l" marL="647700" indent="-323850" lvl="1">
              <a:lnSpc>
                <a:spcPts val="5100"/>
              </a:lnSpc>
              <a:buFont typeface="Arial"/>
              <a:buChar char="•"/>
            </a:pPr>
            <a:r>
              <a:rPr lang="en-US" sz="3000" spc="-141">
                <a:solidFill>
                  <a:srgbClr val="FFFFFF"/>
                </a:solidFill>
                <a:latin typeface="Montserrat"/>
                <a:ea typeface="Montserrat"/>
                <a:cs typeface="Montserrat"/>
                <a:sym typeface="Montserrat"/>
              </a:rPr>
              <a:t>Code after yield is executed after the test completes, regardless of whether the test passed or failed. This is where you clean up resources, such as closing files or connections.</a:t>
            </a:r>
          </a:p>
          <a:p>
            <a:pPr algn="l">
              <a:lnSpc>
                <a:spcPts val="3600"/>
              </a:lnSpc>
            </a:pP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
        <p:nvSpPr>
          <p:cNvPr name="AutoShape 12" id="12"/>
          <p:cNvSpPr/>
          <p:nvPr/>
        </p:nvSpPr>
        <p:spPr>
          <a:xfrm flipH="true">
            <a:off x="1750001" y="2408570"/>
            <a:ext cx="0" cy="989898"/>
          </a:xfrm>
          <a:prstGeom prst="line">
            <a:avLst/>
          </a:prstGeom>
          <a:ln cap="flat" w="38100">
            <a:solidFill>
              <a:srgbClr val="FFFFFF"/>
            </a:solidFill>
            <a:prstDash val="solid"/>
            <a:headEnd type="none" len="sm" w="sm"/>
            <a:tailEnd type="none" len="sm" w="sm"/>
          </a:ln>
        </p:spPr>
      </p:sp>
      <p:grpSp>
        <p:nvGrpSpPr>
          <p:cNvPr name="Group 13" id="13"/>
          <p:cNvGrpSpPr/>
          <p:nvPr/>
        </p:nvGrpSpPr>
        <p:grpSpPr>
          <a:xfrm rot="0">
            <a:off x="1471791" y="3797497"/>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1471791" y="5103707"/>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7" id="27"/>
          <p:cNvGrpSpPr/>
          <p:nvPr/>
        </p:nvGrpSpPr>
        <p:grpSpPr>
          <a:xfrm rot="0">
            <a:off x="1471791" y="6409917"/>
            <a:ext cx="518319" cy="591835"/>
            <a:chOff x="0" y="0"/>
            <a:chExt cx="691092" cy="789113"/>
          </a:xfrm>
        </p:grpSpPr>
        <p:grpSp>
          <p:nvGrpSpPr>
            <p:cNvPr name="Group 28" id="28"/>
            <p:cNvGrpSpPr/>
            <p:nvPr/>
          </p:nvGrpSpPr>
          <p:grpSpPr>
            <a:xfrm rot="5400000">
              <a:off x="-48701" y="49320"/>
              <a:ext cx="789113" cy="690474"/>
              <a:chOff x="0" y="0"/>
              <a:chExt cx="812800" cy="711200"/>
            </a:xfrm>
          </p:grpSpPr>
          <p:sp>
            <p:nvSpPr>
              <p:cNvPr name="Freeform 29" id="2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0" id="3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1" id="31"/>
            <p:cNvGrpSpPr/>
            <p:nvPr/>
          </p:nvGrpSpPr>
          <p:grpSpPr>
            <a:xfrm rot="5400000">
              <a:off x="-331772" y="331772"/>
              <a:ext cx="789113" cy="125570"/>
              <a:chOff x="0" y="0"/>
              <a:chExt cx="812800" cy="129340"/>
            </a:xfrm>
          </p:grpSpPr>
          <p:sp>
            <p:nvSpPr>
              <p:cNvPr name="Freeform 32" id="3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3" id="3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3.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Markers</a:t>
            </a:r>
          </a:p>
        </p:txBody>
      </p:sp>
      <p:sp>
        <p:nvSpPr>
          <p:cNvPr name="TextBox 4" id="4"/>
          <p:cNvSpPr txBox="true"/>
          <p:nvPr/>
        </p:nvSpPr>
        <p:spPr>
          <a:xfrm rot="0">
            <a:off x="2360696" y="2791855"/>
            <a:ext cx="10940340"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Categorize Tests</a:t>
            </a:r>
          </a:p>
          <a:p>
            <a:pPr algn="l">
              <a:lnSpc>
                <a:spcPts val="6450"/>
              </a:lnSpc>
            </a:pPr>
            <a:r>
              <a:rPr lang="en-US" sz="3000" spc="-141">
                <a:solidFill>
                  <a:srgbClr val="FFFFFF"/>
                </a:solidFill>
                <a:latin typeface="Montserrat"/>
                <a:ea typeface="Montserrat"/>
                <a:cs typeface="Montserrat"/>
                <a:sym typeface="Montserrat"/>
              </a:rPr>
              <a:t>Run only what you need</a:t>
            </a:r>
          </a:p>
          <a:p>
            <a:pPr algn="l">
              <a:lnSpc>
                <a:spcPts val="6450"/>
              </a:lnSpc>
            </a:pPr>
            <a:r>
              <a:rPr lang="en-US" sz="3000" spc="-141">
                <a:solidFill>
                  <a:srgbClr val="FFFFFF"/>
                </a:solidFill>
                <a:latin typeface="Montserrat"/>
                <a:ea typeface="Montserrat"/>
                <a:cs typeface="Montserrat"/>
                <a:sym typeface="Montserrat"/>
              </a:rPr>
              <a:t>Skip what you don’t</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08226"/>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838186"/>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6" id="26"/>
          <p:cNvGrpSpPr/>
          <p:nvPr/>
        </p:nvGrpSpPr>
        <p:grpSpPr>
          <a:xfrm rot="0">
            <a:off x="1730951" y="4656073"/>
            <a:ext cx="518319" cy="591835"/>
            <a:chOff x="0" y="0"/>
            <a:chExt cx="691092" cy="789113"/>
          </a:xfrm>
        </p:grpSpPr>
        <p:grpSp>
          <p:nvGrpSpPr>
            <p:cNvPr name="Group 27" id="27"/>
            <p:cNvGrpSpPr/>
            <p:nvPr/>
          </p:nvGrpSpPr>
          <p:grpSpPr>
            <a:xfrm rot="5400000">
              <a:off x="-48701" y="49320"/>
              <a:ext cx="789113" cy="690474"/>
              <a:chOff x="0" y="0"/>
              <a:chExt cx="812800" cy="711200"/>
            </a:xfrm>
          </p:grpSpPr>
          <p:sp>
            <p:nvSpPr>
              <p:cNvPr name="Freeform 28" id="2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9" id="2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0" id="30"/>
            <p:cNvGrpSpPr/>
            <p:nvPr/>
          </p:nvGrpSpPr>
          <p:grpSpPr>
            <a:xfrm rot="5400000">
              <a:off x="-331772" y="331772"/>
              <a:ext cx="789113" cy="125570"/>
              <a:chOff x="0" y="0"/>
              <a:chExt cx="812800" cy="129340"/>
            </a:xfrm>
          </p:grpSpPr>
          <p:sp>
            <p:nvSpPr>
              <p:cNvPr name="Freeform 31" id="3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2" id="3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4.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What are markers</a:t>
            </a:r>
          </a:p>
        </p:txBody>
      </p:sp>
      <p:sp>
        <p:nvSpPr>
          <p:cNvPr name="TextBox 4" id="4"/>
          <p:cNvSpPr txBox="true"/>
          <p:nvPr/>
        </p:nvSpPr>
        <p:spPr>
          <a:xfrm rot="0">
            <a:off x="2360696" y="2791855"/>
            <a:ext cx="12157653"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Labels</a:t>
            </a:r>
          </a:p>
          <a:p>
            <a:pPr algn="l">
              <a:lnSpc>
                <a:spcPts val="6450"/>
              </a:lnSpc>
            </a:pPr>
            <a:r>
              <a:rPr lang="en-US" sz="3000" spc="-141">
                <a:solidFill>
                  <a:srgbClr val="FFFFFF"/>
                </a:solidFill>
                <a:latin typeface="Montserrat"/>
                <a:ea typeface="Montserrat"/>
                <a:cs typeface="Montserrat"/>
                <a:sym typeface="Montserrat"/>
              </a:rPr>
              <a:t>Group tests with these labels by </a:t>
            </a:r>
            <a:r>
              <a:rPr lang="en-US" sz="3000" spc="-141" b="true">
                <a:solidFill>
                  <a:srgbClr val="FFFFFF"/>
                </a:solidFill>
                <a:latin typeface="Montserrat Bold"/>
                <a:ea typeface="Montserrat Bold"/>
                <a:cs typeface="Montserrat Bold"/>
                <a:sym typeface="Montserrat Bold"/>
              </a:rPr>
              <a:t>feature, subsystem, </a:t>
            </a:r>
            <a:r>
              <a:rPr lang="en-US" sz="3000" spc="-141">
                <a:solidFill>
                  <a:srgbClr val="FFFFFF"/>
                </a:solidFill>
                <a:latin typeface="Montserrat"/>
                <a:ea typeface="Montserrat"/>
                <a:cs typeface="Montserrat"/>
                <a:sym typeface="Montserrat"/>
              </a:rPr>
              <a:t>or </a:t>
            </a:r>
            <a:r>
              <a:rPr lang="en-US" sz="3000" spc="-141" b="true">
                <a:solidFill>
                  <a:srgbClr val="FFFFFF"/>
                </a:solidFill>
                <a:latin typeface="Montserrat Bold"/>
                <a:ea typeface="Montserrat Bold"/>
                <a:cs typeface="Montserrat Bold"/>
                <a:sym typeface="Montserrat Bold"/>
              </a:rPr>
              <a:t>dependency</a:t>
            </a:r>
          </a:p>
          <a:p>
            <a:pPr algn="l">
              <a:lnSpc>
                <a:spcPts val="6450"/>
              </a:lnSpc>
            </a:pPr>
            <a:r>
              <a:rPr lang="en-US" sz="3000" spc="-141">
                <a:solidFill>
                  <a:srgbClr val="FFFFFF"/>
                </a:solidFill>
                <a:latin typeface="Montserrat"/>
                <a:ea typeface="Montserrat"/>
                <a:cs typeface="Montserrat"/>
                <a:sym typeface="Montserrat"/>
              </a:rPr>
              <a:t>you can include or exclude them when running tests</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58555"/>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838186"/>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6" id="26"/>
          <p:cNvGrpSpPr/>
          <p:nvPr/>
        </p:nvGrpSpPr>
        <p:grpSpPr>
          <a:xfrm rot="0">
            <a:off x="1730951" y="4665598"/>
            <a:ext cx="518319" cy="591835"/>
            <a:chOff x="0" y="0"/>
            <a:chExt cx="691092" cy="789113"/>
          </a:xfrm>
        </p:grpSpPr>
        <p:grpSp>
          <p:nvGrpSpPr>
            <p:cNvPr name="Group 27" id="27"/>
            <p:cNvGrpSpPr/>
            <p:nvPr/>
          </p:nvGrpSpPr>
          <p:grpSpPr>
            <a:xfrm rot="5400000">
              <a:off x="-48701" y="49320"/>
              <a:ext cx="789113" cy="690474"/>
              <a:chOff x="0" y="0"/>
              <a:chExt cx="812800" cy="711200"/>
            </a:xfrm>
          </p:grpSpPr>
          <p:sp>
            <p:nvSpPr>
              <p:cNvPr name="Freeform 28" id="2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9" id="2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0" id="30"/>
            <p:cNvGrpSpPr/>
            <p:nvPr/>
          </p:nvGrpSpPr>
          <p:grpSpPr>
            <a:xfrm rot="5400000">
              <a:off x="-331772" y="331772"/>
              <a:ext cx="789113" cy="125570"/>
              <a:chOff x="0" y="0"/>
              <a:chExt cx="812800" cy="129340"/>
            </a:xfrm>
          </p:grpSpPr>
          <p:sp>
            <p:nvSpPr>
              <p:cNvPr name="Freeform 31" id="3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2" id="3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2000279" y="3122945"/>
            <a:ext cx="14225619" cy="4978695"/>
          </a:xfrm>
          <a:custGeom>
            <a:avLst/>
            <a:gdLst/>
            <a:ahLst/>
            <a:cxnLst/>
            <a:rect r="r" b="b" t="t" l="l"/>
            <a:pathLst>
              <a:path h="4978695" w="14225619">
                <a:moveTo>
                  <a:pt x="0" y="0"/>
                </a:moveTo>
                <a:lnTo>
                  <a:pt x="14225619" y="0"/>
                </a:lnTo>
                <a:lnTo>
                  <a:pt x="14225619" y="4978694"/>
                </a:lnTo>
                <a:lnTo>
                  <a:pt x="0" y="4978694"/>
                </a:lnTo>
                <a:lnTo>
                  <a:pt x="0" y="0"/>
                </a:lnTo>
                <a:close/>
              </a:path>
            </a:pathLst>
          </a:custGeom>
          <a:blipFill>
            <a:blip r:embed="rId3"/>
            <a:stretch>
              <a:fillRect l="-1893" t="-2194" r="-2484" b="-4733"/>
            </a:stretch>
          </a:blipFill>
        </p:spPr>
      </p:sp>
      <p:sp>
        <p:nvSpPr>
          <p:cNvPr name="TextBox 4" id="4"/>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This is a  marker</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730951" y="2603667"/>
            <a:ext cx="9320153" cy="3083860"/>
          </a:xfrm>
          <a:custGeom>
            <a:avLst/>
            <a:gdLst/>
            <a:ahLst/>
            <a:cxnLst/>
            <a:rect r="r" b="b" t="t" l="l"/>
            <a:pathLst>
              <a:path h="3083860" w="9320153">
                <a:moveTo>
                  <a:pt x="0" y="0"/>
                </a:moveTo>
                <a:lnTo>
                  <a:pt x="9320153" y="0"/>
                </a:lnTo>
                <a:lnTo>
                  <a:pt x="9320153" y="3083860"/>
                </a:lnTo>
                <a:lnTo>
                  <a:pt x="0" y="3083860"/>
                </a:lnTo>
                <a:lnTo>
                  <a:pt x="0" y="0"/>
                </a:lnTo>
                <a:close/>
              </a:path>
            </a:pathLst>
          </a:custGeom>
          <a:blipFill>
            <a:blip r:embed="rId3"/>
            <a:stretch>
              <a:fillRect l="0" t="-3671" r="0" b="-20654"/>
            </a:stretch>
          </a:blipFill>
        </p:spPr>
      </p:sp>
      <p:sp>
        <p:nvSpPr>
          <p:cNvPr name="Freeform 4" id="4"/>
          <p:cNvSpPr/>
          <p:nvPr/>
        </p:nvSpPr>
        <p:spPr>
          <a:xfrm flipH="false" flipV="false" rot="0">
            <a:off x="1730951" y="5878027"/>
            <a:ext cx="9320153" cy="3753804"/>
          </a:xfrm>
          <a:custGeom>
            <a:avLst/>
            <a:gdLst/>
            <a:ahLst/>
            <a:cxnLst/>
            <a:rect r="r" b="b" t="t" l="l"/>
            <a:pathLst>
              <a:path h="3753804" w="9320153">
                <a:moveTo>
                  <a:pt x="0" y="0"/>
                </a:moveTo>
                <a:lnTo>
                  <a:pt x="9320153" y="0"/>
                </a:lnTo>
                <a:lnTo>
                  <a:pt x="9320153" y="3753804"/>
                </a:lnTo>
                <a:lnTo>
                  <a:pt x="0" y="3753804"/>
                </a:lnTo>
                <a:lnTo>
                  <a:pt x="0" y="0"/>
                </a:lnTo>
                <a:close/>
              </a:path>
            </a:pathLst>
          </a:custGeom>
          <a:blipFill>
            <a:blip r:embed="rId4"/>
            <a:stretch>
              <a:fillRect l="-786" t="0" r="-38531" b="-23428"/>
            </a:stretch>
          </a:blipFill>
        </p:spPr>
      </p:sp>
      <p:sp>
        <p:nvSpPr>
          <p:cNvPr name="TextBox 5" id="5"/>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How to use them</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730951" y="2962628"/>
            <a:ext cx="14235360" cy="3916770"/>
          </a:xfrm>
          <a:custGeom>
            <a:avLst/>
            <a:gdLst/>
            <a:ahLst/>
            <a:cxnLst/>
            <a:rect r="r" b="b" t="t" l="l"/>
            <a:pathLst>
              <a:path h="3916770" w="14235360">
                <a:moveTo>
                  <a:pt x="0" y="0"/>
                </a:moveTo>
                <a:lnTo>
                  <a:pt x="14235360" y="0"/>
                </a:lnTo>
                <a:lnTo>
                  <a:pt x="14235360" y="3916769"/>
                </a:lnTo>
                <a:lnTo>
                  <a:pt x="0" y="3916769"/>
                </a:lnTo>
                <a:lnTo>
                  <a:pt x="0" y="0"/>
                </a:lnTo>
                <a:close/>
              </a:path>
            </a:pathLst>
          </a:custGeom>
          <a:blipFill>
            <a:blip r:embed="rId3"/>
            <a:stretch>
              <a:fillRect l="-539" t="0" r="0" b="0"/>
            </a:stretch>
          </a:blipFill>
        </p:spPr>
      </p:sp>
      <p:sp>
        <p:nvSpPr>
          <p:cNvPr name="TextBox 4" id="4"/>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Register your markers</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28.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Parametrization</a:t>
            </a:r>
          </a:p>
        </p:txBody>
      </p:sp>
      <p:sp>
        <p:nvSpPr>
          <p:cNvPr name="TextBox 4" id="4"/>
          <p:cNvSpPr txBox="true"/>
          <p:nvPr/>
        </p:nvSpPr>
        <p:spPr>
          <a:xfrm rot="0">
            <a:off x="2360696" y="2791855"/>
            <a:ext cx="12157653"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Run the same tests with different inputs and expected outputs</a:t>
            </a:r>
          </a:p>
          <a:p>
            <a:pPr algn="l">
              <a:lnSpc>
                <a:spcPts val="6450"/>
              </a:lnSpc>
            </a:pPr>
            <a:r>
              <a:rPr lang="en-US" sz="3000" spc="-141">
                <a:solidFill>
                  <a:srgbClr val="FFFFFF"/>
                </a:solidFill>
                <a:latin typeface="Montserrat"/>
                <a:ea typeface="Montserrat"/>
                <a:cs typeface="Montserrat"/>
                <a:sym typeface="Montserrat"/>
              </a:rPr>
              <a:t>Less boilerplate</a:t>
            </a:r>
          </a:p>
          <a:p>
            <a:pPr algn="l">
              <a:lnSpc>
                <a:spcPts val="6450"/>
              </a:lnSpc>
            </a:pPr>
            <a:r>
              <a:rPr lang="en-US" sz="3000" spc="-141">
                <a:solidFill>
                  <a:srgbClr val="FFFFFF"/>
                </a:solidFill>
                <a:latin typeface="Montserrat"/>
                <a:ea typeface="Montserrat"/>
                <a:cs typeface="Montserrat"/>
                <a:sym typeface="Montserrat"/>
              </a:rPr>
              <a:t>More test coverage with less code</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15614"/>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5400000">
            <a:off x="1694425" y="3832234"/>
            <a:ext cx="591835" cy="517856"/>
            <a:chOff x="0" y="0"/>
            <a:chExt cx="812800" cy="711200"/>
          </a:xfrm>
        </p:grpSpPr>
        <p:sp>
          <p:nvSpPr>
            <p:cNvPr name="Freeform 20" id="2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1" id="21"/>
            <p:cNvSpPr txBox="true"/>
            <p:nvPr/>
          </p:nvSpPr>
          <p:spPr>
            <a:xfrm>
              <a:off x="127000" y="301625"/>
              <a:ext cx="558800" cy="358775"/>
            </a:xfrm>
            <a:prstGeom prst="rect">
              <a:avLst/>
            </a:prstGeom>
          </p:spPr>
          <p:txBody>
            <a:bodyPr anchor="ctr" rtlCol="false" tIns="9742" lIns="9742" bIns="9742" rIns="9742"/>
            <a:lstStyle/>
            <a:p>
              <a:pPr algn="ctr">
                <a:lnSpc>
                  <a:spcPts val="2379"/>
                </a:lnSpc>
              </a:pPr>
            </a:p>
          </p:txBody>
        </p:sp>
      </p:grpSp>
      <p:grpSp>
        <p:nvGrpSpPr>
          <p:cNvPr name="Group 22" id="22"/>
          <p:cNvGrpSpPr/>
          <p:nvPr/>
        </p:nvGrpSpPr>
        <p:grpSpPr>
          <a:xfrm rot="5400000">
            <a:off x="1482122" y="4087014"/>
            <a:ext cx="591835" cy="94178"/>
            <a:chOff x="0" y="0"/>
            <a:chExt cx="812800" cy="129340"/>
          </a:xfrm>
        </p:grpSpPr>
        <p:sp>
          <p:nvSpPr>
            <p:cNvPr name="Freeform 23" id="2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4" id="24"/>
            <p:cNvSpPr txBox="true"/>
            <p:nvPr/>
          </p:nvSpPr>
          <p:spPr>
            <a:xfrm>
              <a:off x="127000" y="31475"/>
              <a:ext cx="558800" cy="88625"/>
            </a:xfrm>
            <a:prstGeom prst="rect">
              <a:avLst/>
            </a:prstGeom>
          </p:spPr>
          <p:txBody>
            <a:bodyPr anchor="ctr" rtlCol="false" tIns="9742" lIns="9742" bIns="9742" rIns="9742"/>
            <a:lstStyle/>
            <a:p>
              <a:pPr algn="ctr">
                <a:lnSpc>
                  <a:spcPts val="2379"/>
                </a:lnSpc>
              </a:pPr>
            </a:p>
          </p:txBody>
        </p:sp>
      </p:grpSp>
      <p:grpSp>
        <p:nvGrpSpPr>
          <p:cNvPr name="Group 25" id="25"/>
          <p:cNvGrpSpPr/>
          <p:nvPr/>
        </p:nvGrpSpPr>
        <p:grpSpPr>
          <a:xfrm rot="5400000">
            <a:off x="1694425" y="4659647"/>
            <a:ext cx="591835" cy="517856"/>
            <a:chOff x="0" y="0"/>
            <a:chExt cx="812800" cy="711200"/>
          </a:xfrm>
        </p:grpSpPr>
        <p:sp>
          <p:nvSpPr>
            <p:cNvPr name="Freeform 26" id="2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7" id="27"/>
            <p:cNvSpPr txBox="true"/>
            <p:nvPr/>
          </p:nvSpPr>
          <p:spPr>
            <a:xfrm>
              <a:off x="127000" y="301625"/>
              <a:ext cx="558800" cy="358775"/>
            </a:xfrm>
            <a:prstGeom prst="rect">
              <a:avLst/>
            </a:prstGeom>
          </p:spPr>
          <p:txBody>
            <a:bodyPr anchor="ctr" rtlCol="false" tIns="9742" lIns="9742" bIns="9742" rIns="9742"/>
            <a:lstStyle/>
            <a:p>
              <a:pPr algn="ctr">
                <a:lnSpc>
                  <a:spcPts val="2379"/>
                </a:lnSpc>
              </a:pPr>
            </a:p>
          </p:txBody>
        </p:sp>
      </p:grpSp>
      <p:grpSp>
        <p:nvGrpSpPr>
          <p:cNvPr name="Group 28" id="28"/>
          <p:cNvGrpSpPr/>
          <p:nvPr/>
        </p:nvGrpSpPr>
        <p:grpSpPr>
          <a:xfrm rot="5400000">
            <a:off x="1482122" y="4914427"/>
            <a:ext cx="591835" cy="94178"/>
            <a:chOff x="0" y="0"/>
            <a:chExt cx="812800" cy="129340"/>
          </a:xfrm>
        </p:grpSpPr>
        <p:sp>
          <p:nvSpPr>
            <p:cNvPr name="Freeform 29" id="2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0" id="30"/>
            <p:cNvSpPr txBox="true"/>
            <p:nvPr/>
          </p:nvSpPr>
          <p:spPr>
            <a:xfrm>
              <a:off x="127000" y="31475"/>
              <a:ext cx="558800" cy="88625"/>
            </a:xfrm>
            <a:prstGeom prst="rect">
              <a:avLst/>
            </a:prstGeom>
          </p:spPr>
          <p:txBody>
            <a:bodyPr anchor="ctr" rtlCol="false" tIns="9742" lIns="9742" bIns="9742" rIns="9742"/>
            <a:lstStyle/>
            <a:p>
              <a:pPr algn="ctr">
                <a:lnSpc>
                  <a:spcPts val="2379"/>
                </a:lnSpc>
              </a:pPr>
            </a:p>
          </p:txBody>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801725" y="2694994"/>
            <a:ext cx="14644349" cy="6023245"/>
          </a:xfrm>
          <a:custGeom>
            <a:avLst/>
            <a:gdLst/>
            <a:ahLst/>
            <a:cxnLst/>
            <a:rect r="r" b="b" t="t" l="l"/>
            <a:pathLst>
              <a:path h="6023245" w="14644349">
                <a:moveTo>
                  <a:pt x="0" y="0"/>
                </a:moveTo>
                <a:lnTo>
                  <a:pt x="14644348" y="0"/>
                </a:lnTo>
                <a:lnTo>
                  <a:pt x="14644348" y="6023245"/>
                </a:lnTo>
                <a:lnTo>
                  <a:pt x="0" y="6023245"/>
                </a:lnTo>
                <a:lnTo>
                  <a:pt x="0" y="0"/>
                </a:lnTo>
                <a:close/>
              </a:path>
            </a:pathLst>
          </a:custGeom>
          <a:blipFill>
            <a:blip r:embed="rId3"/>
            <a:stretch>
              <a:fillRect l="-676" t="-1860" r="0" b="-16510"/>
            </a:stretch>
          </a:blipFill>
        </p:spPr>
      </p:sp>
      <p:sp>
        <p:nvSpPr>
          <p:cNvPr name="TextBox 4" id="4"/>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Basic syntax</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3.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2579522"/>
            <a:ext cx="8259370"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What is Unit Testing</a:t>
            </a:r>
          </a:p>
        </p:txBody>
      </p:sp>
      <p:sp>
        <p:nvSpPr>
          <p:cNvPr name="TextBox 3" id="3"/>
          <p:cNvSpPr txBox="true"/>
          <p:nvPr/>
        </p:nvSpPr>
        <p:spPr>
          <a:xfrm rot="0">
            <a:off x="2138623" y="3905937"/>
            <a:ext cx="7873511" cy="4365625"/>
          </a:xfrm>
          <a:prstGeom prst="rect">
            <a:avLst/>
          </a:prstGeom>
        </p:spPr>
        <p:txBody>
          <a:bodyPr anchor="t" rtlCol="false" tIns="0" lIns="0" bIns="0" rIns="0">
            <a:spAutoFit/>
          </a:bodyPr>
          <a:lstStyle/>
          <a:p>
            <a:pPr algn="l">
              <a:lnSpc>
                <a:spcPts val="3499"/>
              </a:lnSpc>
            </a:pPr>
            <a:r>
              <a:rPr lang="en-US" sz="2499" spc="82">
                <a:solidFill>
                  <a:srgbClr val="FFFFFF"/>
                </a:solidFill>
                <a:latin typeface="Open Sauce Light"/>
                <a:ea typeface="Open Sauce Light"/>
                <a:cs typeface="Open Sauce Light"/>
                <a:sym typeface="Open Sauce Light"/>
              </a:rPr>
              <a:t>Unit Testing verifies individual functions/methods in isolation.</a:t>
            </a:r>
          </a:p>
          <a:p>
            <a:pPr algn="l">
              <a:lnSpc>
                <a:spcPts val="3499"/>
              </a:lnSpc>
            </a:pPr>
          </a:p>
          <a:p>
            <a:pPr algn="l">
              <a:lnSpc>
                <a:spcPts val="3499"/>
              </a:lnSpc>
            </a:pPr>
            <a:r>
              <a:rPr lang="en-US" sz="2499" spc="82">
                <a:solidFill>
                  <a:srgbClr val="FFFFFF"/>
                </a:solidFill>
                <a:latin typeface="Open Sauce Light"/>
                <a:ea typeface="Open Sauce Light"/>
                <a:cs typeface="Open Sauce Light"/>
                <a:sym typeface="Open Sauce Light"/>
              </a:rPr>
              <a:t>Ensures that each unit of code works correctly.</a:t>
            </a:r>
          </a:p>
          <a:p>
            <a:pPr algn="l">
              <a:lnSpc>
                <a:spcPts val="3499"/>
              </a:lnSpc>
            </a:pPr>
          </a:p>
          <a:p>
            <a:pPr algn="l">
              <a:lnSpc>
                <a:spcPts val="3499"/>
              </a:lnSpc>
            </a:pPr>
            <a:r>
              <a:rPr lang="en-US" sz="2499" spc="82">
                <a:solidFill>
                  <a:srgbClr val="FFFFFF"/>
                </a:solidFill>
                <a:latin typeface="Open Sauce Light"/>
                <a:ea typeface="Open Sauce Light"/>
                <a:cs typeface="Open Sauce Light"/>
                <a:sym typeface="Open Sauce Light"/>
              </a:rPr>
              <a:t>Helps in early bug detection and improves code quality.</a:t>
            </a:r>
          </a:p>
          <a:p>
            <a:pPr algn="l">
              <a:lnSpc>
                <a:spcPts val="3499"/>
              </a:lnSpc>
            </a:pPr>
          </a:p>
          <a:p>
            <a:pPr algn="l">
              <a:lnSpc>
                <a:spcPts val="3499"/>
              </a:lnSpc>
            </a:pPr>
            <a:r>
              <a:rPr lang="en-US" sz="2499" spc="82">
                <a:solidFill>
                  <a:srgbClr val="FFFFFF"/>
                </a:solidFill>
                <a:latin typeface="Open Sauce Light"/>
                <a:ea typeface="Open Sauce Light"/>
                <a:cs typeface="Open Sauce Light"/>
                <a:sym typeface="Open Sauce Light"/>
              </a:rPr>
              <a:t>Often automated and part of Continuous Integration (CI).</a:t>
            </a:r>
          </a:p>
        </p:txBody>
      </p:sp>
      <p:sp>
        <p:nvSpPr>
          <p:cNvPr name="TextBox 4" id="4"/>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spTree>
  </p:cSld>
  <p:clrMapOvr>
    <a:masterClrMapping/>
  </p:clrMapOvr>
</p:sld>
</file>

<file path=ppt/slides/slide30.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MonkeyPatching</a:t>
            </a:r>
          </a:p>
        </p:txBody>
      </p:sp>
      <p:sp>
        <p:nvSpPr>
          <p:cNvPr name="TextBox 4" id="4"/>
          <p:cNvSpPr txBox="true"/>
          <p:nvPr/>
        </p:nvSpPr>
        <p:spPr>
          <a:xfrm rot="0">
            <a:off x="2360696" y="2791855"/>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Temporarily modify or replace parts of your code a runtime</a:t>
            </a:r>
          </a:p>
        </p:txBody>
      </p:sp>
      <p:sp>
        <p:nvSpPr>
          <p:cNvPr name="TextBox 5" id="5"/>
          <p:cNvSpPr txBox="true"/>
          <p:nvPr/>
        </p:nvSpPr>
        <p:spPr>
          <a:xfrm rot="0">
            <a:off x="3074699" y="3683081"/>
            <a:ext cx="12157653"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Replace a function or method with a fake one</a:t>
            </a:r>
          </a:p>
          <a:p>
            <a:pPr algn="l">
              <a:lnSpc>
                <a:spcPts val="6450"/>
              </a:lnSpc>
            </a:pPr>
            <a:r>
              <a:rPr lang="en-US" sz="3000" spc="-141">
                <a:solidFill>
                  <a:srgbClr val="FFFFFF"/>
                </a:solidFill>
                <a:latin typeface="Montserrat"/>
                <a:ea typeface="Montserrat"/>
                <a:cs typeface="Montserrat"/>
                <a:sym typeface="Montserrat"/>
              </a:rPr>
              <a:t>Simulate external systems</a:t>
            </a:r>
          </a:p>
          <a:p>
            <a:pPr algn="l">
              <a:lnSpc>
                <a:spcPts val="6450"/>
              </a:lnSpc>
            </a:pPr>
            <a:r>
              <a:rPr lang="en-US" sz="3000" spc="-141">
                <a:solidFill>
                  <a:srgbClr val="FFFFFF"/>
                </a:solidFill>
                <a:latin typeface="Montserrat"/>
                <a:ea typeface="Montserrat"/>
                <a:cs typeface="Montserrat"/>
                <a:sym typeface="Montserrat"/>
              </a:rPr>
              <a:t>Avoid real side effects</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836963" y="3051855"/>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2355282" y="3949781"/>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7" id="27"/>
          <p:cNvGrpSpPr/>
          <p:nvPr/>
        </p:nvGrpSpPr>
        <p:grpSpPr>
          <a:xfrm rot="0">
            <a:off x="2355282" y="4777193"/>
            <a:ext cx="518319" cy="591835"/>
            <a:chOff x="0" y="0"/>
            <a:chExt cx="691092" cy="789113"/>
          </a:xfrm>
        </p:grpSpPr>
        <p:grpSp>
          <p:nvGrpSpPr>
            <p:cNvPr name="Group 28" id="28"/>
            <p:cNvGrpSpPr/>
            <p:nvPr/>
          </p:nvGrpSpPr>
          <p:grpSpPr>
            <a:xfrm rot="5400000">
              <a:off x="-48701" y="49320"/>
              <a:ext cx="789113" cy="690474"/>
              <a:chOff x="0" y="0"/>
              <a:chExt cx="812800" cy="711200"/>
            </a:xfrm>
          </p:grpSpPr>
          <p:sp>
            <p:nvSpPr>
              <p:cNvPr name="Freeform 29" id="2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0" id="3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1" id="31"/>
            <p:cNvGrpSpPr/>
            <p:nvPr/>
          </p:nvGrpSpPr>
          <p:grpSpPr>
            <a:xfrm rot="5400000">
              <a:off x="-331772" y="331772"/>
              <a:ext cx="789113" cy="125570"/>
              <a:chOff x="0" y="0"/>
              <a:chExt cx="812800" cy="129340"/>
            </a:xfrm>
          </p:grpSpPr>
          <p:sp>
            <p:nvSpPr>
              <p:cNvPr name="Freeform 32" id="3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3" id="3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4" id="34"/>
          <p:cNvGrpSpPr/>
          <p:nvPr/>
        </p:nvGrpSpPr>
        <p:grpSpPr>
          <a:xfrm rot="0">
            <a:off x="2355282" y="5561411"/>
            <a:ext cx="518319" cy="591835"/>
            <a:chOff x="0" y="0"/>
            <a:chExt cx="691092" cy="789113"/>
          </a:xfrm>
        </p:grpSpPr>
        <p:grpSp>
          <p:nvGrpSpPr>
            <p:cNvPr name="Group 35" id="35"/>
            <p:cNvGrpSpPr/>
            <p:nvPr/>
          </p:nvGrpSpPr>
          <p:grpSpPr>
            <a:xfrm rot="5400000">
              <a:off x="-48701" y="49320"/>
              <a:ext cx="789113" cy="690474"/>
              <a:chOff x="0" y="0"/>
              <a:chExt cx="812800" cy="711200"/>
            </a:xfrm>
          </p:grpSpPr>
          <p:sp>
            <p:nvSpPr>
              <p:cNvPr name="Freeform 36" id="3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7" id="3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8" id="38"/>
            <p:cNvGrpSpPr/>
            <p:nvPr/>
          </p:nvGrpSpPr>
          <p:grpSpPr>
            <a:xfrm rot="5400000">
              <a:off x="-331772" y="331772"/>
              <a:ext cx="789113" cy="125570"/>
              <a:chOff x="0" y="0"/>
              <a:chExt cx="812800" cy="129340"/>
            </a:xfrm>
          </p:grpSpPr>
          <p:sp>
            <p:nvSpPr>
              <p:cNvPr name="Freeform 39" id="3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0" id="4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95603" y="420807"/>
            <a:ext cx="333097" cy="333097"/>
          </a:xfrm>
          <a:custGeom>
            <a:avLst/>
            <a:gdLst/>
            <a:ahLst/>
            <a:cxnLst/>
            <a:rect r="r" b="b" t="t" l="l"/>
            <a:pathLst>
              <a:path h="333097" w="333097">
                <a:moveTo>
                  <a:pt x="0" y="0"/>
                </a:moveTo>
                <a:lnTo>
                  <a:pt x="333097" y="0"/>
                </a:lnTo>
                <a:lnTo>
                  <a:pt x="333097" y="333097"/>
                </a:lnTo>
                <a:lnTo>
                  <a:pt x="0" y="3330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1316785" y="412429"/>
            <a:ext cx="2753652" cy="280670"/>
          </a:xfrm>
          <a:prstGeom prst="rect">
            <a:avLst/>
          </a:prstGeom>
        </p:spPr>
        <p:txBody>
          <a:bodyPr anchor="t" rtlCol="false" tIns="0" lIns="0" bIns="0" rIns="0">
            <a:spAutoFit/>
          </a:bodyPr>
          <a:lstStyle/>
          <a:p>
            <a:pPr algn="l" marL="0" indent="0" lvl="0">
              <a:lnSpc>
                <a:spcPts val="2380"/>
              </a:lnSpc>
              <a:spcBef>
                <a:spcPct val="0"/>
              </a:spcBef>
            </a:pPr>
            <a:r>
              <a:rPr lang="en-US" b="true" sz="1700" spc="3">
                <a:solidFill>
                  <a:srgbClr val="FFFFFF"/>
                </a:solidFill>
                <a:latin typeface="Open Sauce Heavy"/>
                <a:ea typeface="Open Sauce Heavy"/>
                <a:cs typeface="Open Sauce Heavy"/>
                <a:sym typeface="Open Sauce Heavy"/>
              </a:rPr>
              <a:t>Thynk Unlimited</a:t>
            </a:r>
          </a:p>
        </p:txBody>
      </p:sp>
      <p:sp>
        <p:nvSpPr>
          <p:cNvPr name="TextBox 4" id="4"/>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Why MonkeyPatching?</a:t>
            </a:r>
          </a:p>
        </p:txBody>
      </p:sp>
      <p:sp>
        <p:nvSpPr>
          <p:cNvPr name="TextBox 5" id="5"/>
          <p:cNvSpPr txBox="true"/>
          <p:nvPr/>
        </p:nvSpPr>
        <p:spPr>
          <a:xfrm rot="0">
            <a:off x="2360696" y="2791855"/>
            <a:ext cx="12157653" cy="23622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Simulate a fake behavior</a:t>
            </a:r>
          </a:p>
          <a:p>
            <a:pPr algn="l">
              <a:lnSpc>
                <a:spcPts val="6450"/>
              </a:lnSpc>
            </a:pPr>
            <a:r>
              <a:rPr lang="en-US" sz="3000" spc="-141">
                <a:solidFill>
                  <a:srgbClr val="FFFFFF"/>
                </a:solidFill>
                <a:latin typeface="Montserrat"/>
                <a:ea typeface="Montserrat"/>
                <a:cs typeface="Montserrat"/>
                <a:sym typeface="Montserrat"/>
              </a:rPr>
              <a:t>Avoid slow and unsafe operations</a:t>
            </a:r>
          </a:p>
          <a:p>
            <a:pPr algn="l">
              <a:lnSpc>
                <a:spcPts val="6450"/>
              </a:lnSpc>
            </a:pPr>
            <a:r>
              <a:rPr lang="en-US" sz="3000" spc="-141">
                <a:solidFill>
                  <a:srgbClr val="FFFFFF"/>
                </a:solidFill>
                <a:latin typeface="Montserrat"/>
                <a:ea typeface="Montserrat"/>
                <a:cs typeface="Montserrat"/>
                <a:sym typeface="Montserrat"/>
              </a:rPr>
              <a:t>Test edge cases and failures</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730951" y="3058555"/>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1730951" y="3838186"/>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7" id="27"/>
          <p:cNvGrpSpPr/>
          <p:nvPr/>
        </p:nvGrpSpPr>
        <p:grpSpPr>
          <a:xfrm rot="0">
            <a:off x="1730951" y="4665598"/>
            <a:ext cx="518319" cy="591835"/>
            <a:chOff x="0" y="0"/>
            <a:chExt cx="691092" cy="789113"/>
          </a:xfrm>
        </p:grpSpPr>
        <p:grpSp>
          <p:nvGrpSpPr>
            <p:cNvPr name="Group 28" id="28"/>
            <p:cNvGrpSpPr/>
            <p:nvPr/>
          </p:nvGrpSpPr>
          <p:grpSpPr>
            <a:xfrm rot="5400000">
              <a:off x="-48701" y="49320"/>
              <a:ext cx="789113" cy="690474"/>
              <a:chOff x="0" y="0"/>
              <a:chExt cx="812800" cy="711200"/>
            </a:xfrm>
          </p:grpSpPr>
          <p:sp>
            <p:nvSpPr>
              <p:cNvPr name="Freeform 29" id="2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0" id="3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1" id="31"/>
            <p:cNvGrpSpPr/>
            <p:nvPr/>
          </p:nvGrpSpPr>
          <p:grpSpPr>
            <a:xfrm rot="5400000">
              <a:off x="-331772" y="331772"/>
              <a:ext cx="789113" cy="125570"/>
              <a:chOff x="0" y="0"/>
              <a:chExt cx="812800" cy="129340"/>
            </a:xfrm>
          </p:grpSpPr>
          <p:sp>
            <p:nvSpPr>
              <p:cNvPr name="Freeform 32" id="3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3" id="3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2.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Mocking</a:t>
            </a:r>
          </a:p>
        </p:txBody>
      </p:sp>
      <p:sp>
        <p:nvSpPr>
          <p:cNvPr name="TextBox 4" id="4"/>
          <p:cNvSpPr txBox="true"/>
          <p:nvPr/>
        </p:nvSpPr>
        <p:spPr>
          <a:xfrm rot="0">
            <a:off x="2012758" y="2796965"/>
            <a:ext cx="12157653" cy="1371600"/>
          </a:xfrm>
          <a:prstGeom prst="rect">
            <a:avLst/>
          </a:prstGeom>
        </p:spPr>
        <p:txBody>
          <a:bodyPr anchor="t" rtlCol="false" tIns="0" lIns="0" bIns="0" rIns="0">
            <a:spAutoFit/>
          </a:bodyPr>
          <a:lstStyle/>
          <a:p>
            <a:pPr algn="l">
              <a:lnSpc>
                <a:spcPts val="3600"/>
              </a:lnSpc>
            </a:pPr>
            <a:r>
              <a:rPr lang="en-US" sz="3000" spc="-141">
                <a:solidFill>
                  <a:srgbClr val="FFFFFF"/>
                </a:solidFill>
                <a:latin typeface="Montserrat"/>
                <a:ea typeface="Montserrat"/>
                <a:cs typeface="Montserrat"/>
                <a:sym typeface="Montserrat"/>
              </a:rPr>
              <a:t>Mocking is a technique used to simulate parts of your application that are external or ha</a:t>
            </a:r>
            <a:r>
              <a:rPr lang="en-US" sz="3000" spc="-141">
                <a:solidFill>
                  <a:srgbClr val="FFFFFF"/>
                </a:solidFill>
                <a:latin typeface="Montserrat"/>
                <a:ea typeface="Montserrat"/>
                <a:cs typeface="Montserrat"/>
                <a:sym typeface="Montserrat"/>
              </a:rPr>
              <a:t>ve side effects (such as API calls or database operations) so that your tests remain isolated and deterministic.</a:t>
            </a:r>
          </a:p>
        </p:txBody>
      </p:sp>
      <p:sp>
        <p:nvSpPr>
          <p:cNvPr name="AutoShape 5" id="5"/>
          <p:cNvSpPr/>
          <p:nvPr/>
        </p:nvSpPr>
        <p:spPr>
          <a:xfrm>
            <a:off x="1750001" y="2759805"/>
            <a:ext cx="0" cy="1525467"/>
          </a:xfrm>
          <a:prstGeom prst="line">
            <a:avLst/>
          </a:prstGeom>
          <a:ln cap="flat" w="38100">
            <a:solidFill>
              <a:srgbClr val="FFFFFF"/>
            </a:solidFill>
            <a:prstDash val="solid"/>
            <a:headEnd type="none" len="sm" w="sm"/>
            <a:tailEnd type="none" len="sm" w="sm"/>
          </a:ln>
        </p:spPr>
      </p:sp>
      <p:sp>
        <p:nvSpPr>
          <p:cNvPr name="TextBox 6" id="6"/>
          <p:cNvSpPr txBox="true"/>
          <p:nvPr/>
        </p:nvSpPr>
        <p:spPr>
          <a:xfrm rot="0">
            <a:off x="2264269" y="4409097"/>
            <a:ext cx="12157653" cy="154305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Use it when your function depends on external resources.</a:t>
            </a:r>
          </a:p>
          <a:p>
            <a:pPr algn="l">
              <a:lnSpc>
                <a:spcPts val="6450"/>
              </a:lnSpc>
            </a:pPr>
            <a:r>
              <a:rPr lang="en-US" sz="3000" spc="-141">
                <a:solidFill>
                  <a:srgbClr val="FFFFFF"/>
                </a:solidFill>
                <a:latin typeface="Montserrat"/>
                <a:ea typeface="Montserrat"/>
                <a:cs typeface="Montserrat"/>
                <a:sym typeface="Montserrat"/>
              </a:rPr>
              <a:t>Use it w</a:t>
            </a:r>
            <a:r>
              <a:rPr lang="en-US" sz="3000" spc="-141">
                <a:solidFill>
                  <a:srgbClr val="FFFFFF"/>
                </a:solidFill>
                <a:latin typeface="Montserrat"/>
                <a:ea typeface="Montserrat"/>
                <a:cs typeface="Montserrat"/>
                <a:sym typeface="Montserrat"/>
              </a:rPr>
              <a:t>hen you want to simulate errors or unusual responses.</a:t>
            </a:r>
          </a:p>
        </p:txBody>
      </p:sp>
      <p:sp>
        <p:nvSpPr>
          <p:cNvPr name="TextBox 7" id="7"/>
          <p:cNvSpPr txBox="true"/>
          <p:nvPr/>
        </p:nvSpPr>
        <p:spPr>
          <a:xfrm rot="0">
            <a:off x="3004369" y="7980972"/>
            <a:ext cx="12279261" cy="1047750"/>
          </a:xfrm>
          <a:prstGeom prst="rect">
            <a:avLst/>
          </a:prstGeom>
        </p:spPr>
        <p:txBody>
          <a:bodyPr anchor="t" rtlCol="false" tIns="0" lIns="0" bIns="0" rIns="0">
            <a:spAutoFit/>
          </a:bodyPr>
          <a:lstStyle/>
          <a:p>
            <a:pPr algn="ctr">
              <a:lnSpc>
                <a:spcPts val="4200"/>
              </a:lnSpc>
              <a:spcBef>
                <a:spcPct val="0"/>
              </a:spcBef>
            </a:pPr>
            <a:r>
              <a:rPr lang="en-US" sz="3000" spc="6">
                <a:solidFill>
                  <a:srgbClr val="FFFFFF"/>
                </a:solidFill>
                <a:latin typeface="Playpen Sans"/>
                <a:ea typeface="Playpen Sans"/>
                <a:cs typeface="Playpen Sans"/>
                <a:sym typeface="Playpen Sans"/>
              </a:rPr>
              <a:t>Mocking can be thought of as creating a "dummy" version of a component that mimics real behavior. </a:t>
            </a:r>
          </a:p>
        </p:txBody>
      </p:sp>
      <p:grpSp>
        <p:nvGrpSpPr>
          <p:cNvPr name="Group 8" id="8"/>
          <p:cNvGrpSpPr/>
          <p:nvPr/>
        </p:nvGrpSpPr>
        <p:grpSpPr>
          <a:xfrm rot="0">
            <a:off x="16982967" y="400502"/>
            <a:ext cx="1305033" cy="333097"/>
            <a:chOff x="0" y="0"/>
            <a:chExt cx="343712" cy="87729"/>
          </a:xfrm>
        </p:grpSpPr>
        <p:sp>
          <p:nvSpPr>
            <p:cNvPr name="Freeform 9" id="9"/>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0" id="10"/>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1" id="11"/>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2" id="12"/>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3" id="13"/>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4" id="14"/>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5" id="15"/>
          <p:cNvGrpSpPr/>
          <p:nvPr/>
        </p:nvGrpSpPr>
        <p:grpSpPr>
          <a:xfrm rot="0">
            <a:off x="1618727" y="4637697"/>
            <a:ext cx="518319" cy="591835"/>
            <a:chOff x="0" y="0"/>
            <a:chExt cx="691092" cy="789113"/>
          </a:xfrm>
        </p:grpSpPr>
        <p:grpSp>
          <p:nvGrpSpPr>
            <p:cNvPr name="Group 16" id="16"/>
            <p:cNvGrpSpPr/>
            <p:nvPr/>
          </p:nvGrpSpPr>
          <p:grpSpPr>
            <a:xfrm rot="5400000">
              <a:off x="-48701" y="49320"/>
              <a:ext cx="789113" cy="690474"/>
              <a:chOff x="0" y="0"/>
              <a:chExt cx="812800" cy="711200"/>
            </a:xfrm>
          </p:grpSpPr>
          <p:sp>
            <p:nvSpPr>
              <p:cNvPr name="Freeform 17" id="1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8" id="1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9" id="19"/>
            <p:cNvGrpSpPr/>
            <p:nvPr/>
          </p:nvGrpSpPr>
          <p:grpSpPr>
            <a:xfrm rot="5400000">
              <a:off x="-331772" y="331772"/>
              <a:ext cx="789113" cy="125570"/>
              <a:chOff x="0" y="0"/>
              <a:chExt cx="812800" cy="129340"/>
            </a:xfrm>
          </p:grpSpPr>
          <p:sp>
            <p:nvSpPr>
              <p:cNvPr name="Freeform 20" id="2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1" id="2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2" id="22"/>
          <p:cNvGrpSpPr/>
          <p:nvPr/>
        </p:nvGrpSpPr>
        <p:grpSpPr>
          <a:xfrm rot="0">
            <a:off x="1618727" y="5417328"/>
            <a:ext cx="518319" cy="591835"/>
            <a:chOff x="0" y="0"/>
            <a:chExt cx="691092" cy="789113"/>
          </a:xfrm>
        </p:grpSpPr>
        <p:grpSp>
          <p:nvGrpSpPr>
            <p:cNvPr name="Group 23" id="23"/>
            <p:cNvGrpSpPr/>
            <p:nvPr/>
          </p:nvGrpSpPr>
          <p:grpSpPr>
            <a:xfrm rot="5400000">
              <a:off x="-48701" y="49320"/>
              <a:ext cx="789113" cy="690474"/>
              <a:chOff x="0" y="0"/>
              <a:chExt cx="812800" cy="711200"/>
            </a:xfrm>
          </p:grpSpPr>
          <p:sp>
            <p:nvSpPr>
              <p:cNvPr name="Freeform 24" id="2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5" id="2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6" id="26"/>
            <p:cNvGrpSpPr/>
            <p:nvPr/>
          </p:nvGrpSpPr>
          <p:grpSpPr>
            <a:xfrm rot="5400000">
              <a:off x="-331772" y="331772"/>
              <a:ext cx="789113" cy="125570"/>
              <a:chOff x="0" y="0"/>
              <a:chExt cx="812800" cy="129340"/>
            </a:xfrm>
          </p:grpSpPr>
          <p:sp>
            <p:nvSpPr>
              <p:cNvPr name="Freeform 27" id="2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8" id="2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2012758" y="2796965"/>
            <a:ext cx="12157653" cy="914400"/>
          </a:xfrm>
          <a:prstGeom prst="rect">
            <a:avLst/>
          </a:prstGeom>
        </p:spPr>
        <p:txBody>
          <a:bodyPr anchor="t" rtlCol="false" tIns="0" lIns="0" bIns="0" rIns="0">
            <a:spAutoFit/>
          </a:bodyPr>
          <a:lstStyle/>
          <a:p>
            <a:pPr algn="l">
              <a:lnSpc>
                <a:spcPts val="3600"/>
              </a:lnSpc>
            </a:pPr>
            <a:r>
              <a:rPr lang="en-US" sz="3000" spc="-141">
                <a:solidFill>
                  <a:srgbClr val="FFFFFF"/>
                </a:solidFill>
                <a:latin typeface="Montserrat"/>
                <a:ea typeface="Montserrat"/>
                <a:cs typeface="Montserrat"/>
                <a:sym typeface="Montserrat"/>
                <a:hlinkClick r:id="rId3" tooltip="https://github.com/pytest-dev/pytest-mock"/>
              </a:rPr>
              <a:t>pytest-mock</a:t>
            </a:r>
            <a:r>
              <a:rPr lang="en-US" sz="3000" spc="-141">
                <a:solidFill>
                  <a:srgbClr val="FFFFFF"/>
                </a:solidFill>
                <a:latin typeface="Montserrat"/>
                <a:ea typeface="Montserrat"/>
                <a:cs typeface="Montserrat"/>
                <a:sym typeface="Montserrat"/>
              </a:rPr>
              <a:t> is a plugin that pro</a:t>
            </a:r>
            <a:r>
              <a:rPr lang="en-US" sz="3000" spc="-141">
                <a:solidFill>
                  <a:srgbClr val="FFFFFF"/>
                </a:solidFill>
                <a:latin typeface="Montserrat"/>
                <a:ea typeface="Montserrat"/>
                <a:cs typeface="Montserrat"/>
                <a:sym typeface="Montserrat"/>
              </a:rPr>
              <a:t>vides easy access to mocking capabilities.</a:t>
            </a:r>
          </a:p>
        </p:txBody>
      </p:sp>
      <p:sp>
        <p:nvSpPr>
          <p:cNvPr name="AutoShape 4" id="4"/>
          <p:cNvSpPr/>
          <p:nvPr/>
        </p:nvSpPr>
        <p:spPr>
          <a:xfrm>
            <a:off x="1750001" y="2759805"/>
            <a:ext cx="0" cy="1148604"/>
          </a:xfrm>
          <a:prstGeom prst="line">
            <a:avLst/>
          </a:prstGeom>
          <a:ln cap="flat" w="38100">
            <a:solidFill>
              <a:srgbClr val="FFFFFF"/>
            </a:solidFill>
            <a:prstDash val="solid"/>
            <a:headEnd type="none" len="sm" w="sm"/>
            <a:tailEnd type="none" len="sm" w="sm"/>
          </a:ln>
        </p:spPr>
      </p:sp>
      <p:sp>
        <p:nvSpPr>
          <p:cNvPr name="TextBox 5" id="5"/>
          <p:cNvSpPr txBox="true"/>
          <p:nvPr/>
        </p:nvSpPr>
        <p:spPr>
          <a:xfrm rot="0">
            <a:off x="2407783" y="4298935"/>
            <a:ext cx="12527228" cy="914400"/>
          </a:xfrm>
          <a:prstGeom prst="rect">
            <a:avLst/>
          </a:prstGeom>
        </p:spPr>
        <p:txBody>
          <a:bodyPr anchor="t" rtlCol="false" tIns="0" lIns="0" bIns="0" rIns="0">
            <a:spAutoFit/>
          </a:bodyPr>
          <a:lstStyle/>
          <a:p>
            <a:pPr algn="l">
              <a:lnSpc>
                <a:spcPts val="3600"/>
              </a:lnSpc>
            </a:pPr>
            <a:r>
              <a:rPr lang="en-US" b="true" sz="3000" spc="-141">
                <a:solidFill>
                  <a:srgbClr val="FFFFFF"/>
                </a:solidFill>
                <a:latin typeface="Montserrat Bold"/>
                <a:ea typeface="Montserrat Bold"/>
                <a:cs typeface="Montserrat Bold"/>
                <a:sym typeface="Montserrat Bold"/>
              </a:rPr>
              <a:t>pytest-mock</a:t>
            </a:r>
            <a:r>
              <a:rPr lang="en-US" sz="3000" spc="-141">
                <a:solidFill>
                  <a:srgbClr val="FFFFFF"/>
                </a:solidFill>
                <a:latin typeface="Montserrat"/>
                <a:ea typeface="Montserrat"/>
                <a:cs typeface="Montserrat"/>
                <a:sym typeface="Montserrat"/>
              </a:rPr>
              <a:t> provides a mocker fixture, making creating and controlling mock objects easy. </a:t>
            </a:r>
          </a:p>
        </p:txBody>
      </p:sp>
      <p:sp>
        <p:nvSpPr>
          <p:cNvPr name="TextBox 6" id="6"/>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pytest-mock</a:t>
            </a:r>
          </a:p>
        </p:txBody>
      </p:sp>
      <p:grpSp>
        <p:nvGrpSpPr>
          <p:cNvPr name="Group 7" id="7"/>
          <p:cNvGrpSpPr/>
          <p:nvPr/>
        </p:nvGrpSpPr>
        <p:grpSpPr>
          <a:xfrm rot="0">
            <a:off x="16982967" y="400502"/>
            <a:ext cx="1305033" cy="333097"/>
            <a:chOff x="0" y="0"/>
            <a:chExt cx="343712" cy="87729"/>
          </a:xfrm>
        </p:grpSpPr>
        <p:sp>
          <p:nvSpPr>
            <p:cNvPr name="Freeform 8" id="8"/>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9" id="9"/>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0" id="10"/>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1" id="11"/>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2" id="12"/>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3" id="13"/>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4" id="14"/>
          <p:cNvGrpSpPr/>
          <p:nvPr/>
        </p:nvGrpSpPr>
        <p:grpSpPr>
          <a:xfrm rot="0">
            <a:off x="1730951" y="4260835"/>
            <a:ext cx="518319" cy="591835"/>
            <a:chOff x="0" y="0"/>
            <a:chExt cx="691092" cy="789113"/>
          </a:xfrm>
        </p:grpSpPr>
        <p:grpSp>
          <p:nvGrpSpPr>
            <p:cNvPr name="Group 15" id="15"/>
            <p:cNvGrpSpPr/>
            <p:nvPr/>
          </p:nvGrpSpPr>
          <p:grpSpPr>
            <a:xfrm rot="5400000">
              <a:off x="-48701" y="49320"/>
              <a:ext cx="789113" cy="690474"/>
              <a:chOff x="0" y="0"/>
              <a:chExt cx="812800" cy="711200"/>
            </a:xfrm>
          </p:grpSpPr>
          <p:sp>
            <p:nvSpPr>
              <p:cNvPr name="Freeform 16" id="1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7" id="1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8" id="18"/>
            <p:cNvGrpSpPr/>
            <p:nvPr/>
          </p:nvGrpSpPr>
          <p:grpSpPr>
            <a:xfrm rot="5400000">
              <a:off x="-331772" y="331772"/>
              <a:ext cx="789113" cy="125570"/>
              <a:chOff x="0" y="0"/>
              <a:chExt cx="812800" cy="129340"/>
            </a:xfrm>
          </p:grpSpPr>
          <p:sp>
            <p:nvSpPr>
              <p:cNvPr name="Freeform 19" id="1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0" id="2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730951" y="3777272"/>
            <a:ext cx="10774564" cy="5292609"/>
          </a:xfrm>
          <a:custGeom>
            <a:avLst/>
            <a:gdLst/>
            <a:ahLst/>
            <a:cxnLst/>
            <a:rect r="r" b="b" t="t" l="l"/>
            <a:pathLst>
              <a:path h="5292609" w="10774564">
                <a:moveTo>
                  <a:pt x="0" y="0"/>
                </a:moveTo>
                <a:lnTo>
                  <a:pt x="10774564" y="0"/>
                </a:lnTo>
                <a:lnTo>
                  <a:pt x="10774564" y="5292609"/>
                </a:lnTo>
                <a:lnTo>
                  <a:pt x="0" y="5292609"/>
                </a:lnTo>
                <a:lnTo>
                  <a:pt x="0" y="0"/>
                </a:lnTo>
                <a:close/>
              </a:path>
            </a:pathLst>
          </a:custGeom>
          <a:blipFill>
            <a:blip r:embed="rId3"/>
            <a:stretch>
              <a:fillRect l="-807" t="-5068" r="0" b="0"/>
            </a:stretch>
          </a:blipFill>
        </p:spPr>
      </p:sp>
      <p:sp>
        <p:nvSpPr>
          <p:cNvPr name="TextBox 4" id="4"/>
          <p:cNvSpPr txBox="true"/>
          <p:nvPr/>
        </p:nvSpPr>
        <p:spPr>
          <a:xfrm rot="0">
            <a:off x="2407783" y="2663615"/>
            <a:ext cx="12527228"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Install pytest-mock</a:t>
            </a:r>
          </a:p>
        </p:txBody>
      </p:sp>
      <p:sp>
        <p:nvSpPr>
          <p:cNvPr name="TextBox 5" id="5"/>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Setup</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730951" y="2862997"/>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5.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1422329"/>
            <a:ext cx="13616759" cy="195779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Differences between Mocking, Monkeypatching and Fixtures</a:t>
            </a:r>
          </a:p>
        </p:txBody>
      </p:sp>
      <p:sp>
        <p:nvSpPr>
          <p:cNvPr name="TextBox 3" id="3"/>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4" id="4"/>
          <p:cNvSpPr txBox="true"/>
          <p:nvPr/>
        </p:nvSpPr>
        <p:spPr>
          <a:xfrm rot="0">
            <a:off x="2407783" y="3966127"/>
            <a:ext cx="12527228" cy="2457450"/>
          </a:xfrm>
          <a:prstGeom prst="rect">
            <a:avLst/>
          </a:prstGeom>
        </p:spPr>
        <p:txBody>
          <a:bodyPr anchor="t" rtlCol="false" tIns="0" lIns="0" bIns="0" rIns="0">
            <a:spAutoFit/>
          </a:bodyPr>
          <a:lstStyle/>
          <a:p>
            <a:pPr algn="l">
              <a:lnSpc>
                <a:spcPts val="3900"/>
              </a:lnSpc>
            </a:pPr>
            <a:r>
              <a:rPr lang="en-US" sz="3000" spc="-141">
                <a:solidFill>
                  <a:srgbClr val="FFFFFF"/>
                </a:solidFill>
                <a:latin typeface="Montserrat"/>
                <a:ea typeface="Montserrat"/>
                <a:cs typeface="Montserrat"/>
                <a:sym typeface="Montserrat"/>
              </a:rPr>
              <a:t>Mocking and mo</a:t>
            </a:r>
            <a:r>
              <a:rPr lang="en-US" sz="3000" spc="-141">
                <a:solidFill>
                  <a:srgbClr val="FFFFFF"/>
                </a:solidFill>
                <a:latin typeface="Montserrat"/>
                <a:ea typeface="Montserrat"/>
                <a:cs typeface="Montserrat"/>
                <a:sym typeface="Montserrat"/>
              </a:rPr>
              <a:t>nkeypatching are about altering behavior and replacing components.</a:t>
            </a:r>
          </a:p>
          <a:p>
            <a:pPr algn="l">
              <a:lnSpc>
                <a:spcPts val="6450"/>
              </a:lnSpc>
            </a:pPr>
            <a:r>
              <a:rPr lang="en-US" sz="3000" spc="-141">
                <a:solidFill>
                  <a:srgbClr val="FFFFFF"/>
                </a:solidFill>
                <a:latin typeface="Montserrat"/>
                <a:ea typeface="Montserrat"/>
                <a:cs typeface="Montserrat"/>
                <a:sym typeface="Montserrat"/>
              </a:rPr>
              <a:t>Fixtures are about setting up and managing the test environment.</a:t>
            </a:r>
          </a:p>
          <a:p>
            <a:pPr algn="l">
              <a:lnSpc>
                <a:spcPts val="6450"/>
              </a:lnSpc>
            </a:pP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994702"/>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5075147"/>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6.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CI with GitHub Actions</a:t>
            </a:r>
          </a:p>
        </p:txBody>
      </p:sp>
      <p:sp>
        <p:nvSpPr>
          <p:cNvPr name="TextBox 4" id="4"/>
          <p:cNvSpPr txBox="true"/>
          <p:nvPr/>
        </p:nvSpPr>
        <p:spPr>
          <a:xfrm rot="0">
            <a:off x="1730951" y="2633972"/>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Steps</a:t>
            </a:r>
          </a:p>
        </p:txBody>
      </p:sp>
      <p:sp>
        <p:nvSpPr>
          <p:cNvPr name="TextBox 5" id="5"/>
          <p:cNvSpPr txBox="true"/>
          <p:nvPr/>
        </p:nvSpPr>
        <p:spPr>
          <a:xfrm rot="0">
            <a:off x="2360696" y="3542268"/>
            <a:ext cx="12157653" cy="318135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Structure your project correctly</a:t>
            </a:r>
          </a:p>
          <a:p>
            <a:pPr algn="l">
              <a:lnSpc>
                <a:spcPts val="6450"/>
              </a:lnSpc>
            </a:pPr>
            <a:r>
              <a:rPr lang="en-US" sz="3000" spc="-141">
                <a:solidFill>
                  <a:srgbClr val="FFFFFF"/>
                </a:solidFill>
                <a:latin typeface="Montserrat"/>
                <a:ea typeface="Montserrat"/>
                <a:cs typeface="Montserrat"/>
                <a:sym typeface="Montserrat"/>
              </a:rPr>
              <a:t>Create a requirements file</a:t>
            </a:r>
          </a:p>
          <a:p>
            <a:pPr algn="l">
              <a:lnSpc>
                <a:spcPts val="6450"/>
              </a:lnSpc>
            </a:pPr>
            <a:r>
              <a:rPr lang="en-US" sz="3000" spc="-141">
                <a:solidFill>
                  <a:srgbClr val="FFFFFF"/>
                </a:solidFill>
                <a:latin typeface="Montserrat"/>
                <a:ea typeface="Montserrat"/>
                <a:cs typeface="Montserrat"/>
                <a:sym typeface="Montserrat"/>
              </a:rPr>
              <a:t>Create a GitHub Actions workflow file</a:t>
            </a:r>
          </a:p>
          <a:p>
            <a:pPr algn="l">
              <a:lnSpc>
                <a:spcPts val="6450"/>
              </a:lnSpc>
            </a:pPr>
            <a:r>
              <a:rPr lang="en-US" sz="3000" spc="-141">
                <a:solidFill>
                  <a:srgbClr val="FFFFFF"/>
                </a:solidFill>
                <a:latin typeface="Montserrat"/>
                <a:ea typeface="Montserrat"/>
                <a:cs typeface="Montserrat"/>
                <a:sym typeface="Montserrat"/>
              </a:rPr>
              <a:t>Commit and Push to GitHub</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730951" y="3808968"/>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1730951" y="4588598"/>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7" id="27"/>
          <p:cNvGrpSpPr/>
          <p:nvPr/>
        </p:nvGrpSpPr>
        <p:grpSpPr>
          <a:xfrm rot="0">
            <a:off x="1730951" y="5416011"/>
            <a:ext cx="518319" cy="591835"/>
            <a:chOff x="0" y="0"/>
            <a:chExt cx="691092" cy="789113"/>
          </a:xfrm>
        </p:grpSpPr>
        <p:grpSp>
          <p:nvGrpSpPr>
            <p:cNvPr name="Group 28" id="28"/>
            <p:cNvGrpSpPr/>
            <p:nvPr/>
          </p:nvGrpSpPr>
          <p:grpSpPr>
            <a:xfrm rot="5400000">
              <a:off x="-48701" y="49320"/>
              <a:ext cx="789113" cy="690474"/>
              <a:chOff x="0" y="0"/>
              <a:chExt cx="812800" cy="711200"/>
            </a:xfrm>
          </p:grpSpPr>
          <p:sp>
            <p:nvSpPr>
              <p:cNvPr name="Freeform 29" id="2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0" id="3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1" id="31"/>
            <p:cNvGrpSpPr/>
            <p:nvPr/>
          </p:nvGrpSpPr>
          <p:grpSpPr>
            <a:xfrm rot="5400000">
              <a:off x="-331772" y="331772"/>
              <a:ext cx="789113" cy="125570"/>
              <a:chOff x="0" y="0"/>
              <a:chExt cx="812800" cy="129340"/>
            </a:xfrm>
          </p:grpSpPr>
          <p:sp>
            <p:nvSpPr>
              <p:cNvPr name="Freeform 32" id="3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3" id="3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4" id="34"/>
          <p:cNvGrpSpPr/>
          <p:nvPr/>
        </p:nvGrpSpPr>
        <p:grpSpPr>
          <a:xfrm rot="0">
            <a:off x="1730951" y="6200228"/>
            <a:ext cx="518319" cy="591835"/>
            <a:chOff x="0" y="0"/>
            <a:chExt cx="691092" cy="789113"/>
          </a:xfrm>
        </p:grpSpPr>
        <p:grpSp>
          <p:nvGrpSpPr>
            <p:cNvPr name="Group 35" id="35"/>
            <p:cNvGrpSpPr/>
            <p:nvPr/>
          </p:nvGrpSpPr>
          <p:grpSpPr>
            <a:xfrm rot="5400000">
              <a:off x="-48701" y="49320"/>
              <a:ext cx="789113" cy="690474"/>
              <a:chOff x="0" y="0"/>
              <a:chExt cx="812800" cy="711200"/>
            </a:xfrm>
          </p:grpSpPr>
          <p:sp>
            <p:nvSpPr>
              <p:cNvPr name="Freeform 36" id="3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7" id="3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8" id="38"/>
            <p:cNvGrpSpPr/>
            <p:nvPr/>
          </p:nvGrpSpPr>
          <p:grpSpPr>
            <a:xfrm rot="5400000">
              <a:off x="-331772" y="331772"/>
              <a:ext cx="789113" cy="125570"/>
              <a:chOff x="0" y="0"/>
              <a:chExt cx="812800" cy="129340"/>
            </a:xfrm>
          </p:grpSpPr>
          <p:sp>
            <p:nvSpPr>
              <p:cNvPr name="Freeform 39" id="3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0" id="4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Freeform 3" id="3"/>
          <p:cNvSpPr/>
          <p:nvPr/>
        </p:nvSpPr>
        <p:spPr>
          <a:xfrm flipH="false" flipV="false" rot="0">
            <a:off x="1730951" y="2903551"/>
            <a:ext cx="9127297" cy="5297620"/>
          </a:xfrm>
          <a:custGeom>
            <a:avLst/>
            <a:gdLst/>
            <a:ahLst/>
            <a:cxnLst/>
            <a:rect r="r" b="b" t="t" l="l"/>
            <a:pathLst>
              <a:path h="5297620" w="9127297">
                <a:moveTo>
                  <a:pt x="0" y="0"/>
                </a:moveTo>
                <a:lnTo>
                  <a:pt x="9127297" y="0"/>
                </a:lnTo>
                <a:lnTo>
                  <a:pt x="9127297" y="5297620"/>
                </a:lnTo>
                <a:lnTo>
                  <a:pt x="0" y="5297620"/>
                </a:lnTo>
                <a:lnTo>
                  <a:pt x="0" y="0"/>
                </a:lnTo>
                <a:close/>
              </a:path>
            </a:pathLst>
          </a:custGeom>
          <a:blipFill>
            <a:blip r:embed="rId3"/>
            <a:stretch>
              <a:fillRect l="-1068" t="-3221" r="0" b="-3830"/>
            </a:stretch>
          </a:blipFill>
        </p:spPr>
      </p:sp>
      <p:sp>
        <p:nvSpPr>
          <p:cNvPr name="TextBox 4" id="4"/>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Code coverage analysis</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38.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Plugins</a:t>
            </a:r>
          </a:p>
        </p:txBody>
      </p:sp>
      <p:sp>
        <p:nvSpPr>
          <p:cNvPr name="TextBox 4" id="4"/>
          <p:cNvSpPr txBox="true"/>
          <p:nvPr/>
        </p:nvSpPr>
        <p:spPr>
          <a:xfrm rot="0">
            <a:off x="2360696" y="2791855"/>
            <a:ext cx="12157653" cy="154305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Help to integrate with frameworks, measure coverage, and more</a:t>
            </a:r>
          </a:p>
          <a:p>
            <a:pPr algn="l">
              <a:lnSpc>
                <a:spcPts val="6450"/>
              </a:lnSpc>
            </a:pPr>
            <a:r>
              <a:rPr lang="en-US" sz="3000" spc="-141">
                <a:solidFill>
                  <a:srgbClr val="FFFFFF"/>
                </a:solidFill>
                <a:latin typeface="Montserrat"/>
                <a:ea typeface="Montserrat"/>
                <a:cs typeface="Montserrat"/>
                <a:sym typeface="Montserrat"/>
              </a:rPr>
              <a:t>Easy to install and use via pip</a:t>
            </a:r>
          </a:p>
        </p:txBody>
      </p:sp>
      <p:grpSp>
        <p:nvGrpSpPr>
          <p:cNvPr name="Group 5" id="5"/>
          <p:cNvGrpSpPr/>
          <p:nvPr/>
        </p:nvGrpSpPr>
        <p:grpSpPr>
          <a:xfrm rot="0">
            <a:off x="16982967" y="400502"/>
            <a:ext cx="1305033" cy="333097"/>
            <a:chOff x="0" y="0"/>
            <a:chExt cx="343712" cy="87729"/>
          </a:xfrm>
        </p:grpSpPr>
        <p:sp>
          <p:nvSpPr>
            <p:cNvPr name="Freeform 6" id="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7" id="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8" id="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9" id="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0" id="1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1" id="1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2" id="12"/>
          <p:cNvGrpSpPr/>
          <p:nvPr/>
        </p:nvGrpSpPr>
        <p:grpSpPr>
          <a:xfrm rot="0">
            <a:off x="1730951" y="3058555"/>
            <a:ext cx="518319" cy="591835"/>
            <a:chOff x="0" y="0"/>
            <a:chExt cx="691092" cy="789113"/>
          </a:xfrm>
        </p:grpSpPr>
        <p:grpSp>
          <p:nvGrpSpPr>
            <p:cNvPr name="Group 13" id="13"/>
            <p:cNvGrpSpPr/>
            <p:nvPr/>
          </p:nvGrpSpPr>
          <p:grpSpPr>
            <a:xfrm rot="5400000">
              <a:off x="-48701" y="49320"/>
              <a:ext cx="789113" cy="690474"/>
              <a:chOff x="0" y="0"/>
              <a:chExt cx="812800" cy="711200"/>
            </a:xfrm>
          </p:grpSpPr>
          <p:sp>
            <p:nvSpPr>
              <p:cNvPr name="Freeform 14" id="1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5" id="1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6" id="16"/>
            <p:cNvGrpSpPr/>
            <p:nvPr/>
          </p:nvGrpSpPr>
          <p:grpSpPr>
            <a:xfrm rot="5400000">
              <a:off x="-331772" y="331772"/>
              <a:ext cx="789113" cy="125570"/>
              <a:chOff x="0" y="0"/>
              <a:chExt cx="812800" cy="129340"/>
            </a:xfrm>
          </p:grpSpPr>
          <p:sp>
            <p:nvSpPr>
              <p:cNvPr name="Freeform 17" id="1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8" id="1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19" id="19"/>
          <p:cNvGrpSpPr/>
          <p:nvPr/>
        </p:nvGrpSpPr>
        <p:grpSpPr>
          <a:xfrm rot="0">
            <a:off x="1730951" y="3838186"/>
            <a:ext cx="518319" cy="591835"/>
            <a:chOff x="0" y="0"/>
            <a:chExt cx="691092" cy="789113"/>
          </a:xfrm>
        </p:grpSpPr>
        <p:grpSp>
          <p:nvGrpSpPr>
            <p:cNvPr name="Group 20" id="20"/>
            <p:cNvGrpSpPr/>
            <p:nvPr/>
          </p:nvGrpSpPr>
          <p:grpSpPr>
            <a:xfrm rot="5400000">
              <a:off x="-48701" y="49320"/>
              <a:ext cx="789113" cy="690474"/>
              <a:chOff x="0" y="0"/>
              <a:chExt cx="812800" cy="711200"/>
            </a:xfrm>
          </p:grpSpPr>
          <p:sp>
            <p:nvSpPr>
              <p:cNvPr name="Freeform 21" id="2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2" id="2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3" id="23"/>
            <p:cNvGrpSpPr/>
            <p:nvPr/>
          </p:nvGrpSpPr>
          <p:grpSpPr>
            <a:xfrm rot="5400000">
              <a:off x="-331772" y="331772"/>
              <a:ext cx="789113" cy="125570"/>
              <a:chOff x="0" y="0"/>
              <a:chExt cx="812800" cy="129340"/>
            </a:xfrm>
          </p:grpSpPr>
          <p:sp>
            <p:nvSpPr>
              <p:cNvPr name="Freeform 24" id="2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5" id="2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39.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pytest-randomly</a:t>
            </a:r>
          </a:p>
        </p:txBody>
      </p:sp>
      <p:sp>
        <p:nvSpPr>
          <p:cNvPr name="TextBox 4" id="4"/>
          <p:cNvSpPr txBox="true"/>
          <p:nvPr/>
        </p:nvSpPr>
        <p:spPr>
          <a:xfrm rot="0">
            <a:off x="2360696" y="3433472"/>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Forces your tests to run in random order</a:t>
            </a:r>
          </a:p>
        </p:txBody>
      </p:sp>
      <p:sp>
        <p:nvSpPr>
          <p:cNvPr name="TextBox 5" id="5"/>
          <p:cNvSpPr txBox="true"/>
          <p:nvPr/>
        </p:nvSpPr>
        <p:spPr>
          <a:xfrm rot="0">
            <a:off x="2422404" y="5555829"/>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Helps catch stateful dependencies between tests</a:t>
            </a:r>
          </a:p>
        </p:txBody>
      </p:sp>
      <p:sp>
        <p:nvSpPr>
          <p:cNvPr name="TextBox 6" id="6"/>
          <p:cNvSpPr txBox="true"/>
          <p:nvPr/>
        </p:nvSpPr>
        <p:spPr>
          <a:xfrm rot="0">
            <a:off x="1730951" y="27749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Purpose</a:t>
            </a:r>
          </a:p>
        </p:txBody>
      </p:sp>
      <p:sp>
        <p:nvSpPr>
          <p:cNvPr name="TextBox 7" id="7"/>
          <p:cNvSpPr txBox="true"/>
          <p:nvPr/>
        </p:nvSpPr>
        <p:spPr>
          <a:xfrm rot="0">
            <a:off x="1730951" y="50155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Why it matters?</a:t>
            </a:r>
          </a:p>
        </p:txBody>
      </p:sp>
      <p:sp>
        <p:nvSpPr>
          <p:cNvPr name="TextBox 8" id="8"/>
          <p:cNvSpPr txBox="true"/>
          <p:nvPr/>
        </p:nvSpPr>
        <p:spPr>
          <a:xfrm rot="0">
            <a:off x="2422404" y="6546429"/>
            <a:ext cx="12157653" cy="1089660"/>
          </a:xfrm>
          <a:prstGeom prst="rect">
            <a:avLst/>
          </a:prstGeom>
        </p:spPr>
        <p:txBody>
          <a:bodyPr anchor="t" rtlCol="false" tIns="0" lIns="0" bIns="0" rIns="0">
            <a:spAutoFit/>
          </a:bodyPr>
          <a:lstStyle/>
          <a:p>
            <a:pPr algn="l">
              <a:lnSpc>
                <a:spcPts val="4470"/>
              </a:lnSpc>
            </a:pPr>
            <a:r>
              <a:rPr lang="en-US" sz="3000" spc="-141">
                <a:solidFill>
                  <a:srgbClr val="FFFFFF"/>
                </a:solidFill>
                <a:latin typeface="Montserrat"/>
                <a:ea typeface="Montserrat"/>
                <a:cs typeface="Montserrat"/>
                <a:sym typeface="Montserrat"/>
              </a:rPr>
              <a:t>Best for large or migrated test suites where hidden order dependencies may exist</a:t>
            </a:r>
          </a:p>
        </p:txBody>
      </p:sp>
      <p:grpSp>
        <p:nvGrpSpPr>
          <p:cNvPr name="Group 9" id="9"/>
          <p:cNvGrpSpPr/>
          <p:nvPr/>
        </p:nvGrpSpPr>
        <p:grpSpPr>
          <a:xfrm rot="0">
            <a:off x="16982967" y="400502"/>
            <a:ext cx="1305033" cy="333097"/>
            <a:chOff x="0" y="0"/>
            <a:chExt cx="343712" cy="87729"/>
          </a:xfrm>
        </p:grpSpPr>
        <p:sp>
          <p:nvSpPr>
            <p:cNvPr name="Freeform 10" id="10"/>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1" id="11"/>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2" id="12"/>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3" id="13"/>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4" id="14"/>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5" id="15"/>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6" id="16"/>
          <p:cNvGrpSpPr/>
          <p:nvPr/>
        </p:nvGrpSpPr>
        <p:grpSpPr>
          <a:xfrm rot="0">
            <a:off x="1730951" y="3523893"/>
            <a:ext cx="518319" cy="591835"/>
            <a:chOff x="0" y="0"/>
            <a:chExt cx="691092" cy="789113"/>
          </a:xfrm>
        </p:grpSpPr>
        <p:grpSp>
          <p:nvGrpSpPr>
            <p:cNvPr name="Group 17" id="17"/>
            <p:cNvGrpSpPr/>
            <p:nvPr/>
          </p:nvGrpSpPr>
          <p:grpSpPr>
            <a:xfrm rot="5400000">
              <a:off x="-48701" y="49320"/>
              <a:ext cx="789113" cy="690474"/>
              <a:chOff x="0" y="0"/>
              <a:chExt cx="812800" cy="711200"/>
            </a:xfrm>
          </p:grpSpPr>
          <p:sp>
            <p:nvSpPr>
              <p:cNvPr name="Freeform 18" id="1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9" id="1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0" id="20"/>
            <p:cNvGrpSpPr/>
            <p:nvPr/>
          </p:nvGrpSpPr>
          <p:grpSpPr>
            <a:xfrm rot="5400000">
              <a:off x="-331772" y="331772"/>
              <a:ext cx="789113" cy="125570"/>
              <a:chOff x="0" y="0"/>
              <a:chExt cx="812800" cy="129340"/>
            </a:xfrm>
          </p:grpSpPr>
          <p:sp>
            <p:nvSpPr>
              <p:cNvPr name="Freeform 21" id="2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2" id="2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3" id="23"/>
          <p:cNvGrpSpPr/>
          <p:nvPr/>
        </p:nvGrpSpPr>
        <p:grpSpPr>
          <a:xfrm rot="0">
            <a:off x="1730951" y="5793954"/>
            <a:ext cx="518319" cy="591835"/>
            <a:chOff x="0" y="0"/>
            <a:chExt cx="691092" cy="789113"/>
          </a:xfrm>
        </p:grpSpPr>
        <p:grpSp>
          <p:nvGrpSpPr>
            <p:cNvPr name="Group 24" id="24"/>
            <p:cNvGrpSpPr/>
            <p:nvPr/>
          </p:nvGrpSpPr>
          <p:grpSpPr>
            <a:xfrm rot="5400000">
              <a:off x="-48701" y="49320"/>
              <a:ext cx="789113" cy="690474"/>
              <a:chOff x="0" y="0"/>
              <a:chExt cx="812800" cy="711200"/>
            </a:xfrm>
          </p:grpSpPr>
          <p:sp>
            <p:nvSpPr>
              <p:cNvPr name="Freeform 25" id="2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6" id="2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7" id="27"/>
            <p:cNvGrpSpPr/>
            <p:nvPr/>
          </p:nvGrpSpPr>
          <p:grpSpPr>
            <a:xfrm rot="5400000">
              <a:off x="-331772" y="331772"/>
              <a:ext cx="789113" cy="125570"/>
              <a:chOff x="0" y="0"/>
              <a:chExt cx="812800" cy="129340"/>
            </a:xfrm>
          </p:grpSpPr>
          <p:sp>
            <p:nvSpPr>
              <p:cNvPr name="Freeform 28" id="2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9" id="2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0" id="30"/>
          <p:cNvGrpSpPr/>
          <p:nvPr/>
        </p:nvGrpSpPr>
        <p:grpSpPr>
          <a:xfrm rot="0">
            <a:off x="1730951" y="6576289"/>
            <a:ext cx="518319" cy="591835"/>
            <a:chOff x="0" y="0"/>
            <a:chExt cx="691092" cy="789113"/>
          </a:xfrm>
        </p:grpSpPr>
        <p:grpSp>
          <p:nvGrpSpPr>
            <p:cNvPr name="Group 31" id="31"/>
            <p:cNvGrpSpPr/>
            <p:nvPr/>
          </p:nvGrpSpPr>
          <p:grpSpPr>
            <a:xfrm rot="5400000">
              <a:off x="-48701" y="49320"/>
              <a:ext cx="789113" cy="690474"/>
              <a:chOff x="0" y="0"/>
              <a:chExt cx="812800" cy="711200"/>
            </a:xfrm>
          </p:grpSpPr>
          <p:sp>
            <p:nvSpPr>
              <p:cNvPr name="Freeform 32" id="3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3" id="3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4" id="34"/>
            <p:cNvGrpSpPr/>
            <p:nvPr/>
          </p:nvGrpSpPr>
          <p:grpSpPr>
            <a:xfrm rot="5400000">
              <a:off x="-331772" y="331772"/>
              <a:ext cx="789113" cy="125570"/>
              <a:chOff x="0" y="0"/>
              <a:chExt cx="812800" cy="129340"/>
            </a:xfrm>
          </p:grpSpPr>
          <p:sp>
            <p:nvSpPr>
              <p:cNvPr name="Freeform 35" id="3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6" id="3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1028700" y="2780595"/>
            <a:ext cx="6472955" cy="6477705"/>
            <a:chOff x="0" y="0"/>
            <a:chExt cx="3054111" cy="3056352"/>
          </a:xfrm>
        </p:grpSpPr>
        <p:sp>
          <p:nvSpPr>
            <p:cNvPr name="Freeform 3" id="3"/>
            <p:cNvSpPr/>
            <p:nvPr/>
          </p:nvSpPr>
          <p:spPr>
            <a:xfrm flipH="false" flipV="false" rot="0">
              <a:off x="0" y="0"/>
              <a:ext cx="3054111" cy="3056352"/>
            </a:xfrm>
            <a:custGeom>
              <a:avLst/>
              <a:gdLst/>
              <a:ahLst/>
              <a:cxnLst/>
              <a:rect r="r" b="b" t="t" l="l"/>
              <a:pathLst>
                <a:path h="3056352" w="3054111">
                  <a:moveTo>
                    <a:pt x="1527055" y="0"/>
                  </a:moveTo>
                  <a:lnTo>
                    <a:pt x="3054111" y="3056352"/>
                  </a:lnTo>
                  <a:lnTo>
                    <a:pt x="0" y="3056352"/>
                  </a:lnTo>
                  <a:lnTo>
                    <a:pt x="1527055" y="0"/>
                  </a:lnTo>
                  <a:close/>
                </a:path>
              </a:pathLst>
            </a:custGeom>
          </p:spPr>
        </p:sp>
        <p:sp>
          <p:nvSpPr>
            <p:cNvPr name="TextBox 4" id="4"/>
            <p:cNvSpPr txBox="true"/>
            <p:nvPr/>
          </p:nvSpPr>
          <p:spPr>
            <a:xfrm>
              <a:off x="477205" y="1390446"/>
              <a:ext cx="2099701" cy="1447596"/>
            </a:xfrm>
            <a:prstGeom prst="rect">
              <a:avLst/>
            </a:prstGeom>
          </p:spPr>
          <p:txBody>
            <a:bodyPr anchor="ctr" rtlCol="false" tIns="50800" lIns="50800" bIns="50800" rIns="50800"/>
            <a:lstStyle/>
            <a:p>
              <a:pPr algn="ctr">
                <a:lnSpc>
                  <a:spcPts val="2380"/>
                </a:lnSpc>
              </a:pPr>
            </a:p>
          </p:txBody>
        </p:sp>
      </p:grpSp>
      <p:grpSp>
        <p:nvGrpSpPr>
          <p:cNvPr name="Group 5" id="5"/>
          <p:cNvGrpSpPr/>
          <p:nvPr/>
        </p:nvGrpSpPr>
        <p:grpSpPr>
          <a:xfrm rot="0">
            <a:off x="1363450" y="7226826"/>
            <a:ext cx="5803455" cy="1907649"/>
            <a:chOff x="0" y="0"/>
            <a:chExt cx="1201464" cy="394932"/>
          </a:xfrm>
        </p:grpSpPr>
        <p:sp>
          <p:nvSpPr>
            <p:cNvPr name="Freeform 6" id="6"/>
            <p:cNvSpPr/>
            <p:nvPr/>
          </p:nvSpPr>
          <p:spPr>
            <a:xfrm flipH="false" flipV="false" rot="0">
              <a:off x="0" y="0"/>
              <a:ext cx="1201464" cy="394932"/>
            </a:xfrm>
            <a:custGeom>
              <a:avLst/>
              <a:gdLst/>
              <a:ahLst/>
              <a:cxnLst/>
              <a:rect r="r" b="b" t="t" l="l"/>
              <a:pathLst>
                <a:path h="394932" w="1201464">
                  <a:moveTo>
                    <a:pt x="203200" y="0"/>
                  </a:moveTo>
                  <a:lnTo>
                    <a:pt x="998264" y="0"/>
                  </a:lnTo>
                  <a:lnTo>
                    <a:pt x="1201464" y="394932"/>
                  </a:lnTo>
                  <a:lnTo>
                    <a:pt x="0" y="394932"/>
                  </a:lnTo>
                  <a:lnTo>
                    <a:pt x="203200" y="0"/>
                  </a:lnTo>
                  <a:close/>
                </a:path>
              </a:pathLst>
            </a:custGeom>
            <a:gradFill rotWithShape="true">
              <a:gsLst>
                <a:gs pos="0">
                  <a:srgbClr val="4E69B1">
                    <a:alpha val="100000"/>
                  </a:srgbClr>
                </a:gs>
                <a:gs pos="100000">
                  <a:srgbClr val="100082">
                    <a:alpha val="100000"/>
                  </a:srgbClr>
                </a:gs>
              </a:gsLst>
              <a:path path="circle">
                <a:fillToRect l="0" r="100000" t="0" b="100000"/>
              </a:path>
              <a:tileRect r="0" l="-100000" b="0" t="-100000"/>
            </a:gradFill>
          </p:spPr>
        </p:sp>
        <p:sp>
          <p:nvSpPr>
            <p:cNvPr name="TextBox 7" id="7"/>
            <p:cNvSpPr txBox="true"/>
            <p:nvPr/>
          </p:nvSpPr>
          <p:spPr>
            <a:xfrm>
              <a:off x="127000" y="-28575"/>
              <a:ext cx="947464" cy="423507"/>
            </a:xfrm>
            <a:prstGeom prst="rect">
              <a:avLst/>
            </a:prstGeom>
          </p:spPr>
          <p:txBody>
            <a:bodyPr anchor="ctr" rtlCol="false" tIns="50800" lIns="50800" bIns="50800" rIns="50800"/>
            <a:lstStyle/>
            <a:p>
              <a:pPr algn="ctr">
                <a:lnSpc>
                  <a:spcPts val="2380"/>
                </a:lnSpc>
              </a:pPr>
            </a:p>
          </p:txBody>
        </p:sp>
      </p:grpSp>
      <p:sp>
        <p:nvSpPr>
          <p:cNvPr name="TextBox 8" id="8"/>
          <p:cNvSpPr txBox="true"/>
          <p:nvPr/>
        </p:nvSpPr>
        <p:spPr>
          <a:xfrm rot="0">
            <a:off x="1730951" y="1251430"/>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The Testing Pyramid</a:t>
            </a:r>
          </a:p>
        </p:txBody>
      </p:sp>
      <p:grpSp>
        <p:nvGrpSpPr>
          <p:cNvPr name="Group 9" id="9"/>
          <p:cNvGrpSpPr/>
          <p:nvPr/>
        </p:nvGrpSpPr>
        <p:grpSpPr>
          <a:xfrm rot="0">
            <a:off x="2482692" y="5143500"/>
            <a:ext cx="3564971" cy="1845894"/>
            <a:chOff x="0" y="0"/>
            <a:chExt cx="762732" cy="394932"/>
          </a:xfrm>
        </p:grpSpPr>
        <p:sp>
          <p:nvSpPr>
            <p:cNvPr name="Freeform 10" id="10"/>
            <p:cNvSpPr/>
            <p:nvPr/>
          </p:nvSpPr>
          <p:spPr>
            <a:xfrm flipH="false" flipV="false" rot="0">
              <a:off x="0" y="0"/>
              <a:ext cx="762732" cy="394932"/>
            </a:xfrm>
            <a:custGeom>
              <a:avLst/>
              <a:gdLst/>
              <a:ahLst/>
              <a:cxnLst/>
              <a:rect r="r" b="b" t="t" l="l"/>
              <a:pathLst>
                <a:path h="394932" w="762732">
                  <a:moveTo>
                    <a:pt x="203200" y="0"/>
                  </a:moveTo>
                  <a:lnTo>
                    <a:pt x="559532" y="0"/>
                  </a:lnTo>
                  <a:lnTo>
                    <a:pt x="762732" y="394932"/>
                  </a:lnTo>
                  <a:lnTo>
                    <a:pt x="0" y="394932"/>
                  </a:lnTo>
                  <a:lnTo>
                    <a:pt x="203200" y="0"/>
                  </a:lnTo>
                  <a:close/>
                </a:path>
              </a:pathLst>
            </a:custGeom>
            <a:gradFill rotWithShape="true">
              <a:gsLst>
                <a:gs pos="0">
                  <a:srgbClr val="4A7BFF">
                    <a:alpha val="100000"/>
                  </a:srgbClr>
                </a:gs>
                <a:gs pos="100000">
                  <a:srgbClr val="1B07A8">
                    <a:alpha val="100000"/>
                  </a:srgbClr>
                </a:gs>
              </a:gsLst>
              <a:path path="circle">
                <a:fillToRect l="0" r="100000" t="0" b="100000"/>
              </a:path>
              <a:tileRect r="0" l="-100000" b="0" t="-100000"/>
            </a:gradFill>
          </p:spPr>
        </p:sp>
        <p:sp>
          <p:nvSpPr>
            <p:cNvPr name="TextBox 11" id="11"/>
            <p:cNvSpPr txBox="true"/>
            <p:nvPr/>
          </p:nvSpPr>
          <p:spPr>
            <a:xfrm>
              <a:off x="127000" y="-28575"/>
              <a:ext cx="508732" cy="423507"/>
            </a:xfrm>
            <a:prstGeom prst="rect">
              <a:avLst/>
            </a:prstGeom>
          </p:spPr>
          <p:txBody>
            <a:bodyPr anchor="ctr" rtlCol="false" tIns="50800" lIns="50800" bIns="50800" rIns="50800"/>
            <a:lstStyle/>
            <a:p>
              <a:pPr algn="ctr">
                <a:lnSpc>
                  <a:spcPts val="2380"/>
                </a:lnSpc>
              </a:pPr>
            </a:p>
          </p:txBody>
        </p:sp>
      </p:grpSp>
      <p:grpSp>
        <p:nvGrpSpPr>
          <p:cNvPr name="Group 12" id="12"/>
          <p:cNvGrpSpPr/>
          <p:nvPr/>
        </p:nvGrpSpPr>
        <p:grpSpPr>
          <a:xfrm rot="0">
            <a:off x="3452675" y="3396288"/>
            <a:ext cx="1625004" cy="1579150"/>
            <a:chOff x="0" y="0"/>
            <a:chExt cx="406400" cy="394932"/>
          </a:xfrm>
        </p:grpSpPr>
        <p:sp>
          <p:nvSpPr>
            <p:cNvPr name="Freeform 13" id="13"/>
            <p:cNvSpPr/>
            <p:nvPr/>
          </p:nvSpPr>
          <p:spPr>
            <a:xfrm flipH="false" flipV="false" rot="0">
              <a:off x="0" y="0"/>
              <a:ext cx="406400" cy="394932"/>
            </a:xfrm>
            <a:custGeom>
              <a:avLst/>
              <a:gdLst/>
              <a:ahLst/>
              <a:cxnLst/>
              <a:rect r="r" b="b" t="t" l="l"/>
              <a:pathLst>
                <a:path h="394932" w="406400">
                  <a:moveTo>
                    <a:pt x="203200" y="0"/>
                  </a:moveTo>
                  <a:lnTo>
                    <a:pt x="203200" y="0"/>
                  </a:lnTo>
                  <a:lnTo>
                    <a:pt x="406400" y="394932"/>
                  </a:lnTo>
                  <a:lnTo>
                    <a:pt x="0" y="394932"/>
                  </a:lnTo>
                  <a:lnTo>
                    <a:pt x="203200" y="0"/>
                  </a:lnTo>
                  <a:close/>
                </a:path>
              </a:pathLst>
            </a:custGeom>
            <a:gradFill rotWithShape="true">
              <a:gsLst>
                <a:gs pos="0">
                  <a:srgbClr val="3D72FF">
                    <a:alpha val="100000"/>
                  </a:srgbClr>
                </a:gs>
                <a:gs pos="100000">
                  <a:srgbClr val="1800C4">
                    <a:alpha val="100000"/>
                  </a:srgbClr>
                </a:gs>
              </a:gsLst>
              <a:path path="circle">
                <a:fillToRect l="0" r="100000" t="0" b="100000"/>
              </a:path>
              <a:tileRect r="0" l="-100000" b="0" t="-100000"/>
            </a:gradFill>
          </p:spPr>
        </p:sp>
        <p:sp>
          <p:nvSpPr>
            <p:cNvPr name="TextBox 14" id="14"/>
            <p:cNvSpPr txBox="true"/>
            <p:nvPr/>
          </p:nvSpPr>
          <p:spPr>
            <a:xfrm>
              <a:off x="127000" y="-28575"/>
              <a:ext cx="152400" cy="423507"/>
            </a:xfrm>
            <a:prstGeom prst="rect">
              <a:avLst/>
            </a:prstGeom>
          </p:spPr>
          <p:txBody>
            <a:bodyPr anchor="ctr" rtlCol="false" tIns="50800" lIns="50800" bIns="50800" rIns="50800"/>
            <a:lstStyle/>
            <a:p>
              <a:pPr algn="ctr">
                <a:lnSpc>
                  <a:spcPts val="2380"/>
                </a:lnSpc>
              </a:pPr>
            </a:p>
          </p:txBody>
        </p:sp>
      </p:grpSp>
      <p:sp>
        <p:nvSpPr>
          <p:cNvPr name="AutoShape 15" id="15"/>
          <p:cNvSpPr/>
          <p:nvPr/>
        </p:nvSpPr>
        <p:spPr>
          <a:xfrm>
            <a:off x="5030055" y="4943475"/>
            <a:ext cx="7658711" cy="0"/>
          </a:xfrm>
          <a:prstGeom prst="line">
            <a:avLst/>
          </a:prstGeom>
          <a:ln cap="flat" w="38100">
            <a:solidFill>
              <a:srgbClr val="1800C4"/>
            </a:solidFill>
            <a:prstDash val="solid"/>
            <a:headEnd type="none" len="sm" w="sm"/>
            <a:tailEnd type="none" len="sm" w="sm"/>
          </a:ln>
        </p:spPr>
      </p:sp>
      <p:sp>
        <p:nvSpPr>
          <p:cNvPr name="AutoShape 16" id="16"/>
          <p:cNvSpPr/>
          <p:nvPr/>
        </p:nvSpPr>
        <p:spPr>
          <a:xfrm>
            <a:off x="5775106" y="6970344"/>
            <a:ext cx="7658711" cy="0"/>
          </a:xfrm>
          <a:prstGeom prst="line">
            <a:avLst/>
          </a:prstGeom>
          <a:ln cap="flat" w="38100">
            <a:solidFill>
              <a:srgbClr val="1B07A8"/>
            </a:solidFill>
            <a:prstDash val="solid"/>
            <a:headEnd type="none" len="sm" w="sm"/>
            <a:tailEnd type="none" len="sm" w="sm"/>
          </a:ln>
        </p:spPr>
      </p:sp>
      <p:sp>
        <p:nvSpPr>
          <p:cNvPr name="AutoShape 17" id="17"/>
          <p:cNvSpPr/>
          <p:nvPr/>
        </p:nvSpPr>
        <p:spPr>
          <a:xfrm>
            <a:off x="6879727" y="9115425"/>
            <a:ext cx="7658711" cy="0"/>
          </a:xfrm>
          <a:prstGeom prst="line">
            <a:avLst/>
          </a:prstGeom>
          <a:ln cap="flat" w="38100">
            <a:solidFill>
              <a:srgbClr val="100082"/>
            </a:solidFill>
            <a:prstDash val="solid"/>
            <a:headEnd type="none" len="sm" w="sm"/>
            <a:tailEnd type="none" len="sm" w="sm"/>
          </a:ln>
        </p:spPr>
      </p:sp>
      <p:sp>
        <p:nvSpPr>
          <p:cNvPr name="TextBox 18" id="18"/>
          <p:cNvSpPr txBox="true"/>
          <p:nvPr/>
        </p:nvSpPr>
        <p:spPr>
          <a:xfrm rot="0">
            <a:off x="5470882" y="3415338"/>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System/End-To-End Testing</a:t>
            </a:r>
          </a:p>
        </p:txBody>
      </p:sp>
      <p:sp>
        <p:nvSpPr>
          <p:cNvPr name="TextBox 19" id="19"/>
          <p:cNvSpPr txBox="true"/>
          <p:nvPr/>
        </p:nvSpPr>
        <p:spPr>
          <a:xfrm rot="0">
            <a:off x="6302156" y="5446312"/>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Integration Testing</a:t>
            </a:r>
          </a:p>
        </p:txBody>
      </p:sp>
      <p:sp>
        <p:nvSpPr>
          <p:cNvPr name="TextBox 20" id="20"/>
          <p:cNvSpPr txBox="true"/>
          <p:nvPr/>
        </p:nvSpPr>
        <p:spPr>
          <a:xfrm rot="0">
            <a:off x="7314406" y="7551369"/>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Unit Testing</a:t>
            </a:r>
          </a:p>
        </p:txBody>
      </p:sp>
      <p:sp>
        <p:nvSpPr>
          <p:cNvPr name="TextBox 21" id="21"/>
          <p:cNvSpPr txBox="true"/>
          <p:nvPr/>
        </p:nvSpPr>
        <p:spPr>
          <a:xfrm rot="0">
            <a:off x="5470882" y="4102100"/>
            <a:ext cx="13616759" cy="355600"/>
          </a:xfrm>
          <a:prstGeom prst="rect">
            <a:avLst/>
          </a:prstGeom>
        </p:spPr>
        <p:txBody>
          <a:bodyPr anchor="t" rtlCol="false" tIns="0" lIns="0" bIns="0" rIns="0">
            <a:spAutoFit/>
          </a:bodyPr>
          <a:lstStyle/>
          <a:p>
            <a:pPr algn="l" marL="0" indent="0" lvl="0">
              <a:lnSpc>
                <a:spcPts val="2899"/>
              </a:lnSpc>
            </a:pPr>
            <a:r>
              <a:rPr lang="en-US" sz="2499" spc="-117">
                <a:solidFill>
                  <a:srgbClr val="FFFFFF"/>
                </a:solidFill>
                <a:latin typeface="Montserrat"/>
                <a:ea typeface="Montserrat"/>
                <a:cs typeface="Montserrat"/>
                <a:sym typeface="Montserrat"/>
              </a:rPr>
              <a:t>Tests the entire application</a:t>
            </a:r>
          </a:p>
        </p:txBody>
      </p:sp>
      <p:sp>
        <p:nvSpPr>
          <p:cNvPr name="TextBox 22" id="22"/>
          <p:cNvSpPr txBox="true"/>
          <p:nvPr/>
        </p:nvSpPr>
        <p:spPr>
          <a:xfrm rot="0">
            <a:off x="6302156" y="6137827"/>
            <a:ext cx="13616759" cy="355600"/>
          </a:xfrm>
          <a:prstGeom prst="rect">
            <a:avLst/>
          </a:prstGeom>
        </p:spPr>
        <p:txBody>
          <a:bodyPr anchor="t" rtlCol="false" tIns="0" lIns="0" bIns="0" rIns="0">
            <a:spAutoFit/>
          </a:bodyPr>
          <a:lstStyle/>
          <a:p>
            <a:pPr algn="l" marL="0" indent="0" lvl="0">
              <a:lnSpc>
                <a:spcPts val="2899"/>
              </a:lnSpc>
            </a:pPr>
            <a:r>
              <a:rPr lang="en-US" sz="2499" spc="-117">
                <a:solidFill>
                  <a:srgbClr val="FFFFFF"/>
                </a:solidFill>
                <a:latin typeface="Montserrat"/>
                <a:ea typeface="Montserrat"/>
                <a:cs typeface="Montserrat"/>
                <a:sym typeface="Montserrat"/>
              </a:rPr>
              <a:t>Tests interactions between modules</a:t>
            </a:r>
          </a:p>
        </p:txBody>
      </p:sp>
      <p:sp>
        <p:nvSpPr>
          <p:cNvPr name="TextBox 23" id="23"/>
          <p:cNvSpPr txBox="true"/>
          <p:nvPr/>
        </p:nvSpPr>
        <p:spPr>
          <a:xfrm rot="0">
            <a:off x="7314406" y="8242884"/>
            <a:ext cx="13616759" cy="355600"/>
          </a:xfrm>
          <a:prstGeom prst="rect">
            <a:avLst/>
          </a:prstGeom>
        </p:spPr>
        <p:txBody>
          <a:bodyPr anchor="t" rtlCol="false" tIns="0" lIns="0" bIns="0" rIns="0">
            <a:spAutoFit/>
          </a:bodyPr>
          <a:lstStyle/>
          <a:p>
            <a:pPr algn="l" marL="0" indent="0" lvl="0">
              <a:lnSpc>
                <a:spcPts val="2899"/>
              </a:lnSpc>
            </a:pPr>
            <a:r>
              <a:rPr lang="en-US" sz="2499" spc="-117">
                <a:solidFill>
                  <a:srgbClr val="FFFFFF"/>
                </a:solidFill>
                <a:latin typeface="Montserrat"/>
                <a:ea typeface="Montserrat"/>
                <a:cs typeface="Montserrat"/>
                <a:sym typeface="Montserrat"/>
              </a:rPr>
              <a:t>Tests Individual Functions</a:t>
            </a:r>
          </a:p>
        </p:txBody>
      </p:sp>
      <p:sp>
        <p:nvSpPr>
          <p:cNvPr name="TextBox 24" id="24"/>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25" id="25"/>
          <p:cNvGrpSpPr/>
          <p:nvPr/>
        </p:nvGrpSpPr>
        <p:grpSpPr>
          <a:xfrm rot="0">
            <a:off x="16982967" y="400502"/>
            <a:ext cx="1305033" cy="333097"/>
            <a:chOff x="0" y="0"/>
            <a:chExt cx="343712" cy="87729"/>
          </a:xfrm>
        </p:grpSpPr>
        <p:sp>
          <p:nvSpPr>
            <p:cNvPr name="Freeform 26" id="26"/>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27" id="27"/>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28" id="28"/>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Introduction</a:t>
            </a:r>
          </a:p>
        </p:txBody>
      </p:sp>
      <p:sp>
        <p:nvSpPr>
          <p:cNvPr name="TextBox 29" id="29"/>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30" id="30"/>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31" id="31"/>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spTree>
  </p:cSld>
  <p:clrMapOvr>
    <a:masterClrMapping/>
  </p:clrMapOvr>
</p:sld>
</file>

<file path=ppt/slides/slide40.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pytest-cov</a:t>
            </a:r>
          </a:p>
        </p:txBody>
      </p:sp>
      <p:sp>
        <p:nvSpPr>
          <p:cNvPr name="TextBox 4" id="4"/>
          <p:cNvSpPr txBox="true"/>
          <p:nvPr/>
        </p:nvSpPr>
        <p:spPr>
          <a:xfrm rot="0">
            <a:off x="2360696" y="3433472"/>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Adds test coverage measurement to pytest</a:t>
            </a:r>
          </a:p>
        </p:txBody>
      </p:sp>
      <p:sp>
        <p:nvSpPr>
          <p:cNvPr name="TextBox 5" id="5"/>
          <p:cNvSpPr txBox="true"/>
          <p:nvPr/>
        </p:nvSpPr>
        <p:spPr>
          <a:xfrm rot="0">
            <a:off x="2422404" y="5555829"/>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Tells you what part of your code is tested</a:t>
            </a:r>
          </a:p>
        </p:txBody>
      </p:sp>
      <p:sp>
        <p:nvSpPr>
          <p:cNvPr name="TextBox 6" id="6"/>
          <p:cNvSpPr txBox="true"/>
          <p:nvPr/>
        </p:nvSpPr>
        <p:spPr>
          <a:xfrm rot="0">
            <a:off x="1730951" y="27749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Purpose</a:t>
            </a:r>
          </a:p>
        </p:txBody>
      </p:sp>
      <p:sp>
        <p:nvSpPr>
          <p:cNvPr name="TextBox 7" id="7"/>
          <p:cNvSpPr txBox="true"/>
          <p:nvPr/>
        </p:nvSpPr>
        <p:spPr>
          <a:xfrm rot="0">
            <a:off x="1730951" y="50155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Why it matters?</a:t>
            </a:r>
          </a:p>
        </p:txBody>
      </p:sp>
      <p:sp>
        <p:nvSpPr>
          <p:cNvPr name="TextBox 8" id="8"/>
          <p:cNvSpPr txBox="true"/>
          <p:nvPr/>
        </p:nvSpPr>
        <p:spPr>
          <a:xfrm rot="0">
            <a:off x="2422404" y="6546429"/>
            <a:ext cx="12157653" cy="527685"/>
          </a:xfrm>
          <a:prstGeom prst="rect">
            <a:avLst/>
          </a:prstGeom>
        </p:spPr>
        <p:txBody>
          <a:bodyPr anchor="t" rtlCol="false" tIns="0" lIns="0" bIns="0" rIns="0">
            <a:spAutoFit/>
          </a:bodyPr>
          <a:lstStyle/>
          <a:p>
            <a:pPr algn="l">
              <a:lnSpc>
                <a:spcPts val="4470"/>
              </a:lnSpc>
            </a:pPr>
            <a:r>
              <a:rPr lang="en-US" sz="3000" spc="-141">
                <a:solidFill>
                  <a:srgbClr val="FFFFFF"/>
                </a:solidFill>
                <a:latin typeface="Montserrat"/>
                <a:ea typeface="Montserrat"/>
                <a:cs typeface="Montserrat"/>
                <a:sym typeface="Montserrat"/>
              </a:rPr>
              <a:t>Use it to track progress and show off your coverage badge on GitHub</a:t>
            </a:r>
          </a:p>
        </p:txBody>
      </p:sp>
      <p:grpSp>
        <p:nvGrpSpPr>
          <p:cNvPr name="Group 9" id="9"/>
          <p:cNvGrpSpPr/>
          <p:nvPr/>
        </p:nvGrpSpPr>
        <p:grpSpPr>
          <a:xfrm rot="0">
            <a:off x="16982967" y="400502"/>
            <a:ext cx="1305033" cy="333097"/>
            <a:chOff x="0" y="0"/>
            <a:chExt cx="343712" cy="87729"/>
          </a:xfrm>
        </p:grpSpPr>
        <p:sp>
          <p:nvSpPr>
            <p:cNvPr name="Freeform 10" id="10"/>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1" id="11"/>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2" id="12"/>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3" id="13"/>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4" id="14"/>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5" id="15"/>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6" id="16"/>
          <p:cNvGrpSpPr/>
          <p:nvPr/>
        </p:nvGrpSpPr>
        <p:grpSpPr>
          <a:xfrm rot="0">
            <a:off x="1730951" y="3700172"/>
            <a:ext cx="518319" cy="591835"/>
            <a:chOff x="0" y="0"/>
            <a:chExt cx="691092" cy="789113"/>
          </a:xfrm>
        </p:grpSpPr>
        <p:grpSp>
          <p:nvGrpSpPr>
            <p:cNvPr name="Group 17" id="17"/>
            <p:cNvGrpSpPr/>
            <p:nvPr/>
          </p:nvGrpSpPr>
          <p:grpSpPr>
            <a:xfrm rot="5400000">
              <a:off x="-48701" y="49320"/>
              <a:ext cx="789113" cy="690474"/>
              <a:chOff x="0" y="0"/>
              <a:chExt cx="812800" cy="711200"/>
            </a:xfrm>
          </p:grpSpPr>
          <p:sp>
            <p:nvSpPr>
              <p:cNvPr name="Freeform 18" id="1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9" id="1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0" id="20"/>
            <p:cNvGrpSpPr/>
            <p:nvPr/>
          </p:nvGrpSpPr>
          <p:grpSpPr>
            <a:xfrm rot="5400000">
              <a:off x="-331772" y="331772"/>
              <a:ext cx="789113" cy="125570"/>
              <a:chOff x="0" y="0"/>
              <a:chExt cx="812800" cy="129340"/>
            </a:xfrm>
          </p:grpSpPr>
          <p:sp>
            <p:nvSpPr>
              <p:cNvPr name="Freeform 21" id="2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2" id="2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3" id="23"/>
          <p:cNvGrpSpPr/>
          <p:nvPr/>
        </p:nvGrpSpPr>
        <p:grpSpPr>
          <a:xfrm rot="0">
            <a:off x="1730951" y="5755212"/>
            <a:ext cx="518319" cy="591835"/>
            <a:chOff x="0" y="0"/>
            <a:chExt cx="691092" cy="789113"/>
          </a:xfrm>
        </p:grpSpPr>
        <p:grpSp>
          <p:nvGrpSpPr>
            <p:cNvPr name="Group 24" id="24"/>
            <p:cNvGrpSpPr/>
            <p:nvPr/>
          </p:nvGrpSpPr>
          <p:grpSpPr>
            <a:xfrm rot="5400000">
              <a:off x="-48701" y="49320"/>
              <a:ext cx="789113" cy="690474"/>
              <a:chOff x="0" y="0"/>
              <a:chExt cx="812800" cy="711200"/>
            </a:xfrm>
          </p:grpSpPr>
          <p:sp>
            <p:nvSpPr>
              <p:cNvPr name="Freeform 25" id="2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6" id="2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7" id="27"/>
            <p:cNvGrpSpPr/>
            <p:nvPr/>
          </p:nvGrpSpPr>
          <p:grpSpPr>
            <a:xfrm rot="5400000">
              <a:off x="-331772" y="331772"/>
              <a:ext cx="789113" cy="125570"/>
              <a:chOff x="0" y="0"/>
              <a:chExt cx="812800" cy="129340"/>
            </a:xfrm>
          </p:grpSpPr>
          <p:sp>
            <p:nvSpPr>
              <p:cNvPr name="Freeform 28" id="2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9" id="2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0" id="30"/>
          <p:cNvGrpSpPr/>
          <p:nvPr/>
        </p:nvGrpSpPr>
        <p:grpSpPr>
          <a:xfrm rot="0">
            <a:off x="1730951" y="6552454"/>
            <a:ext cx="518319" cy="591835"/>
            <a:chOff x="0" y="0"/>
            <a:chExt cx="691092" cy="789113"/>
          </a:xfrm>
        </p:grpSpPr>
        <p:grpSp>
          <p:nvGrpSpPr>
            <p:cNvPr name="Group 31" id="31"/>
            <p:cNvGrpSpPr/>
            <p:nvPr/>
          </p:nvGrpSpPr>
          <p:grpSpPr>
            <a:xfrm rot="5400000">
              <a:off x="-48701" y="49320"/>
              <a:ext cx="789113" cy="690474"/>
              <a:chOff x="0" y="0"/>
              <a:chExt cx="812800" cy="711200"/>
            </a:xfrm>
          </p:grpSpPr>
          <p:sp>
            <p:nvSpPr>
              <p:cNvPr name="Freeform 32" id="3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3" id="3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4" id="34"/>
            <p:cNvGrpSpPr/>
            <p:nvPr/>
          </p:nvGrpSpPr>
          <p:grpSpPr>
            <a:xfrm rot="5400000">
              <a:off x="-331772" y="331772"/>
              <a:ext cx="789113" cy="125570"/>
              <a:chOff x="0" y="0"/>
              <a:chExt cx="812800" cy="129340"/>
            </a:xfrm>
          </p:grpSpPr>
          <p:sp>
            <p:nvSpPr>
              <p:cNvPr name="Freeform 35" id="3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6" id="3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41.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pytest-django</a:t>
            </a:r>
          </a:p>
        </p:txBody>
      </p:sp>
      <p:sp>
        <p:nvSpPr>
          <p:cNvPr name="TextBox 4" id="4"/>
          <p:cNvSpPr txBox="true"/>
          <p:nvPr/>
        </p:nvSpPr>
        <p:spPr>
          <a:xfrm rot="0">
            <a:off x="2360696" y="3433472"/>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Makes testing Django apps easier with built-in tools</a:t>
            </a:r>
          </a:p>
        </p:txBody>
      </p:sp>
      <p:sp>
        <p:nvSpPr>
          <p:cNvPr name="TextBox 5" id="5"/>
          <p:cNvSpPr txBox="true"/>
          <p:nvPr/>
        </p:nvSpPr>
        <p:spPr>
          <a:xfrm rot="0">
            <a:off x="2422404" y="5555829"/>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Boosts productivity when working with Django projects</a:t>
            </a:r>
          </a:p>
        </p:txBody>
      </p:sp>
      <p:sp>
        <p:nvSpPr>
          <p:cNvPr name="TextBox 6" id="6"/>
          <p:cNvSpPr txBox="true"/>
          <p:nvPr/>
        </p:nvSpPr>
        <p:spPr>
          <a:xfrm rot="0">
            <a:off x="1730951" y="27749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Purpose</a:t>
            </a:r>
          </a:p>
        </p:txBody>
      </p:sp>
      <p:sp>
        <p:nvSpPr>
          <p:cNvPr name="TextBox 7" id="7"/>
          <p:cNvSpPr txBox="true"/>
          <p:nvPr/>
        </p:nvSpPr>
        <p:spPr>
          <a:xfrm rot="0">
            <a:off x="1730951" y="50155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Why it matters?</a:t>
            </a:r>
          </a:p>
        </p:txBody>
      </p:sp>
      <p:grpSp>
        <p:nvGrpSpPr>
          <p:cNvPr name="Group 8" id="8"/>
          <p:cNvGrpSpPr/>
          <p:nvPr/>
        </p:nvGrpSpPr>
        <p:grpSpPr>
          <a:xfrm rot="0">
            <a:off x="16982967" y="400502"/>
            <a:ext cx="1305033" cy="333097"/>
            <a:chOff x="0" y="0"/>
            <a:chExt cx="343712" cy="87729"/>
          </a:xfrm>
        </p:grpSpPr>
        <p:sp>
          <p:nvSpPr>
            <p:cNvPr name="Freeform 9" id="9"/>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0" id="10"/>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1" id="11"/>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2" id="12"/>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3" id="13"/>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4" id="14"/>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5" id="15"/>
          <p:cNvGrpSpPr/>
          <p:nvPr/>
        </p:nvGrpSpPr>
        <p:grpSpPr>
          <a:xfrm rot="0">
            <a:off x="1730951" y="3523893"/>
            <a:ext cx="518319" cy="591835"/>
            <a:chOff x="0" y="0"/>
            <a:chExt cx="691092" cy="789113"/>
          </a:xfrm>
        </p:grpSpPr>
        <p:grpSp>
          <p:nvGrpSpPr>
            <p:cNvPr name="Group 16" id="16"/>
            <p:cNvGrpSpPr/>
            <p:nvPr/>
          </p:nvGrpSpPr>
          <p:grpSpPr>
            <a:xfrm rot="5400000">
              <a:off x="-48701" y="49320"/>
              <a:ext cx="789113" cy="690474"/>
              <a:chOff x="0" y="0"/>
              <a:chExt cx="812800" cy="711200"/>
            </a:xfrm>
          </p:grpSpPr>
          <p:sp>
            <p:nvSpPr>
              <p:cNvPr name="Freeform 17" id="1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8" id="1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9" id="19"/>
            <p:cNvGrpSpPr/>
            <p:nvPr/>
          </p:nvGrpSpPr>
          <p:grpSpPr>
            <a:xfrm rot="5400000">
              <a:off x="-331772" y="331772"/>
              <a:ext cx="789113" cy="125570"/>
              <a:chOff x="0" y="0"/>
              <a:chExt cx="812800" cy="129340"/>
            </a:xfrm>
          </p:grpSpPr>
          <p:sp>
            <p:nvSpPr>
              <p:cNvPr name="Freeform 20" id="2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1" id="2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2" id="22"/>
          <p:cNvGrpSpPr/>
          <p:nvPr/>
        </p:nvGrpSpPr>
        <p:grpSpPr>
          <a:xfrm rot="0">
            <a:off x="1730951" y="5784429"/>
            <a:ext cx="518319" cy="591835"/>
            <a:chOff x="0" y="0"/>
            <a:chExt cx="691092" cy="789113"/>
          </a:xfrm>
        </p:grpSpPr>
        <p:grpSp>
          <p:nvGrpSpPr>
            <p:cNvPr name="Group 23" id="23"/>
            <p:cNvGrpSpPr/>
            <p:nvPr/>
          </p:nvGrpSpPr>
          <p:grpSpPr>
            <a:xfrm rot="5400000">
              <a:off x="-48701" y="49320"/>
              <a:ext cx="789113" cy="690474"/>
              <a:chOff x="0" y="0"/>
              <a:chExt cx="812800" cy="711200"/>
            </a:xfrm>
          </p:grpSpPr>
          <p:sp>
            <p:nvSpPr>
              <p:cNvPr name="Freeform 24" id="2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5" id="2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6" id="26"/>
            <p:cNvGrpSpPr/>
            <p:nvPr/>
          </p:nvGrpSpPr>
          <p:grpSpPr>
            <a:xfrm rot="5400000">
              <a:off x="-331772" y="331772"/>
              <a:ext cx="789113" cy="125570"/>
              <a:chOff x="0" y="0"/>
              <a:chExt cx="812800" cy="129340"/>
            </a:xfrm>
          </p:grpSpPr>
          <p:sp>
            <p:nvSpPr>
              <p:cNvPr name="Freeform 27" id="2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8" id="2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42.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12804"/>
            <a:ext cx="13616759" cy="995766"/>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Courier Prime Bold"/>
                <a:ea typeface="Courier Prime Bold"/>
                <a:cs typeface="Courier Prime Bold"/>
                <a:sym typeface="Courier Prime Bold"/>
              </a:rPr>
              <a:t>pytest-bdd</a:t>
            </a:r>
          </a:p>
        </p:txBody>
      </p:sp>
      <p:sp>
        <p:nvSpPr>
          <p:cNvPr name="TextBox 4" id="4"/>
          <p:cNvSpPr txBox="true"/>
          <p:nvPr/>
        </p:nvSpPr>
        <p:spPr>
          <a:xfrm rot="0">
            <a:off x="2360696" y="3433472"/>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Enables Behavior-Driven Development using Gherkin syntax</a:t>
            </a:r>
          </a:p>
        </p:txBody>
      </p:sp>
      <p:sp>
        <p:nvSpPr>
          <p:cNvPr name="TextBox 5" id="5"/>
          <p:cNvSpPr txBox="true"/>
          <p:nvPr/>
        </p:nvSpPr>
        <p:spPr>
          <a:xfrm rot="0">
            <a:off x="2422404" y="8200950"/>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Helps teams align on behavior before coding</a:t>
            </a:r>
          </a:p>
        </p:txBody>
      </p:sp>
      <p:sp>
        <p:nvSpPr>
          <p:cNvPr name="TextBox 6" id="6"/>
          <p:cNvSpPr txBox="true"/>
          <p:nvPr/>
        </p:nvSpPr>
        <p:spPr>
          <a:xfrm rot="0">
            <a:off x="1730951" y="277497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Purpose</a:t>
            </a:r>
          </a:p>
        </p:txBody>
      </p:sp>
      <p:sp>
        <p:nvSpPr>
          <p:cNvPr name="TextBox 7" id="7"/>
          <p:cNvSpPr txBox="true"/>
          <p:nvPr/>
        </p:nvSpPr>
        <p:spPr>
          <a:xfrm rot="0">
            <a:off x="1730951" y="7660697"/>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Why it matters?</a:t>
            </a:r>
          </a:p>
        </p:txBody>
      </p:sp>
      <p:sp>
        <p:nvSpPr>
          <p:cNvPr name="TextBox 8" id="8"/>
          <p:cNvSpPr txBox="true"/>
          <p:nvPr/>
        </p:nvSpPr>
        <p:spPr>
          <a:xfrm rot="0">
            <a:off x="2360696" y="5519145"/>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Writing tests using plain language (Given / When /  Then)</a:t>
            </a:r>
          </a:p>
        </p:txBody>
      </p:sp>
      <p:sp>
        <p:nvSpPr>
          <p:cNvPr name="TextBox 9" id="9"/>
          <p:cNvSpPr txBox="true"/>
          <p:nvPr/>
        </p:nvSpPr>
        <p:spPr>
          <a:xfrm rot="0">
            <a:off x="1730951" y="4860650"/>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What is BDD?</a:t>
            </a:r>
          </a:p>
        </p:txBody>
      </p:sp>
      <p:sp>
        <p:nvSpPr>
          <p:cNvPr name="TextBox 10" id="10"/>
          <p:cNvSpPr txBox="true"/>
          <p:nvPr/>
        </p:nvSpPr>
        <p:spPr>
          <a:xfrm rot="0">
            <a:off x="2422404" y="6332694"/>
            <a:ext cx="12157653" cy="723900"/>
          </a:xfrm>
          <a:prstGeom prst="rect">
            <a:avLst/>
          </a:prstGeom>
        </p:spPr>
        <p:txBody>
          <a:bodyPr anchor="t" rtlCol="false" tIns="0" lIns="0" bIns="0" rIns="0">
            <a:spAutoFit/>
          </a:bodyPr>
          <a:lstStyle/>
          <a:p>
            <a:pPr algn="l">
              <a:lnSpc>
                <a:spcPts val="6450"/>
              </a:lnSpc>
            </a:pPr>
            <a:r>
              <a:rPr lang="en-US" sz="3000" spc="-141">
                <a:solidFill>
                  <a:srgbClr val="FFFFFF"/>
                </a:solidFill>
                <a:latin typeface="Montserrat"/>
                <a:ea typeface="Montserrat"/>
                <a:cs typeface="Montserrat"/>
                <a:sym typeface="Montserrat"/>
              </a:rPr>
              <a:t>Describes user actions and expectations</a:t>
            </a:r>
          </a:p>
        </p:txBody>
      </p:sp>
      <p:grpSp>
        <p:nvGrpSpPr>
          <p:cNvPr name="Group 11" id="11"/>
          <p:cNvGrpSpPr/>
          <p:nvPr/>
        </p:nvGrpSpPr>
        <p:grpSpPr>
          <a:xfrm rot="0">
            <a:off x="16982967" y="400502"/>
            <a:ext cx="1305033" cy="333097"/>
            <a:chOff x="0" y="0"/>
            <a:chExt cx="343712" cy="87729"/>
          </a:xfrm>
        </p:grpSpPr>
        <p:sp>
          <p:nvSpPr>
            <p:cNvPr name="Freeform 12" id="12"/>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3" id="13"/>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4" id="14"/>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5" id="15"/>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6" id="16"/>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7" id="17"/>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8" id="18"/>
          <p:cNvGrpSpPr/>
          <p:nvPr/>
        </p:nvGrpSpPr>
        <p:grpSpPr>
          <a:xfrm rot="0">
            <a:off x="1730951" y="3645719"/>
            <a:ext cx="518319" cy="591835"/>
            <a:chOff x="0" y="0"/>
            <a:chExt cx="691092" cy="789113"/>
          </a:xfrm>
        </p:grpSpPr>
        <p:grpSp>
          <p:nvGrpSpPr>
            <p:cNvPr name="Group 19" id="19"/>
            <p:cNvGrpSpPr/>
            <p:nvPr/>
          </p:nvGrpSpPr>
          <p:grpSpPr>
            <a:xfrm rot="5400000">
              <a:off x="-48701" y="49320"/>
              <a:ext cx="789113" cy="690474"/>
              <a:chOff x="0" y="0"/>
              <a:chExt cx="812800" cy="711200"/>
            </a:xfrm>
          </p:grpSpPr>
          <p:sp>
            <p:nvSpPr>
              <p:cNvPr name="Freeform 20" id="20"/>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1" id="21"/>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2" id="22"/>
            <p:cNvGrpSpPr/>
            <p:nvPr/>
          </p:nvGrpSpPr>
          <p:grpSpPr>
            <a:xfrm rot="5400000">
              <a:off x="-331772" y="331772"/>
              <a:ext cx="789113" cy="125570"/>
              <a:chOff x="0" y="0"/>
              <a:chExt cx="812800" cy="129340"/>
            </a:xfrm>
          </p:grpSpPr>
          <p:sp>
            <p:nvSpPr>
              <p:cNvPr name="Freeform 23" id="23"/>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4" id="24"/>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5" id="25"/>
          <p:cNvGrpSpPr/>
          <p:nvPr/>
        </p:nvGrpSpPr>
        <p:grpSpPr>
          <a:xfrm rot="0">
            <a:off x="1730951" y="8443017"/>
            <a:ext cx="518319" cy="591835"/>
            <a:chOff x="0" y="0"/>
            <a:chExt cx="691092" cy="789113"/>
          </a:xfrm>
        </p:grpSpPr>
        <p:grpSp>
          <p:nvGrpSpPr>
            <p:cNvPr name="Group 26" id="26"/>
            <p:cNvGrpSpPr/>
            <p:nvPr/>
          </p:nvGrpSpPr>
          <p:grpSpPr>
            <a:xfrm rot="5400000">
              <a:off x="-48701" y="49320"/>
              <a:ext cx="789113" cy="690474"/>
              <a:chOff x="0" y="0"/>
              <a:chExt cx="812800" cy="711200"/>
            </a:xfrm>
          </p:grpSpPr>
          <p:sp>
            <p:nvSpPr>
              <p:cNvPr name="Freeform 27" id="2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8" id="2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9" id="29"/>
            <p:cNvGrpSpPr/>
            <p:nvPr/>
          </p:nvGrpSpPr>
          <p:grpSpPr>
            <a:xfrm rot="5400000">
              <a:off x="-331772" y="331772"/>
              <a:ext cx="789113" cy="125570"/>
              <a:chOff x="0" y="0"/>
              <a:chExt cx="812800" cy="129340"/>
            </a:xfrm>
          </p:grpSpPr>
          <p:sp>
            <p:nvSpPr>
              <p:cNvPr name="Freeform 30" id="3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1" id="3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2" id="32"/>
          <p:cNvGrpSpPr/>
          <p:nvPr/>
        </p:nvGrpSpPr>
        <p:grpSpPr>
          <a:xfrm rot="0">
            <a:off x="1730951" y="5680541"/>
            <a:ext cx="518319" cy="591835"/>
            <a:chOff x="0" y="0"/>
            <a:chExt cx="691092" cy="789113"/>
          </a:xfrm>
        </p:grpSpPr>
        <p:grpSp>
          <p:nvGrpSpPr>
            <p:cNvPr name="Group 33" id="33"/>
            <p:cNvGrpSpPr/>
            <p:nvPr/>
          </p:nvGrpSpPr>
          <p:grpSpPr>
            <a:xfrm rot="5400000">
              <a:off x="-48701" y="49320"/>
              <a:ext cx="789113" cy="690474"/>
              <a:chOff x="0" y="0"/>
              <a:chExt cx="812800" cy="711200"/>
            </a:xfrm>
          </p:grpSpPr>
          <p:sp>
            <p:nvSpPr>
              <p:cNvPr name="Freeform 34" id="3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5" id="3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6" id="36"/>
            <p:cNvGrpSpPr/>
            <p:nvPr/>
          </p:nvGrpSpPr>
          <p:grpSpPr>
            <a:xfrm rot="5400000">
              <a:off x="-331772" y="331772"/>
              <a:ext cx="789113" cy="125570"/>
              <a:chOff x="0" y="0"/>
              <a:chExt cx="812800" cy="129340"/>
            </a:xfrm>
          </p:grpSpPr>
          <p:sp>
            <p:nvSpPr>
              <p:cNvPr name="Freeform 37" id="3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8" id="3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9" id="39"/>
          <p:cNvGrpSpPr/>
          <p:nvPr/>
        </p:nvGrpSpPr>
        <p:grpSpPr>
          <a:xfrm rot="0">
            <a:off x="1730951" y="6464759"/>
            <a:ext cx="518319" cy="591835"/>
            <a:chOff x="0" y="0"/>
            <a:chExt cx="691092" cy="789113"/>
          </a:xfrm>
        </p:grpSpPr>
        <p:grpSp>
          <p:nvGrpSpPr>
            <p:cNvPr name="Group 40" id="40"/>
            <p:cNvGrpSpPr/>
            <p:nvPr/>
          </p:nvGrpSpPr>
          <p:grpSpPr>
            <a:xfrm rot="5400000">
              <a:off x="-48701" y="49320"/>
              <a:ext cx="789113" cy="690474"/>
              <a:chOff x="0" y="0"/>
              <a:chExt cx="812800" cy="711200"/>
            </a:xfrm>
          </p:grpSpPr>
          <p:sp>
            <p:nvSpPr>
              <p:cNvPr name="Freeform 41" id="4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42" id="4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3" id="43"/>
            <p:cNvGrpSpPr/>
            <p:nvPr/>
          </p:nvGrpSpPr>
          <p:grpSpPr>
            <a:xfrm rot="5400000">
              <a:off x="-331772" y="331772"/>
              <a:ext cx="789113" cy="125570"/>
              <a:chOff x="0" y="0"/>
              <a:chExt cx="812800" cy="129340"/>
            </a:xfrm>
          </p:grpSpPr>
          <p:sp>
            <p:nvSpPr>
              <p:cNvPr name="Freeform 44" id="4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5" id="4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More Resources for Pytest</a:t>
            </a:r>
          </a:p>
        </p:txBody>
      </p:sp>
      <p:sp>
        <p:nvSpPr>
          <p:cNvPr name="TextBox 4" id="4"/>
          <p:cNvSpPr txBox="true"/>
          <p:nvPr/>
        </p:nvSpPr>
        <p:spPr>
          <a:xfrm rot="0">
            <a:off x="2422404" y="2732536"/>
            <a:ext cx="12157653" cy="723900"/>
          </a:xfrm>
          <a:prstGeom prst="rect">
            <a:avLst/>
          </a:prstGeom>
        </p:spPr>
        <p:txBody>
          <a:bodyPr anchor="t" rtlCol="false" tIns="0" lIns="0" bIns="0" rIns="0">
            <a:spAutoFit/>
          </a:bodyPr>
          <a:lstStyle/>
          <a:p>
            <a:pPr algn="l">
              <a:lnSpc>
                <a:spcPts val="6450"/>
              </a:lnSpc>
            </a:pPr>
            <a:r>
              <a:rPr lang="en-US" sz="3000" spc="-141" u="sng">
                <a:solidFill>
                  <a:srgbClr val="FFFFFF"/>
                </a:solidFill>
                <a:latin typeface="Montserrat"/>
                <a:ea typeface="Montserrat"/>
                <a:cs typeface="Montserrat"/>
                <a:sym typeface="Montserrat"/>
                <a:hlinkClick r:id="rId3" tooltip="https://www.youtube.com/watch?v=KZstMSOHIvQ&amp;list=PLZMWkkQEwOPkFsyal6Uq3RvAGsBbLCfZV"/>
              </a:rPr>
              <a:t>Pytest for beginners</a:t>
            </a:r>
          </a:p>
        </p:txBody>
      </p:sp>
      <p:sp>
        <p:nvSpPr>
          <p:cNvPr name="TextBox 5" id="5"/>
          <p:cNvSpPr txBox="true"/>
          <p:nvPr/>
        </p:nvSpPr>
        <p:spPr>
          <a:xfrm rot="0">
            <a:off x="2422404" y="3511588"/>
            <a:ext cx="12157653" cy="723900"/>
          </a:xfrm>
          <a:prstGeom prst="rect">
            <a:avLst/>
          </a:prstGeom>
        </p:spPr>
        <p:txBody>
          <a:bodyPr anchor="t" rtlCol="false" tIns="0" lIns="0" bIns="0" rIns="0">
            <a:spAutoFit/>
          </a:bodyPr>
          <a:lstStyle/>
          <a:p>
            <a:pPr algn="l">
              <a:lnSpc>
                <a:spcPts val="6450"/>
              </a:lnSpc>
            </a:pPr>
            <a:r>
              <a:rPr lang="en-US" sz="3000" spc="-141" u="sng">
                <a:solidFill>
                  <a:srgbClr val="FFFFFF"/>
                </a:solidFill>
                <a:latin typeface="Montserrat"/>
                <a:ea typeface="Montserrat"/>
                <a:cs typeface="Montserrat"/>
                <a:sym typeface="Montserrat"/>
                <a:hlinkClick r:id="rId4" tooltip="https://docs.pytest.org/en/stable/contents.html"/>
              </a:rPr>
              <a:t>Python Documentation</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grpSp>
        <p:nvGrpSpPr>
          <p:cNvPr name="Group 13" id="13"/>
          <p:cNvGrpSpPr/>
          <p:nvPr/>
        </p:nvGrpSpPr>
        <p:grpSpPr>
          <a:xfrm rot="0">
            <a:off x="1741713" y="2961136"/>
            <a:ext cx="518319" cy="591835"/>
            <a:chOff x="0" y="0"/>
            <a:chExt cx="691092" cy="789113"/>
          </a:xfrm>
        </p:grpSpPr>
        <p:grpSp>
          <p:nvGrpSpPr>
            <p:cNvPr name="Group 14" id="14"/>
            <p:cNvGrpSpPr/>
            <p:nvPr/>
          </p:nvGrpSpPr>
          <p:grpSpPr>
            <a:xfrm rot="5400000">
              <a:off x="-48701" y="49320"/>
              <a:ext cx="789113" cy="690474"/>
              <a:chOff x="0" y="0"/>
              <a:chExt cx="812800" cy="711200"/>
            </a:xfrm>
          </p:grpSpPr>
          <p:sp>
            <p:nvSpPr>
              <p:cNvPr name="Freeform 15" id="15"/>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6" id="16"/>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7" id="17"/>
            <p:cNvGrpSpPr/>
            <p:nvPr/>
          </p:nvGrpSpPr>
          <p:grpSpPr>
            <a:xfrm rot="5400000">
              <a:off x="-331772" y="331772"/>
              <a:ext cx="789113" cy="125570"/>
              <a:chOff x="0" y="0"/>
              <a:chExt cx="812800" cy="129340"/>
            </a:xfrm>
          </p:grpSpPr>
          <p:sp>
            <p:nvSpPr>
              <p:cNvPr name="Freeform 18" id="18"/>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19" id="19"/>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0" id="20"/>
          <p:cNvGrpSpPr/>
          <p:nvPr/>
        </p:nvGrpSpPr>
        <p:grpSpPr>
          <a:xfrm rot="0">
            <a:off x="1741713" y="3740766"/>
            <a:ext cx="518319" cy="591835"/>
            <a:chOff x="0" y="0"/>
            <a:chExt cx="691092" cy="789113"/>
          </a:xfrm>
        </p:grpSpPr>
        <p:grpSp>
          <p:nvGrpSpPr>
            <p:cNvPr name="Group 21" id="21"/>
            <p:cNvGrpSpPr/>
            <p:nvPr/>
          </p:nvGrpSpPr>
          <p:grpSpPr>
            <a:xfrm rot="5400000">
              <a:off x="-48701" y="49320"/>
              <a:ext cx="789113" cy="690474"/>
              <a:chOff x="0" y="0"/>
              <a:chExt cx="812800" cy="711200"/>
            </a:xfrm>
          </p:grpSpPr>
          <p:sp>
            <p:nvSpPr>
              <p:cNvPr name="Freeform 22" id="22"/>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3" id="23"/>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4" id="24"/>
            <p:cNvGrpSpPr/>
            <p:nvPr/>
          </p:nvGrpSpPr>
          <p:grpSpPr>
            <a:xfrm rot="5400000">
              <a:off x="-331772" y="331772"/>
              <a:ext cx="789113" cy="125570"/>
              <a:chOff x="0" y="0"/>
              <a:chExt cx="812800" cy="129340"/>
            </a:xfrm>
          </p:grpSpPr>
          <p:sp>
            <p:nvSpPr>
              <p:cNvPr name="Freeform 25" id="25"/>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6" id="26"/>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16982967" y="400502"/>
            <a:ext cx="1305033" cy="333097"/>
            <a:chOff x="0" y="0"/>
            <a:chExt cx="343712" cy="87729"/>
          </a:xfrm>
        </p:grpSpPr>
        <p:sp>
          <p:nvSpPr>
            <p:cNvPr name="Freeform 3" id="3"/>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4" id="4"/>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5" id="5"/>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6" id="6"/>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7" id="7"/>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8" id="8"/>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9" id="9"/>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
        <p:nvSpPr>
          <p:cNvPr name="TextBox 10" id="10"/>
          <p:cNvSpPr txBox="true"/>
          <p:nvPr/>
        </p:nvSpPr>
        <p:spPr>
          <a:xfrm rot="0">
            <a:off x="1730951" y="1422329"/>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Gotham Needs You</a:t>
            </a:r>
          </a:p>
        </p:txBody>
      </p:sp>
      <p:sp>
        <p:nvSpPr>
          <p:cNvPr name="TextBox 11" id="11"/>
          <p:cNvSpPr txBox="true"/>
          <p:nvPr/>
        </p:nvSpPr>
        <p:spPr>
          <a:xfrm rot="0">
            <a:off x="2178963" y="4857813"/>
            <a:ext cx="13930074" cy="807085"/>
          </a:xfrm>
          <a:prstGeom prst="rect">
            <a:avLst/>
          </a:prstGeom>
        </p:spPr>
        <p:txBody>
          <a:bodyPr anchor="t" rtlCol="false" tIns="0" lIns="0" bIns="0" rIns="0">
            <a:spAutoFit/>
          </a:bodyPr>
          <a:lstStyle/>
          <a:p>
            <a:pPr algn="l">
              <a:lnSpc>
                <a:spcPts val="6439"/>
              </a:lnSpc>
            </a:pPr>
            <a:r>
              <a:rPr lang="en-US" sz="4599" u="sng">
                <a:solidFill>
                  <a:srgbClr val="FFFFFF"/>
                </a:solidFill>
                <a:latin typeface="Arimo"/>
                <a:ea typeface="Arimo"/>
                <a:cs typeface="Arimo"/>
                <a:sym typeface="Arimo"/>
                <a:hlinkClick r:id="rId3" tooltip="https://github.com/Konstantinos-10/UnitTestingPython"/>
              </a:rPr>
              <a:t>https://github.com/Konstantinos-10/UnitTestingPython</a:t>
            </a:r>
          </a:p>
        </p:txBody>
      </p:sp>
    </p:spTree>
  </p:cSld>
  <p:clrMapOvr>
    <a:masterClrMapping/>
  </p:clrMapOvr>
</p:sld>
</file>

<file path=ppt/slides/slide45.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583981" y="4007878"/>
            <a:ext cx="15120037" cy="2206817"/>
          </a:xfrm>
          <a:prstGeom prst="rect">
            <a:avLst/>
          </a:prstGeom>
        </p:spPr>
        <p:txBody>
          <a:bodyPr anchor="t" rtlCol="false" tIns="0" lIns="0" bIns="0" rIns="0">
            <a:spAutoFit/>
          </a:bodyPr>
          <a:lstStyle/>
          <a:p>
            <a:pPr algn="ctr" marL="0" indent="0" lvl="0">
              <a:lnSpc>
                <a:spcPts val="18014"/>
              </a:lnSpc>
              <a:spcBef>
                <a:spcPct val="0"/>
              </a:spcBef>
            </a:pPr>
            <a:r>
              <a:rPr lang="en-US" b="true" sz="12867" spc="295">
                <a:solidFill>
                  <a:srgbClr val="FFFFFF"/>
                </a:solidFill>
                <a:latin typeface="Montserrat Ultra-Bold"/>
                <a:ea typeface="Montserrat Ultra-Bold"/>
                <a:cs typeface="Montserrat Ultra-Bold"/>
                <a:sym typeface="Montserrat Ultra-Bold"/>
              </a:rPr>
              <a:t>THANK YOU</a:t>
            </a:r>
          </a:p>
        </p:txBody>
      </p:sp>
      <p:sp>
        <p:nvSpPr>
          <p:cNvPr name="TextBox 4" id="4"/>
          <p:cNvSpPr txBox="true"/>
          <p:nvPr/>
        </p:nvSpPr>
        <p:spPr>
          <a:xfrm rot="0">
            <a:off x="1583981" y="4895850"/>
            <a:ext cx="15120037" cy="2206817"/>
          </a:xfrm>
          <a:prstGeom prst="rect">
            <a:avLst/>
          </a:prstGeom>
        </p:spPr>
        <p:txBody>
          <a:bodyPr anchor="t" rtlCol="false" tIns="0" lIns="0" bIns="0" rIns="0">
            <a:spAutoFit/>
          </a:bodyPr>
          <a:lstStyle/>
          <a:p>
            <a:pPr algn="ctr" marL="0" indent="0" lvl="0">
              <a:lnSpc>
                <a:spcPts val="18014"/>
              </a:lnSpc>
              <a:spcBef>
                <a:spcPct val="0"/>
              </a:spcBef>
            </a:pPr>
            <a:r>
              <a:rPr lang="en-US" b="true" sz="12867" spc="295">
                <a:solidFill>
                  <a:srgbClr val="FFFFFF"/>
                </a:solidFill>
                <a:latin typeface="Montserrat Ultra-Bold"/>
                <a:ea typeface="Montserrat Ultra-Bold"/>
                <a:cs typeface="Montserrat Ultra-Bold"/>
                <a:sym typeface="Montserrat Ultra-Bold"/>
              </a:rPr>
              <a:t>THANK YOU</a:t>
            </a:r>
          </a:p>
        </p:txBody>
      </p:sp>
      <p:sp>
        <p:nvSpPr>
          <p:cNvPr name="TextBox 5" id="5"/>
          <p:cNvSpPr txBox="true"/>
          <p:nvPr/>
        </p:nvSpPr>
        <p:spPr>
          <a:xfrm rot="0">
            <a:off x="1583981" y="3267743"/>
            <a:ext cx="15120037" cy="2206817"/>
          </a:xfrm>
          <a:prstGeom prst="rect">
            <a:avLst/>
          </a:prstGeom>
        </p:spPr>
        <p:txBody>
          <a:bodyPr anchor="t" rtlCol="false" tIns="0" lIns="0" bIns="0" rIns="0">
            <a:spAutoFit/>
          </a:bodyPr>
          <a:lstStyle/>
          <a:p>
            <a:pPr algn="ctr" marL="0" indent="0" lvl="0">
              <a:lnSpc>
                <a:spcPts val="18014"/>
              </a:lnSpc>
              <a:spcBef>
                <a:spcPct val="0"/>
              </a:spcBef>
            </a:pPr>
            <a:r>
              <a:rPr lang="en-US" b="true" sz="12867" spc="295">
                <a:solidFill>
                  <a:srgbClr val="FFFFFF"/>
                </a:solidFill>
                <a:latin typeface="Montserrat Ultra-Bold"/>
                <a:ea typeface="Montserrat Ultra-Bold"/>
                <a:cs typeface="Montserrat Ultra-Bold"/>
                <a:sym typeface="Montserrat Ultra-Bold"/>
              </a:rPr>
              <a:t>THANK YOU</a:t>
            </a:r>
          </a:p>
        </p:txBody>
      </p:sp>
      <p:grpSp>
        <p:nvGrpSpPr>
          <p:cNvPr name="Group 6" id="6"/>
          <p:cNvGrpSpPr/>
          <p:nvPr/>
        </p:nvGrpSpPr>
        <p:grpSpPr>
          <a:xfrm rot="0">
            <a:off x="16982967" y="400502"/>
            <a:ext cx="1305033" cy="333097"/>
            <a:chOff x="0" y="0"/>
            <a:chExt cx="343712" cy="87729"/>
          </a:xfrm>
        </p:grpSpPr>
        <p:sp>
          <p:nvSpPr>
            <p:cNvPr name="Freeform 7" id="7"/>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8" id="8"/>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9" id="9"/>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0" id="10"/>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Theory</a:t>
            </a:r>
          </a:p>
        </p:txBody>
      </p:sp>
      <p:sp>
        <p:nvSpPr>
          <p:cNvPr name="TextBox 11" id="11"/>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2" id="12"/>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Assignment</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730951" y="1251430"/>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Benefits of Unit Testing</a:t>
            </a:r>
          </a:p>
        </p:txBody>
      </p:sp>
      <p:sp>
        <p:nvSpPr>
          <p:cNvPr name="TextBox 3" id="3"/>
          <p:cNvSpPr txBox="true"/>
          <p:nvPr/>
        </p:nvSpPr>
        <p:spPr>
          <a:xfrm rot="0">
            <a:off x="2513910" y="3117496"/>
            <a:ext cx="4815734"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Early Bug Detections</a:t>
            </a:r>
          </a:p>
        </p:txBody>
      </p:sp>
      <p:sp>
        <p:nvSpPr>
          <p:cNvPr name="TextBox 4" id="4"/>
          <p:cNvSpPr txBox="true"/>
          <p:nvPr/>
        </p:nvSpPr>
        <p:spPr>
          <a:xfrm rot="0">
            <a:off x="2520646" y="3987186"/>
            <a:ext cx="4602923"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Improved Code Quality</a:t>
            </a:r>
          </a:p>
        </p:txBody>
      </p:sp>
      <p:sp>
        <p:nvSpPr>
          <p:cNvPr name="TextBox 5" id="5"/>
          <p:cNvSpPr txBox="true"/>
          <p:nvPr/>
        </p:nvSpPr>
        <p:spPr>
          <a:xfrm rot="0">
            <a:off x="8303104" y="3140128"/>
            <a:ext cx="13616759"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Facilitates Refactoring</a:t>
            </a:r>
          </a:p>
        </p:txBody>
      </p:sp>
      <p:sp>
        <p:nvSpPr>
          <p:cNvPr name="TextBox 6" id="6"/>
          <p:cNvSpPr txBox="true"/>
          <p:nvPr/>
        </p:nvSpPr>
        <p:spPr>
          <a:xfrm rot="0">
            <a:off x="8296368" y="4012618"/>
            <a:ext cx="13616759"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Simplifies Integration</a:t>
            </a:r>
          </a:p>
        </p:txBody>
      </p:sp>
      <p:sp>
        <p:nvSpPr>
          <p:cNvPr name="TextBox 7" id="7"/>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8" id="8"/>
          <p:cNvGrpSpPr/>
          <p:nvPr/>
        </p:nvGrpSpPr>
        <p:grpSpPr>
          <a:xfrm rot="0">
            <a:off x="16982967" y="400502"/>
            <a:ext cx="1305033" cy="333097"/>
            <a:chOff x="0" y="0"/>
            <a:chExt cx="343712" cy="87729"/>
          </a:xfrm>
        </p:grpSpPr>
        <p:sp>
          <p:nvSpPr>
            <p:cNvPr name="Freeform 9" id="9"/>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0" id="10"/>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1" id="11"/>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2" id="12"/>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Theory</a:t>
            </a:r>
          </a:p>
        </p:txBody>
      </p:sp>
      <p:sp>
        <p:nvSpPr>
          <p:cNvPr name="TextBox 13" id="13"/>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4" id="14"/>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grpSp>
        <p:nvGrpSpPr>
          <p:cNvPr name="Group 15" id="15"/>
          <p:cNvGrpSpPr/>
          <p:nvPr/>
        </p:nvGrpSpPr>
        <p:grpSpPr>
          <a:xfrm rot="0">
            <a:off x="1836963" y="3051855"/>
            <a:ext cx="518319" cy="591835"/>
            <a:chOff x="0" y="0"/>
            <a:chExt cx="691092" cy="789113"/>
          </a:xfrm>
        </p:grpSpPr>
        <p:grpSp>
          <p:nvGrpSpPr>
            <p:cNvPr name="Group 16" id="16"/>
            <p:cNvGrpSpPr/>
            <p:nvPr/>
          </p:nvGrpSpPr>
          <p:grpSpPr>
            <a:xfrm rot="5400000">
              <a:off x="-48701" y="49320"/>
              <a:ext cx="789113" cy="690474"/>
              <a:chOff x="0" y="0"/>
              <a:chExt cx="812800" cy="711200"/>
            </a:xfrm>
          </p:grpSpPr>
          <p:sp>
            <p:nvSpPr>
              <p:cNvPr name="Freeform 17" id="1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8" id="1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9" id="19"/>
            <p:cNvGrpSpPr/>
            <p:nvPr/>
          </p:nvGrpSpPr>
          <p:grpSpPr>
            <a:xfrm rot="5400000">
              <a:off x="-331772" y="331772"/>
              <a:ext cx="789113" cy="125570"/>
              <a:chOff x="0" y="0"/>
              <a:chExt cx="812800" cy="129340"/>
            </a:xfrm>
          </p:grpSpPr>
          <p:sp>
            <p:nvSpPr>
              <p:cNvPr name="Freeform 20" id="2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1" id="2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2" id="22"/>
          <p:cNvGrpSpPr/>
          <p:nvPr/>
        </p:nvGrpSpPr>
        <p:grpSpPr>
          <a:xfrm rot="0">
            <a:off x="1836963" y="3898913"/>
            <a:ext cx="518319" cy="591835"/>
            <a:chOff x="0" y="0"/>
            <a:chExt cx="691092" cy="789113"/>
          </a:xfrm>
        </p:grpSpPr>
        <p:grpSp>
          <p:nvGrpSpPr>
            <p:cNvPr name="Group 23" id="23"/>
            <p:cNvGrpSpPr/>
            <p:nvPr/>
          </p:nvGrpSpPr>
          <p:grpSpPr>
            <a:xfrm rot="5400000">
              <a:off x="-48701" y="49320"/>
              <a:ext cx="789113" cy="690474"/>
              <a:chOff x="0" y="0"/>
              <a:chExt cx="812800" cy="711200"/>
            </a:xfrm>
          </p:grpSpPr>
          <p:sp>
            <p:nvSpPr>
              <p:cNvPr name="Freeform 24" id="2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5" id="2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6" id="26"/>
            <p:cNvGrpSpPr/>
            <p:nvPr/>
          </p:nvGrpSpPr>
          <p:grpSpPr>
            <a:xfrm rot="5400000">
              <a:off x="-331772" y="331772"/>
              <a:ext cx="789113" cy="125570"/>
              <a:chOff x="0" y="0"/>
              <a:chExt cx="812800" cy="129340"/>
            </a:xfrm>
          </p:grpSpPr>
          <p:sp>
            <p:nvSpPr>
              <p:cNvPr name="Freeform 27" id="2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8" id="2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9" id="29"/>
          <p:cNvGrpSpPr/>
          <p:nvPr/>
        </p:nvGrpSpPr>
        <p:grpSpPr>
          <a:xfrm rot="0">
            <a:off x="7491569" y="3098446"/>
            <a:ext cx="518319" cy="591835"/>
            <a:chOff x="0" y="0"/>
            <a:chExt cx="691092" cy="789113"/>
          </a:xfrm>
        </p:grpSpPr>
        <p:grpSp>
          <p:nvGrpSpPr>
            <p:cNvPr name="Group 30" id="30"/>
            <p:cNvGrpSpPr/>
            <p:nvPr/>
          </p:nvGrpSpPr>
          <p:grpSpPr>
            <a:xfrm rot="5400000">
              <a:off x="-48701" y="49320"/>
              <a:ext cx="789113" cy="690474"/>
              <a:chOff x="0" y="0"/>
              <a:chExt cx="812800" cy="711200"/>
            </a:xfrm>
          </p:grpSpPr>
          <p:sp>
            <p:nvSpPr>
              <p:cNvPr name="Freeform 31" id="3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2" id="3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3" id="33"/>
            <p:cNvGrpSpPr/>
            <p:nvPr/>
          </p:nvGrpSpPr>
          <p:grpSpPr>
            <a:xfrm rot="5400000">
              <a:off x="-331772" y="331772"/>
              <a:ext cx="789113" cy="125570"/>
              <a:chOff x="0" y="0"/>
              <a:chExt cx="812800" cy="129340"/>
            </a:xfrm>
          </p:grpSpPr>
          <p:sp>
            <p:nvSpPr>
              <p:cNvPr name="Freeform 34" id="3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5" id="3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6" id="36"/>
          <p:cNvGrpSpPr/>
          <p:nvPr/>
        </p:nvGrpSpPr>
        <p:grpSpPr>
          <a:xfrm rot="0">
            <a:off x="7491569" y="3945504"/>
            <a:ext cx="518319" cy="591835"/>
            <a:chOff x="0" y="0"/>
            <a:chExt cx="691092" cy="789113"/>
          </a:xfrm>
        </p:grpSpPr>
        <p:grpSp>
          <p:nvGrpSpPr>
            <p:cNvPr name="Group 37" id="37"/>
            <p:cNvGrpSpPr/>
            <p:nvPr/>
          </p:nvGrpSpPr>
          <p:grpSpPr>
            <a:xfrm rot="5400000">
              <a:off x="-48701" y="49320"/>
              <a:ext cx="789113" cy="690474"/>
              <a:chOff x="0" y="0"/>
              <a:chExt cx="812800" cy="711200"/>
            </a:xfrm>
          </p:grpSpPr>
          <p:sp>
            <p:nvSpPr>
              <p:cNvPr name="Freeform 38" id="38"/>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9" id="39"/>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40" id="40"/>
            <p:cNvGrpSpPr/>
            <p:nvPr/>
          </p:nvGrpSpPr>
          <p:grpSpPr>
            <a:xfrm rot="5400000">
              <a:off x="-331772" y="331772"/>
              <a:ext cx="789113" cy="125570"/>
              <a:chOff x="0" y="0"/>
              <a:chExt cx="812800" cy="129340"/>
            </a:xfrm>
          </p:grpSpPr>
          <p:sp>
            <p:nvSpPr>
              <p:cNvPr name="Freeform 41" id="41"/>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42" id="42"/>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a:off x="1750001" y="3752145"/>
            <a:ext cx="0" cy="938261"/>
          </a:xfrm>
          <a:prstGeom prst="line">
            <a:avLst/>
          </a:prstGeom>
          <a:ln cap="flat" w="38100">
            <a:solidFill>
              <a:srgbClr val="FFFFFF"/>
            </a:solidFill>
            <a:prstDash val="solid"/>
            <a:headEnd type="none" len="sm" w="sm"/>
            <a:tailEnd type="none" len="sm" w="sm"/>
          </a:ln>
        </p:spPr>
      </p:sp>
      <p:sp>
        <p:nvSpPr>
          <p:cNvPr name="TextBox 3" id="3"/>
          <p:cNvSpPr txBox="true"/>
          <p:nvPr/>
        </p:nvSpPr>
        <p:spPr>
          <a:xfrm rot="0">
            <a:off x="1730951" y="1251430"/>
            <a:ext cx="13616759" cy="195779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How Unit Testing fits into Agile Development</a:t>
            </a:r>
          </a:p>
        </p:txBody>
      </p:sp>
      <p:sp>
        <p:nvSpPr>
          <p:cNvPr name="TextBox 4" id="4"/>
          <p:cNvSpPr txBox="true"/>
          <p:nvPr/>
        </p:nvSpPr>
        <p:spPr>
          <a:xfrm rot="0">
            <a:off x="1730951" y="5162550"/>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Role of Unit Testing in Agile Development</a:t>
            </a:r>
          </a:p>
        </p:txBody>
      </p:sp>
      <p:sp>
        <p:nvSpPr>
          <p:cNvPr name="TextBox 5" id="5"/>
          <p:cNvSpPr txBox="true"/>
          <p:nvPr/>
        </p:nvSpPr>
        <p:spPr>
          <a:xfrm rot="0">
            <a:off x="2090998" y="3780720"/>
            <a:ext cx="13616759" cy="87249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Agile development is an iterative approach to software development that allows flexibility, customer collaboration and rapid delivery of software. </a:t>
            </a:r>
          </a:p>
        </p:txBody>
      </p:sp>
      <p:sp>
        <p:nvSpPr>
          <p:cNvPr name="TextBox 6" id="6"/>
          <p:cNvSpPr txBox="true"/>
          <p:nvPr/>
        </p:nvSpPr>
        <p:spPr>
          <a:xfrm rot="0">
            <a:off x="3180826" y="6147009"/>
            <a:ext cx="13616759"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Supports Test-Driven Development</a:t>
            </a:r>
          </a:p>
        </p:txBody>
      </p:sp>
      <p:sp>
        <p:nvSpPr>
          <p:cNvPr name="TextBox 7" id="7"/>
          <p:cNvSpPr txBox="true"/>
          <p:nvPr/>
        </p:nvSpPr>
        <p:spPr>
          <a:xfrm rot="0">
            <a:off x="3187562" y="6780479"/>
            <a:ext cx="13616759"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Facilitating Continuous Integration</a:t>
            </a:r>
          </a:p>
        </p:txBody>
      </p:sp>
      <p:sp>
        <p:nvSpPr>
          <p:cNvPr name="TextBox 8" id="8"/>
          <p:cNvSpPr txBox="true"/>
          <p:nvPr/>
        </p:nvSpPr>
        <p:spPr>
          <a:xfrm rot="0">
            <a:off x="3187562" y="7413948"/>
            <a:ext cx="13616759" cy="4343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Enhancing Code Quality </a:t>
            </a:r>
          </a:p>
        </p:txBody>
      </p:sp>
      <p:sp>
        <p:nvSpPr>
          <p:cNvPr name="TextBox 9" id="9"/>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grpSp>
        <p:nvGrpSpPr>
          <p:cNvPr name="Group 10" id="10"/>
          <p:cNvGrpSpPr/>
          <p:nvPr/>
        </p:nvGrpSpPr>
        <p:grpSpPr>
          <a:xfrm rot="0">
            <a:off x="16982967" y="400502"/>
            <a:ext cx="1305033" cy="333097"/>
            <a:chOff x="0" y="0"/>
            <a:chExt cx="343712" cy="87729"/>
          </a:xfrm>
        </p:grpSpPr>
        <p:sp>
          <p:nvSpPr>
            <p:cNvPr name="Freeform 11" id="11"/>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2" id="12"/>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3" id="13"/>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4" id="14"/>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Theory</a:t>
            </a:r>
          </a:p>
        </p:txBody>
      </p:sp>
      <p:sp>
        <p:nvSpPr>
          <p:cNvPr name="TextBox 15" id="15"/>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6" id="16"/>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grpSp>
        <p:nvGrpSpPr>
          <p:cNvPr name="Group 17" id="17"/>
          <p:cNvGrpSpPr/>
          <p:nvPr/>
        </p:nvGrpSpPr>
        <p:grpSpPr>
          <a:xfrm rot="0">
            <a:off x="2336859" y="6041982"/>
            <a:ext cx="518319" cy="591835"/>
            <a:chOff x="0" y="0"/>
            <a:chExt cx="691092" cy="789113"/>
          </a:xfrm>
        </p:grpSpPr>
        <p:grpSp>
          <p:nvGrpSpPr>
            <p:cNvPr name="Group 18" id="18"/>
            <p:cNvGrpSpPr/>
            <p:nvPr/>
          </p:nvGrpSpPr>
          <p:grpSpPr>
            <a:xfrm rot="5400000">
              <a:off x="-48701" y="49320"/>
              <a:ext cx="789113" cy="690474"/>
              <a:chOff x="0" y="0"/>
              <a:chExt cx="812800" cy="711200"/>
            </a:xfrm>
          </p:grpSpPr>
          <p:sp>
            <p:nvSpPr>
              <p:cNvPr name="Freeform 19" id="19"/>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0" id="20"/>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1" id="21"/>
            <p:cNvGrpSpPr/>
            <p:nvPr/>
          </p:nvGrpSpPr>
          <p:grpSpPr>
            <a:xfrm rot="5400000">
              <a:off x="-331772" y="331772"/>
              <a:ext cx="789113" cy="125570"/>
              <a:chOff x="0" y="0"/>
              <a:chExt cx="812800" cy="129340"/>
            </a:xfrm>
          </p:grpSpPr>
          <p:sp>
            <p:nvSpPr>
              <p:cNvPr name="Freeform 22" id="22"/>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3" id="23"/>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4" id="24"/>
          <p:cNvGrpSpPr/>
          <p:nvPr/>
        </p:nvGrpSpPr>
        <p:grpSpPr>
          <a:xfrm rot="0">
            <a:off x="2336859" y="6692206"/>
            <a:ext cx="518319" cy="591835"/>
            <a:chOff x="0" y="0"/>
            <a:chExt cx="691092" cy="789113"/>
          </a:xfrm>
        </p:grpSpPr>
        <p:grpSp>
          <p:nvGrpSpPr>
            <p:cNvPr name="Group 25" id="25"/>
            <p:cNvGrpSpPr/>
            <p:nvPr/>
          </p:nvGrpSpPr>
          <p:grpSpPr>
            <a:xfrm rot="5400000">
              <a:off x="-48701" y="49320"/>
              <a:ext cx="789113" cy="690474"/>
              <a:chOff x="0" y="0"/>
              <a:chExt cx="812800" cy="711200"/>
            </a:xfrm>
          </p:grpSpPr>
          <p:sp>
            <p:nvSpPr>
              <p:cNvPr name="Freeform 26" id="26"/>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7" id="27"/>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8" id="28"/>
            <p:cNvGrpSpPr/>
            <p:nvPr/>
          </p:nvGrpSpPr>
          <p:grpSpPr>
            <a:xfrm rot="5400000">
              <a:off x="-331772" y="331772"/>
              <a:ext cx="789113" cy="125570"/>
              <a:chOff x="0" y="0"/>
              <a:chExt cx="812800" cy="129340"/>
            </a:xfrm>
          </p:grpSpPr>
          <p:sp>
            <p:nvSpPr>
              <p:cNvPr name="Freeform 29" id="29"/>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0" id="30"/>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31" id="31"/>
          <p:cNvGrpSpPr/>
          <p:nvPr/>
        </p:nvGrpSpPr>
        <p:grpSpPr>
          <a:xfrm rot="0">
            <a:off x="2336859" y="7325676"/>
            <a:ext cx="518319" cy="591835"/>
            <a:chOff x="0" y="0"/>
            <a:chExt cx="691092" cy="789113"/>
          </a:xfrm>
        </p:grpSpPr>
        <p:grpSp>
          <p:nvGrpSpPr>
            <p:cNvPr name="Group 32" id="32"/>
            <p:cNvGrpSpPr/>
            <p:nvPr/>
          </p:nvGrpSpPr>
          <p:grpSpPr>
            <a:xfrm rot="5400000">
              <a:off x="-48701" y="49320"/>
              <a:ext cx="789113" cy="690474"/>
              <a:chOff x="0" y="0"/>
              <a:chExt cx="812800" cy="711200"/>
            </a:xfrm>
          </p:grpSpPr>
          <p:sp>
            <p:nvSpPr>
              <p:cNvPr name="Freeform 33" id="33"/>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4" id="34"/>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5" id="35"/>
            <p:cNvGrpSpPr/>
            <p:nvPr/>
          </p:nvGrpSpPr>
          <p:grpSpPr>
            <a:xfrm rot="5400000">
              <a:off x="-331772" y="331772"/>
              <a:ext cx="789113" cy="125570"/>
              <a:chOff x="0" y="0"/>
              <a:chExt cx="812800" cy="129340"/>
            </a:xfrm>
          </p:grpSpPr>
          <p:sp>
            <p:nvSpPr>
              <p:cNvPr name="Freeform 36" id="36"/>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7" id="37"/>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AutoShape 2" id="2"/>
          <p:cNvSpPr/>
          <p:nvPr/>
        </p:nvSpPr>
        <p:spPr>
          <a:xfrm>
            <a:off x="1750001" y="2557414"/>
            <a:ext cx="0" cy="938261"/>
          </a:xfrm>
          <a:prstGeom prst="line">
            <a:avLst/>
          </a:prstGeom>
          <a:ln cap="flat" w="38100">
            <a:solidFill>
              <a:srgbClr val="FFFFFF"/>
            </a:solidFill>
            <a:prstDash val="solid"/>
            <a:headEnd type="none" len="sm" w="sm"/>
            <a:tailEnd type="none" len="sm" w="sm"/>
          </a:ln>
        </p:spPr>
      </p:sp>
      <p:sp>
        <p:nvSpPr>
          <p:cNvPr name="TextBox 3" id="3"/>
          <p:cNvSpPr txBox="true"/>
          <p:nvPr/>
        </p:nvSpPr>
        <p:spPr>
          <a:xfrm rot="0">
            <a:off x="1730951" y="1251430"/>
            <a:ext cx="14235360"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Intro to Test-Driven Development</a:t>
            </a:r>
          </a:p>
        </p:txBody>
      </p:sp>
      <p:sp>
        <p:nvSpPr>
          <p:cNvPr name="TextBox 4" id="4"/>
          <p:cNvSpPr txBox="true"/>
          <p:nvPr/>
        </p:nvSpPr>
        <p:spPr>
          <a:xfrm rot="0">
            <a:off x="1706418" y="4057650"/>
            <a:ext cx="13616759" cy="582295"/>
          </a:xfrm>
          <a:prstGeom prst="rect">
            <a:avLst/>
          </a:prstGeom>
        </p:spPr>
        <p:txBody>
          <a:bodyPr anchor="t" rtlCol="false" tIns="0" lIns="0" bIns="0" rIns="0">
            <a:spAutoFit/>
          </a:bodyPr>
          <a:lstStyle/>
          <a:p>
            <a:pPr algn="l" marL="0" indent="0" lvl="0">
              <a:lnSpc>
                <a:spcPts val="4639"/>
              </a:lnSpc>
            </a:pPr>
            <a:r>
              <a:rPr lang="en-US" b="true" sz="3999" spc="-187">
                <a:solidFill>
                  <a:srgbClr val="FFFFFF"/>
                </a:solidFill>
                <a:latin typeface="Montserrat Bold"/>
                <a:ea typeface="Montserrat Bold"/>
                <a:cs typeface="Montserrat Bold"/>
                <a:sym typeface="Montserrat Bold"/>
              </a:rPr>
              <a:t>Benefits</a:t>
            </a:r>
          </a:p>
        </p:txBody>
      </p:sp>
      <p:sp>
        <p:nvSpPr>
          <p:cNvPr name="TextBox 5" id="5"/>
          <p:cNvSpPr txBox="true"/>
          <p:nvPr/>
        </p:nvSpPr>
        <p:spPr>
          <a:xfrm rot="0">
            <a:off x="2964822" y="4856429"/>
            <a:ext cx="13616759" cy="1895475"/>
          </a:xfrm>
          <a:prstGeom prst="rect">
            <a:avLst/>
          </a:prstGeom>
        </p:spPr>
        <p:txBody>
          <a:bodyPr anchor="t" rtlCol="false" tIns="0" lIns="0" bIns="0" rIns="0">
            <a:spAutoFit/>
          </a:bodyPr>
          <a:lstStyle/>
          <a:p>
            <a:pPr algn="l">
              <a:lnSpc>
                <a:spcPts val="5100"/>
              </a:lnSpc>
            </a:pPr>
            <a:r>
              <a:rPr lang="en-US" sz="3000" spc="-141">
                <a:solidFill>
                  <a:srgbClr val="FFFFFF"/>
                </a:solidFill>
                <a:latin typeface="Montserrat"/>
                <a:ea typeface="Montserrat"/>
                <a:cs typeface="Montserrat"/>
                <a:sym typeface="Montserrat"/>
              </a:rPr>
              <a:t>Encourages modular design and better code structure.</a:t>
            </a:r>
          </a:p>
          <a:p>
            <a:pPr algn="l">
              <a:lnSpc>
                <a:spcPts val="5100"/>
              </a:lnSpc>
            </a:pPr>
            <a:r>
              <a:rPr lang="en-US" sz="3000" spc="-141">
                <a:solidFill>
                  <a:srgbClr val="FFFFFF"/>
                </a:solidFill>
                <a:latin typeface="Montserrat"/>
                <a:ea typeface="Montserrat"/>
                <a:cs typeface="Montserrat"/>
                <a:sym typeface="Montserrat"/>
              </a:rPr>
              <a:t>Provides immediate feedback and documentation via tests.</a:t>
            </a:r>
          </a:p>
          <a:p>
            <a:pPr algn="l">
              <a:lnSpc>
                <a:spcPts val="5100"/>
              </a:lnSpc>
            </a:pPr>
            <a:r>
              <a:rPr lang="en-US" sz="3000" spc="-141">
                <a:solidFill>
                  <a:srgbClr val="FFFFFF"/>
                </a:solidFill>
                <a:latin typeface="Montserrat"/>
                <a:ea typeface="Montserrat"/>
                <a:cs typeface="Montserrat"/>
                <a:sym typeface="Montserrat"/>
              </a:rPr>
              <a:t>Reduces bugs and facilitates safer refactoring.</a:t>
            </a:r>
          </a:p>
        </p:txBody>
      </p:sp>
      <p:sp>
        <p:nvSpPr>
          <p:cNvPr name="TextBox 6" id="6"/>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7" id="7"/>
          <p:cNvSpPr txBox="true"/>
          <p:nvPr/>
        </p:nvSpPr>
        <p:spPr>
          <a:xfrm rot="0">
            <a:off x="2090998" y="2585989"/>
            <a:ext cx="13616759" cy="87249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TDD is a software development methodology in which you write tests before writing the production code. </a:t>
            </a:r>
          </a:p>
        </p:txBody>
      </p:sp>
      <p:grpSp>
        <p:nvGrpSpPr>
          <p:cNvPr name="Group 8" id="8"/>
          <p:cNvGrpSpPr/>
          <p:nvPr/>
        </p:nvGrpSpPr>
        <p:grpSpPr>
          <a:xfrm rot="0">
            <a:off x="16982967" y="400502"/>
            <a:ext cx="1305033" cy="333097"/>
            <a:chOff x="0" y="0"/>
            <a:chExt cx="343712" cy="87729"/>
          </a:xfrm>
        </p:grpSpPr>
        <p:sp>
          <p:nvSpPr>
            <p:cNvPr name="Freeform 9" id="9"/>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0" id="10"/>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1" id="11"/>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2" id="12"/>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Theory</a:t>
            </a:r>
          </a:p>
        </p:txBody>
      </p:sp>
      <p:sp>
        <p:nvSpPr>
          <p:cNvPr name="TextBox 13" id="13"/>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4" id="14"/>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grpSp>
        <p:nvGrpSpPr>
          <p:cNvPr name="Group 15" id="15"/>
          <p:cNvGrpSpPr/>
          <p:nvPr/>
        </p:nvGrpSpPr>
        <p:grpSpPr>
          <a:xfrm rot="0">
            <a:off x="2274375" y="4973320"/>
            <a:ext cx="518319" cy="591835"/>
            <a:chOff x="0" y="0"/>
            <a:chExt cx="691092" cy="789113"/>
          </a:xfrm>
        </p:grpSpPr>
        <p:grpSp>
          <p:nvGrpSpPr>
            <p:cNvPr name="Group 16" id="16"/>
            <p:cNvGrpSpPr/>
            <p:nvPr/>
          </p:nvGrpSpPr>
          <p:grpSpPr>
            <a:xfrm rot="5400000">
              <a:off x="-48701" y="49320"/>
              <a:ext cx="789113" cy="690474"/>
              <a:chOff x="0" y="0"/>
              <a:chExt cx="812800" cy="711200"/>
            </a:xfrm>
          </p:grpSpPr>
          <p:sp>
            <p:nvSpPr>
              <p:cNvPr name="Freeform 17" id="17"/>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18" id="18"/>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19" id="19"/>
            <p:cNvGrpSpPr/>
            <p:nvPr/>
          </p:nvGrpSpPr>
          <p:grpSpPr>
            <a:xfrm rot="5400000">
              <a:off x="-331772" y="331772"/>
              <a:ext cx="789113" cy="125570"/>
              <a:chOff x="0" y="0"/>
              <a:chExt cx="812800" cy="129340"/>
            </a:xfrm>
          </p:grpSpPr>
          <p:sp>
            <p:nvSpPr>
              <p:cNvPr name="Freeform 20" id="20"/>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1" id="21"/>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2" id="22"/>
          <p:cNvGrpSpPr/>
          <p:nvPr/>
        </p:nvGrpSpPr>
        <p:grpSpPr>
          <a:xfrm rot="0">
            <a:off x="2274375" y="5579686"/>
            <a:ext cx="518319" cy="591835"/>
            <a:chOff x="0" y="0"/>
            <a:chExt cx="691092" cy="789113"/>
          </a:xfrm>
        </p:grpSpPr>
        <p:grpSp>
          <p:nvGrpSpPr>
            <p:cNvPr name="Group 23" id="23"/>
            <p:cNvGrpSpPr/>
            <p:nvPr/>
          </p:nvGrpSpPr>
          <p:grpSpPr>
            <a:xfrm rot="5400000">
              <a:off x="-48701" y="49320"/>
              <a:ext cx="789113" cy="690474"/>
              <a:chOff x="0" y="0"/>
              <a:chExt cx="812800" cy="711200"/>
            </a:xfrm>
          </p:grpSpPr>
          <p:sp>
            <p:nvSpPr>
              <p:cNvPr name="Freeform 24" id="24"/>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25" id="25"/>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26" id="26"/>
            <p:cNvGrpSpPr/>
            <p:nvPr/>
          </p:nvGrpSpPr>
          <p:grpSpPr>
            <a:xfrm rot="5400000">
              <a:off x="-331772" y="331772"/>
              <a:ext cx="789113" cy="125570"/>
              <a:chOff x="0" y="0"/>
              <a:chExt cx="812800" cy="129340"/>
            </a:xfrm>
          </p:grpSpPr>
          <p:sp>
            <p:nvSpPr>
              <p:cNvPr name="Freeform 27" id="27"/>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28" id="28"/>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grpSp>
        <p:nvGrpSpPr>
          <p:cNvPr name="Group 29" id="29"/>
          <p:cNvGrpSpPr/>
          <p:nvPr/>
        </p:nvGrpSpPr>
        <p:grpSpPr>
          <a:xfrm rot="0">
            <a:off x="2274375" y="6190571"/>
            <a:ext cx="518319" cy="591835"/>
            <a:chOff x="0" y="0"/>
            <a:chExt cx="691092" cy="789113"/>
          </a:xfrm>
        </p:grpSpPr>
        <p:grpSp>
          <p:nvGrpSpPr>
            <p:cNvPr name="Group 30" id="30"/>
            <p:cNvGrpSpPr/>
            <p:nvPr/>
          </p:nvGrpSpPr>
          <p:grpSpPr>
            <a:xfrm rot="5400000">
              <a:off x="-48701" y="49320"/>
              <a:ext cx="789113" cy="690474"/>
              <a:chOff x="0" y="0"/>
              <a:chExt cx="812800" cy="711200"/>
            </a:xfrm>
          </p:grpSpPr>
          <p:sp>
            <p:nvSpPr>
              <p:cNvPr name="Freeform 31" id="31"/>
              <p:cNvSpPr/>
              <p:nvPr/>
            </p:nvSpPr>
            <p:spPr>
              <a:xfrm flipH="false" flipV="false" rot="0">
                <a:off x="0" y="0"/>
                <a:ext cx="812800" cy="711200"/>
              </a:xfrm>
              <a:custGeom>
                <a:avLst/>
                <a:gdLst/>
                <a:ahLst/>
                <a:cxnLst/>
                <a:rect r="r" b="b" t="t" l="l"/>
                <a:pathLst>
                  <a:path h="711200" w="812800">
                    <a:moveTo>
                      <a:pt x="406400" y="0"/>
                    </a:moveTo>
                    <a:lnTo>
                      <a:pt x="812800" y="711200"/>
                    </a:lnTo>
                    <a:lnTo>
                      <a:pt x="0" y="711200"/>
                    </a:lnTo>
                    <a:lnTo>
                      <a:pt x="406400" y="0"/>
                    </a:lnTo>
                    <a:close/>
                  </a:path>
                </a:pathLst>
              </a:custGeom>
              <a:gradFill rotWithShape="true">
                <a:gsLst>
                  <a:gs pos="0">
                    <a:srgbClr val="100082">
                      <a:alpha val="100000"/>
                    </a:srgbClr>
                  </a:gs>
                  <a:gs pos="100000">
                    <a:srgbClr val="346CF6">
                      <a:alpha val="100000"/>
                    </a:srgbClr>
                  </a:gs>
                </a:gsLst>
                <a:lin ang="0"/>
              </a:gradFill>
            </p:spPr>
          </p:sp>
          <p:sp>
            <p:nvSpPr>
              <p:cNvPr name="TextBox 32" id="32"/>
              <p:cNvSpPr txBox="true"/>
              <p:nvPr/>
            </p:nvSpPr>
            <p:spPr>
              <a:xfrm>
                <a:off x="127000" y="301625"/>
                <a:ext cx="558800" cy="358775"/>
              </a:xfrm>
              <a:prstGeom prst="rect">
                <a:avLst/>
              </a:prstGeom>
            </p:spPr>
            <p:txBody>
              <a:bodyPr anchor="ctr" rtlCol="false" tIns="50800" lIns="50800" bIns="50800" rIns="50800"/>
              <a:lstStyle/>
              <a:p>
                <a:pPr algn="ctr">
                  <a:lnSpc>
                    <a:spcPts val="2379"/>
                  </a:lnSpc>
                </a:pPr>
              </a:p>
            </p:txBody>
          </p:sp>
        </p:grpSp>
        <p:grpSp>
          <p:nvGrpSpPr>
            <p:cNvPr name="Group 33" id="33"/>
            <p:cNvGrpSpPr/>
            <p:nvPr/>
          </p:nvGrpSpPr>
          <p:grpSpPr>
            <a:xfrm rot="5400000">
              <a:off x="-331772" y="331772"/>
              <a:ext cx="789113" cy="125570"/>
              <a:chOff x="0" y="0"/>
              <a:chExt cx="812800" cy="129340"/>
            </a:xfrm>
          </p:grpSpPr>
          <p:sp>
            <p:nvSpPr>
              <p:cNvPr name="Freeform 34" id="34"/>
              <p:cNvSpPr/>
              <p:nvPr/>
            </p:nvSpPr>
            <p:spPr>
              <a:xfrm flipH="false" flipV="false" rot="0">
                <a:off x="0" y="0"/>
                <a:ext cx="812800" cy="129340"/>
              </a:xfrm>
              <a:custGeom>
                <a:avLst/>
                <a:gdLst/>
                <a:ahLst/>
                <a:cxnLst/>
                <a:rect r="r" b="b" t="t" l="l"/>
                <a:pathLst>
                  <a:path h="129340" w="812800">
                    <a:moveTo>
                      <a:pt x="406400" y="0"/>
                    </a:moveTo>
                    <a:lnTo>
                      <a:pt x="812800" y="129340"/>
                    </a:lnTo>
                    <a:lnTo>
                      <a:pt x="0" y="129340"/>
                    </a:lnTo>
                    <a:lnTo>
                      <a:pt x="406400" y="0"/>
                    </a:lnTo>
                    <a:close/>
                  </a:path>
                </a:pathLst>
              </a:custGeom>
              <a:solidFill>
                <a:srgbClr val="000000"/>
              </a:solidFill>
            </p:spPr>
          </p:sp>
          <p:sp>
            <p:nvSpPr>
              <p:cNvPr name="TextBox 35" id="35"/>
              <p:cNvSpPr txBox="true"/>
              <p:nvPr/>
            </p:nvSpPr>
            <p:spPr>
              <a:xfrm>
                <a:off x="127000" y="31475"/>
                <a:ext cx="558800" cy="88625"/>
              </a:xfrm>
              <a:prstGeom prst="rect">
                <a:avLst/>
              </a:prstGeom>
            </p:spPr>
            <p:txBody>
              <a:bodyPr anchor="ctr" rtlCol="false" tIns="50800" lIns="50800" bIns="50800" rIns="50800"/>
              <a:lstStyle/>
              <a:p>
                <a:pPr algn="ctr">
                  <a:lnSpc>
                    <a:spcPts val="2379"/>
                  </a:lnSpc>
                </a:pPr>
              </a:p>
            </p:txBody>
          </p:sp>
        </p:gr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10386026" y="6423577"/>
            <a:ext cx="13746548" cy="8229600"/>
          </a:xfrm>
          <a:custGeom>
            <a:avLst/>
            <a:gdLst/>
            <a:ahLst/>
            <a:cxnLst/>
            <a:rect r="r" b="b" t="t" l="l"/>
            <a:pathLst>
              <a:path h="8229600" w="13746548">
                <a:moveTo>
                  <a:pt x="0" y="0"/>
                </a:moveTo>
                <a:lnTo>
                  <a:pt x="13746548" y="0"/>
                </a:lnTo>
                <a:lnTo>
                  <a:pt x="13746548" y="8229600"/>
                </a:lnTo>
                <a:lnTo>
                  <a:pt x="0" y="8229600"/>
                </a:lnTo>
                <a:lnTo>
                  <a:pt x="0" y="0"/>
                </a:lnTo>
                <a:close/>
              </a:path>
            </a:pathLst>
          </a:custGeom>
          <a:blipFill>
            <a:blip r:embed="rId3"/>
            <a:stretch>
              <a:fillRect l="0" t="0" r="0" b="0"/>
            </a:stretch>
          </a:blipFill>
        </p:spPr>
      </p:sp>
      <p:sp>
        <p:nvSpPr>
          <p:cNvPr name="Freeform 3" id="3"/>
          <p:cNvSpPr/>
          <p:nvPr/>
        </p:nvSpPr>
        <p:spPr>
          <a:xfrm flipH="false" flipV="false" rot="0">
            <a:off x="-7607709" y="-482521"/>
            <a:ext cx="14774614" cy="11602053"/>
          </a:xfrm>
          <a:custGeom>
            <a:avLst/>
            <a:gdLst/>
            <a:ahLst/>
            <a:cxnLst/>
            <a:rect r="r" b="b" t="t" l="l"/>
            <a:pathLst>
              <a:path h="11602053" w="14774614">
                <a:moveTo>
                  <a:pt x="0" y="0"/>
                </a:moveTo>
                <a:lnTo>
                  <a:pt x="14774614" y="0"/>
                </a:lnTo>
                <a:lnTo>
                  <a:pt x="14774614" y="11602053"/>
                </a:lnTo>
                <a:lnTo>
                  <a:pt x="0" y="11602053"/>
                </a:lnTo>
                <a:lnTo>
                  <a:pt x="0" y="0"/>
                </a:lnTo>
                <a:close/>
              </a:path>
            </a:pathLst>
          </a:custGeom>
          <a:blipFill>
            <a:blip r:embed="rId4"/>
            <a:stretch>
              <a:fillRect l="0" t="-8614" r="0" b="0"/>
            </a:stretch>
          </a:blipFill>
        </p:spPr>
      </p:sp>
      <p:sp>
        <p:nvSpPr>
          <p:cNvPr name="Freeform 4" id="4"/>
          <p:cNvSpPr/>
          <p:nvPr/>
        </p:nvSpPr>
        <p:spPr>
          <a:xfrm flipH="true" flipV="false" rot="3698682">
            <a:off x="6415303" y="3055681"/>
            <a:ext cx="4866655" cy="5040792"/>
          </a:xfrm>
          <a:custGeom>
            <a:avLst/>
            <a:gdLst/>
            <a:ahLst/>
            <a:cxnLst/>
            <a:rect r="r" b="b" t="t" l="l"/>
            <a:pathLst>
              <a:path h="5040792" w="4866655">
                <a:moveTo>
                  <a:pt x="4866655" y="0"/>
                </a:moveTo>
                <a:lnTo>
                  <a:pt x="0" y="0"/>
                </a:lnTo>
                <a:lnTo>
                  <a:pt x="0" y="5040792"/>
                </a:lnTo>
                <a:lnTo>
                  <a:pt x="4866655" y="5040792"/>
                </a:lnTo>
                <a:lnTo>
                  <a:pt x="4866655"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5" id="5"/>
          <p:cNvGrpSpPr/>
          <p:nvPr/>
        </p:nvGrpSpPr>
        <p:grpSpPr>
          <a:xfrm rot="0">
            <a:off x="11600386" y="2390070"/>
            <a:ext cx="6006330" cy="2281656"/>
            <a:chOff x="0" y="0"/>
            <a:chExt cx="1581914" cy="600930"/>
          </a:xfrm>
        </p:grpSpPr>
        <p:sp>
          <p:nvSpPr>
            <p:cNvPr name="Freeform 6" id="6"/>
            <p:cNvSpPr/>
            <p:nvPr/>
          </p:nvSpPr>
          <p:spPr>
            <a:xfrm flipH="false" flipV="false" rot="0">
              <a:off x="0" y="0"/>
              <a:ext cx="1581914" cy="600930"/>
            </a:xfrm>
            <a:custGeom>
              <a:avLst/>
              <a:gdLst/>
              <a:ahLst/>
              <a:cxnLst/>
              <a:rect r="r" b="b" t="t" l="l"/>
              <a:pathLst>
                <a:path h="600930" w="1581914">
                  <a:moveTo>
                    <a:pt x="38669" y="0"/>
                  </a:moveTo>
                  <a:lnTo>
                    <a:pt x="1543245" y="0"/>
                  </a:lnTo>
                  <a:cubicBezTo>
                    <a:pt x="1564602" y="0"/>
                    <a:pt x="1581914" y="17313"/>
                    <a:pt x="1581914" y="38669"/>
                  </a:cubicBezTo>
                  <a:lnTo>
                    <a:pt x="1581914" y="562261"/>
                  </a:lnTo>
                  <a:cubicBezTo>
                    <a:pt x="1581914" y="572517"/>
                    <a:pt x="1577840" y="582352"/>
                    <a:pt x="1570588" y="589604"/>
                  </a:cubicBezTo>
                  <a:cubicBezTo>
                    <a:pt x="1563337" y="596856"/>
                    <a:pt x="1553501" y="600930"/>
                    <a:pt x="1543245" y="600930"/>
                  </a:cubicBezTo>
                  <a:lnTo>
                    <a:pt x="38669" y="600930"/>
                  </a:lnTo>
                  <a:cubicBezTo>
                    <a:pt x="28413" y="600930"/>
                    <a:pt x="18578" y="596856"/>
                    <a:pt x="11326" y="589604"/>
                  </a:cubicBezTo>
                  <a:cubicBezTo>
                    <a:pt x="4074" y="582352"/>
                    <a:pt x="0" y="572517"/>
                    <a:pt x="0" y="562261"/>
                  </a:cubicBezTo>
                  <a:lnTo>
                    <a:pt x="0" y="38669"/>
                  </a:lnTo>
                  <a:cubicBezTo>
                    <a:pt x="0" y="28413"/>
                    <a:pt x="4074" y="18578"/>
                    <a:pt x="11326" y="11326"/>
                  </a:cubicBezTo>
                  <a:cubicBezTo>
                    <a:pt x="18578" y="4074"/>
                    <a:pt x="28413" y="0"/>
                    <a:pt x="38669" y="0"/>
                  </a:cubicBezTo>
                  <a:close/>
                </a:path>
              </a:pathLst>
            </a:custGeom>
            <a:solidFill>
              <a:srgbClr val="FF2A2A">
                <a:alpha val="47843"/>
              </a:srgbClr>
            </a:solidFill>
          </p:spPr>
        </p:sp>
        <p:sp>
          <p:nvSpPr>
            <p:cNvPr name="TextBox 7" id="7"/>
            <p:cNvSpPr txBox="true"/>
            <p:nvPr/>
          </p:nvSpPr>
          <p:spPr>
            <a:xfrm>
              <a:off x="0" y="-28575"/>
              <a:ext cx="1581914" cy="629505"/>
            </a:xfrm>
            <a:prstGeom prst="rect">
              <a:avLst/>
            </a:prstGeom>
          </p:spPr>
          <p:txBody>
            <a:bodyPr anchor="ctr" rtlCol="false" tIns="50800" lIns="50800" bIns="50800" rIns="50800"/>
            <a:lstStyle/>
            <a:p>
              <a:pPr algn="ctr">
                <a:lnSpc>
                  <a:spcPts val="2380"/>
                </a:lnSpc>
              </a:pPr>
            </a:p>
          </p:txBody>
        </p:sp>
      </p:grpSp>
      <p:grpSp>
        <p:nvGrpSpPr>
          <p:cNvPr name="Group 8" id="8"/>
          <p:cNvGrpSpPr/>
          <p:nvPr/>
        </p:nvGrpSpPr>
        <p:grpSpPr>
          <a:xfrm rot="0">
            <a:off x="11447986" y="2237670"/>
            <a:ext cx="6006330" cy="2281656"/>
            <a:chOff x="0" y="0"/>
            <a:chExt cx="1581914" cy="600930"/>
          </a:xfrm>
        </p:grpSpPr>
        <p:sp>
          <p:nvSpPr>
            <p:cNvPr name="Freeform 9" id="9"/>
            <p:cNvSpPr/>
            <p:nvPr/>
          </p:nvSpPr>
          <p:spPr>
            <a:xfrm flipH="false" flipV="false" rot="0">
              <a:off x="0" y="0"/>
              <a:ext cx="1581914" cy="600930"/>
            </a:xfrm>
            <a:custGeom>
              <a:avLst/>
              <a:gdLst/>
              <a:ahLst/>
              <a:cxnLst/>
              <a:rect r="r" b="b" t="t" l="l"/>
              <a:pathLst>
                <a:path h="600930" w="1581914">
                  <a:moveTo>
                    <a:pt x="38669" y="0"/>
                  </a:moveTo>
                  <a:lnTo>
                    <a:pt x="1543245" y="0"/>
                  </a:lnTo>
                  <a:cubicBezTo>
                    <a:pt x="1564602" y="0"/>
                    <a:pt x="1581914" y="17313"/>
                    <a:pt x="1581914" y="38669"/>
                  </a:cubicBezTo>
                  <a:lnTo>
                    <a:pt x="1581914" y="562261"/>
                  </a:lnTo>
                  <a:cubicBezTo>
                    <a:pt x="1581914" y="572517"/>
                    <a:pt x="1577840" y="582352"/>
                    <a:pt x="1570588" y="589604"/>
                  </a:cubicBezTo>
                  <a:cubicBezTo>
                    <a:pt x="1563337" y="596856"/>
                    <a:pt x="1553501" y="600930"/>
                    <a:pt x="1543245" y="600930"/>
                  </a:cubicBezTo>
                  <a:lnTo>
                    <a:pt x="38669" y="600930"/>
                  </a:lnTo>
                  <a:cubicBezTo>
                    <a:pt x="28413" y="600930"/>
                    <a:pt x="18578" y="596856"/>
                    <a:pt x="11326" y="589604"/>
                  </a:cubicBezTo>
                  <a:cubicBezTo>
                    <a:pt x="4074" y="582352"/>
                    <a:pt x="0" y="572517"/>
                    <a:pt x="0" y="562261"/>
                  </a:cubicBezTo>
                  <a:lnTo>
                    <a:pt x="0" y="38669"/>
                  </a:lnTo>
                  <a:cubicBezTo>
                    <a:pt x="0" y="28413"/>
                    <a:pt x="4074" y="18578"/>
                    <a:pt x="11326" y="11326"/>
                  </a:cubicBezTo>
                  <a:cubicBezTo>
                    <a:pt x="18578" y="4074"/>
                    <a:pt x="28413" y="0"/>
                    <a:pt x="38669" y="0"/>
                  </a:cubicBezTo>
                  <a:close/>
                </a:path>
              </a:pathLst>
            </a:custGeom>
            <a:solidFill>
              <a:srgbClr val="FF2A2A"/>
            </a:solidFill>
          </p:spPr>
        </p:sp>
        <p:sp>
          <p:nvSpPr>
            <p:cNvPr name="TextBox 10" id="10"/>
            <p:cNvSpPr txBox="true"/>
            <p:nvPr/>
          </p:nvSpPr>
          <p:spPr>
            <a:xfrm>
              <a:off x="0" y="-28575"/>
              <a:ext cx="1581914" cy="629505"/>
            </a:xfrm>
            <a:prstGeom prst="rect">
              <a:avLst/>
            </a:prstGeom>
          </p:spPr>
          <p:txBody>
            <a:bodyPr anchor="ctr" rtlCol="false" tIns="50800" lIns="50800" bIns="50800" rIns="50800"/>
            <a:lstStyle/>
            <a:p>
              <a:pPr algn="ctr">
                <a:lnSpc>
                  <a:spcPts val="2380"/>
                </a:lnSpc>
              </a:pPr>
            </a:p>
          </p:txBody>
        </p:sp>
      </p:grpSp>
      <p:sp>
        <p:nvSpPr>
          <p:cNvPr name="TextBox 11" id="11"/>
          <p:cNvSpPr txBox="true"/>
          <p:nvPr/>
        </p:nvSpPr>
        <p:spPr>
          <a:xfrm rot="0">
            <a:off x="1730951" y="1251430"/>
            <a:ext cx="14235360"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TDD Life-Cycle</a:t>
            </a:r>
          </a:p>
        </p:txBody>
      </p:sp>
      <p:sp>
        <p:nvSpPr>
          <p:cNvPr name="TextBox 12" id="12"/>
          <p:cNvSpPr txBox="true"/>
          <p:nvPr/>
        </p:nvSpPr>
        <p:spPr>
          <a:xfrm rot="0">
            <a:off x="1028700"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13" id="13"/>
          <p:cNvSpPr txBox="true"/>
          <p:nvPr/>
        </p:nvSpPr>
        <p:spPr>
          <a:xfrm rot="0">
            <a:off x="11643003" y="2732703"/>
            <a:ext cx="5811314" cy="1310640"/>
          </a:xfrm>
          <a:prstGeom prst="rect">
            <a:avLst/>
          </a:prstGeom>
        </p:spPr>
        <p:txBody>
          <a:bodyPr anchor="t" rtlCol="false" tIns="0" lIns="0" bIns="0" rIns="0">
            <a:spAutoFit/>
          </a:bodyPr>
          <a:lstStyle/>
          <a:p>
            <a:pPr algn="l" marL="0" indent="0" lvl="0">
              <a:lnSpc>
                <a:spcPts val="3479"/>
              </a:lnSpc>
            </a:pPr>
            <a:r>
              <a:rPr lang="en-US" sz="3000" spc="-141">
                <a:solidFill>
                  <a:srgbClr val="FFFFFF"/>
                </a:solidFill>
                <a:latin typeface="Montserrat"/>
                <a:ea typeface="Montserrat"/>
                <a:cs typeface="Montserrat"/>
                <a:sym typeface="Montserrat"/>
              </a:rPr>
              <a:t>Red: Write a test that defines a new function or improvement. The test should fail initially.</a:t>
            </a:r>
          </a:p>
        </p:txBody>
      </p:sp>
      <p:grpSp>
        <p:nvGrpSpPr>
          <p:cNvPr name="Group 14" id="14"/>
          <p:cNvGrpSpPr/>
          <p:nvPr/>
        </p:nvGrpSpPr>
        <p:grpSpPr>
          <a:xfrm rot="0">
            <a:off x="10538426" y="7449773"/>
            <a:ext cx="6006330" cy="1808527"/>
            <a:chOff x="0" y="0"/>
            <a:chExt cx="1581914" cy="476320"/>
          </a:xfrm>
        </p:grpSpPr>
        <p:sp>
          <p:nvSpPr>
            <p:cNvPr name="Freeform 15" id="15"/>
            <p:cNvSpPr/>
            <p:nvPr/>
          </p:nvSpPr>
          <p:spPr>
            <a:xfrm flipH="false" flipV="false" rot="0">
              <a:off x="0" y="0"/>
              <a:ext cx="1581914" cy="476320"/>
            </a:xfrm>
            <a:custGeom>
              <a:avLst/>
              <a:gdLst/>
              <a:ahLst/>
              <a:cxnLst/>
              <a:rect r="r" b="b" t="t" l="l"/>
              <a:pathLst>
                <a:path h="476320" w="1581914">
                  <a:moveTo>
                    <a:pt x="38669" y="0"/>
                  </a:moveTo>
                  <a:lnTo>
                    <a:pt x="1543245" y="0"/>
                  </a:lnTo>
                  <a:cubicBezTo>
                    <a:pt x="1564602" y="0"/>
                    <a:pt x="1581914" y="17313"/>
                    <a:pt x="1581914" y="38669"/>
                  </a:cubicBezTo>
                  <a:lnTo>
                    <a:pt x="1581914" y="437651"/>
                  </a:lnTo>
                  <a:cubicBezTo>
                    <a:pt x="1581914" y="447907"/>
                    <a:pt x="1577840" y="457742"/>
                    <a:pt x="1570588" y="464994"/>
                  </a:cubicBezTo>
                  <a:cubicBezTo>
                    <a:pt x="1563337" y="472246"/>
                    <a:pt x="1553501" y="476320"/>
                    <a:pt x="1543245" y="476320"/>
                  </a:cubicBezTo>
                  <a:lnTo>
                    <a:pt x="38669" y="476320"/>
                  </a:lnTo>
                  <a:cubicBezTo>
                    <a:pt x="28413" y="476320"/>
                    <a:pt x="18578" y="472246"/>
                    <a:pt x="11326" y="464994"/>
                  </a:cubicBezTo>
                  <a:cubicBezTo>
                    <a:pt x="4074" y="457742"/>
                    <a:pt x="0" y="447907"/>
                    <a:pt x="0" y="437651"/>
                  </a:cubicBezTo>
                  <a:lnTo>
                    <a:pt x="0" y="38669"/>
                  </a:lnTo>
                  <a:cubicBezTo>
                    <a:pt x="0" y="28413"/>
                    <a:pt x="4074" y="18578"/>
                    <a:pt x="11326" y="11326"/>
                  </a:cubicBezTo>
                  <a:cubicBezTo>
                    <a:pt x="18578" y="4074"/>
                    <a:pt x="28413" y="0"/>
                    <a:pt x="38669" y="0"/>
                  </a:cubicBezTo>
                  <a:close/>
                </a:path>
              </a:pathLst>
            </a:custGeom>
            <a:solidFill>
              <a:srgbClr val="00FF0A">
                <a:alpha val="47843"/>
              </a:srgbClr>
            </a:solidFill>
          </p:spPr>
        </p:sp>
        <p:sp>
          <p:nvSpPr>
            <p:cNvPr name="TextBox 16" id="16"/>
            <p:cNvSpPr txBox="true"/>
            <p:nvPr/>
          </p:nvSpPr>
          <p:spPr>
            <a:xfrm>
              <a:off x="0" y="-28575"/>
              <a:ext cx="1581914" cy="504895"/>
            </a:xfrm>
            <a:prstGeom prst="rect">
              <a:avLst/>
            </a:prstGeom>
          </p:spPr>
          <p:txBody>
            <a:bodyPr anchor="ctr" rtlCol="false" tIns="50800" lIns="50800" bIns="50800" rIns="50800"/>
            <a:lstStyle/>
            <a:p>
              <a:pPr algn="ctr">
                <a:lnSpc>
                  <a:spcPts val="2380"/>
                </a:lnSpc>
              </a:pPr>
            </a:p>
          </p:txBody>
        </p:sp>
      </p:grpSp>
      <p:grpSp>
        <p:nvGrpSpPr>
          <p:cNvPr name="Group 17" id="17"/>
          <p:cNvGrpSpPr/>
          <p:nvPr/>
        </p:nvGrpSpPr>
        <p:grpSpPr>
          <a:xfrm rot="0">
            <a:off x="10386026" y="7328975"/>
            <a:ext cx="6006330" cy="1808527"/>
            <a:chOff x="0" y="0"/>
            <a:chExt cx="1581914" cy="476320"/>
          </a:xfrm>
        </p:grpSpPr>
        <p:sp>
          <p:nvSpPr>
            <p:cNvPr name="Freeform 18" id="18"/>
            <p:cNvSpPr/>
            <p:nvPr/>
          </p:nvSpPr>
          <p:spPr>
            <a:xfrm flipH="false" flipV="false" rot="0">
              <a:off x="0" y="0"/>
              <a:ext cx="1581914" cy="476320"/>
            </a:xfrm>
            <a:custGeom>
              <a:avLst/>
              <a:gdLst/>
              <a:ahLst/>
              <a:cxnLst/>
              <a:rect r="r" b="b" t="t" l="l"/>
              <a:pathLst>
                <a:path h="476320" w="1581914">
                  <a:moveTo>
                    <a:pt x="38669" y="0"/>
                  </a:moveTo>
                  <a:lnTo>
                    <a:pt x="1543245" y="0"/>
                  </a:lnTo>
                  <a:cubicBezTo>
                    <a:pt x="1564602" y="0"/>
                    <a:pt x="1581914" y="17313"/>
                    <a:pt x="1581914" y="38669"/>
                  </a:cubicBezTo>
                  <a:lnTo>
                    <a:pt x="1581914" y="437651"/>
                  </a:lnTo>
                  <a:cubicBezTo>
                    <a:pt x="1581914" y="447907"/>
                    <a:pt x="1577840" y="457742"/>
                    <a:pt x="1570588" y="464994"/>
                  </a:cubicBezTo>
                  <a:cubicBezTo>
                    <a:pt x="1563337" y="472246"/>
                    <a:pt x="1553501" y="476320"/>
                    <a:pt x="1543245" y="476320"/>
                  </a:cubicBezTo>
                  <a:lnTo>
                    <a:pt x="38669" y="476320"/>
                  </a:lnTo>
                  <a:cubicBezTo>
                    <a:pt x="28413" y="476320"/>
                    <a:pt x="18578" y="472246"/>
                    <a:pt x="11326" y="464994"/>
                  </a:cubicBezTo>
                  <a:cubicBezTo>
                    <a:pt x="4074" y="457742"/>
                    <a:pt x="0" y="447907"/>
                    <a:pt x="0" y="437651"/>
                  </a:cubicBezTo>
                  <a:lnTo>
                    <a:pt x="0" y="38669"/>
                  </a:lnTo>
                  <a:cubicBezTo>
                    <a:pt x="0" y="28413"/>
                    <a:pt x="4074" y="18578"/>
                    <a:pt x="11326" y="11326"/>
                  </a:cubicBezTo>
                  <a:cubicBezTo>
                    <a:pt x="18578" y="4074"/>
                    <a:pt x="28413" y="0"/>
                    <a:pt x="38669" y="0"/>
                  </a:cubicBezTo>
                  <a:close/>
                </a:path>
              </a:pathLst>
            </a:custGeom>
            <a:solidFill>
              <a:srgbClr val="00FF0A"/>
            </a:solidFill>
          </p:spPr>
        </p:sp>
        <p:sp>
          <p:nvSpPr>
            <p:cNvPr name="TextBox 19" id="19"/>
            <p:cNvSpPr txBox="true"/>
            <p:nvPr/>
          </p:nvSpPr>
          <p:spPr>
            <a:xfrm>
              <a:off x="0" y="-28575"/>
              <a:ext cx="1581914" cy="504895"/>
            </a:xfrm>
            <a:prstGeom prst="rect">
              <a:avLst/>
            </a:prstGeom>
          </p:spPr>
          <p:txBody>
            <a:bodyPr anchor="ctr" rtlCol="false" tIns="50800" lIns="50800" bIns="50800" rIns="50800"/>
            <a:lstStyle/>
            <a:p>
              <a:pPr algn="ctr">
                <a:lnSpc>
                  <a:spcPts val="2380"/>
                </a:lnSpc>
              </a:pPr>
            </a:p>
          </p:txBody>
        </p:sp>
      </p:grpSp>
      <p:sp>
        <p:nvSpPr>
          <p:cNvPr name="TextBox 20" id="20"/>
          <p:cNvSpPr txBox="true"/>
          <p:nvPr/>
        </p:nvSpPr>
        <p:spPr>
          <a:xfrm rot="0">
            <a:off x="10538426" y="7802662"/>
            <a:ext cx="5811314" cy="872490"/>
          </a:xfrm>
          <a:prstGeom prst="rect">
            <a:avLst/>
          </a:prstGeom>
        </p:spPr>
        <p:txBody>
          <a:bodyPr anchor="t" rtlCol="false" tIns="0" lIns="0" bIns="0" rIns="0">
            <a:spAutoFit/>
          </a:bodyPr>
          <a:lstStyle/>
          <a:p>
            <a:pPr algn="l" marL="0" indent="0" lvl="0">
              <a:lnSpc>
                <a:spcPts val="3479"/>
              </a:lnSpc>
            </a:pPr>
            <a:r>
              <a:rPr lang="en-US" sz="3000" spc="-141">
                <a:solidFill>
                  <a:srgbClr val="000000"/>
                </a:solidFill>
                <a:latin typeface="Montserrat"/>
                <a:ea typeface="Montserrat"/>
                <a:cs typeface="Montserrat"/>
                <a:sym typeface="Montserrat"/>
              </a:rPr>
              <a:t>Gr</a:t>
            </a:r>
            <a:r>
              <a:rPr lang="en-US" sz="3000" spc="-141">
                <a:solidFill>
                  <a:srgbClr val="000000"/>
                </a:solidFill>
                <a:latin typeface="Montserrat"/>
                <a:ea typeface="Montserrat"/>
                <a:cs typeface="Montserrat"/>
                <a:sym typeface="Montserrat"/>
              </a:rPr>
              <a:t>een: Write just enough code to pass the test.</a:t>
            </a:r>
          </a:p>
        </p:txBody>
      </p:sp>
      <p:grpSp>
        <p:nvGrpSpPr>
          <p:cNvPr name="Group 21" id="21"/>
          <p:cNvGrpSpPr/>
          <p:nvPr/>
        </p:nvGrpSpPr>
        <p:grpSpPr>
          <a:xfrm rot="0">
            <a:off x="335548" y="3519030"/>
            <a:ext cx="5538564" cy="2103963"/>
            <a:chOff x="0" y="0"/>
            <a:chExt cx="1581914" cy="600930"/>
          </a:xfrm>
        </p:grpSpPr>
        <p:sp>
          <p:nvSpPr>
            <p:cNvPr name="Freeform 22" id="22"/>
            <p:cNvSpPr/>
            <p:nvPr/>
          </p:nvSpPr>
          <p:spPr>
            <a:xfrm flipH="false" flipV="false" rot="0">
              <a:off x="0" y="0"/>
              <a:ext cx="1581914" cy="600930"/>
            </a:xfrm>
            <a:custGeom>
              <a:avLst/>
              <a:gdLst/>
              <a:ahLst/>
              <a:cxnLst/>
              <a:rect r="r" b="b" t="t" l="l"/>
              <a:pathLst>
                <a:path h="600930" w="1581914">
                  <a:moveTo>
                    <a:pt x="41935" y="0"/>
                  </a:moveTo>
                  <a:lnTo>
                    <a:pt x="1539980" y="0"/>
                  </a:lnTo>
                  <a:cubicBezTo>
                    <a:pt x="1563139" y="0"/>
                    <a:pt x="1581914" y="18775"/>
                    <a:pt x="1581914" y="41935"/>
                  </a:cubicBezTo>
                  <a:lnTo>
                    <a:pt x="1581914" y="558995"/>
                  </a:lnTo>
                  <a:cubicBezTo>
                    <a:pt x="1581914" y="582155"/>
                    <a:pt x="1563139" y="600930"/>
                    <a:pt x="1539980" y="600930"/>
                  </a:cubicBezTo>
                  <a:lnTo>
                    <a:pt x="41935" y="600930"/>
                  </a:lnTo>
                  <a:cubicBezTo>
                    <a:pt x="18775" y="600930"/>
                    <a:pt x="0" y="582155"/>
                    <a:pt x="0" y="558995"/>
                  </a:cubicBezTo>
                  <a:lnTo>
                    <a:pt x="0" y="41935"/>
                  </a:lnTo>
                  <a:cubicBezTo>
                    <a:pt x="0" y="18775"/>
                    <a:pt x="18775" y="0"/>
                    <a:pt x="41935" y="0"/>
                  </a:cubicBezTo>
                  <a:close/>
                </a:path>
              </a:pathLst>
            </a:custGeom>
            <a:solidFill>
              <a:srgbClr val="4372C2">
                <a:alpha val="47843"/>
              </a:srgbClr>
            </a:solidFill>
          </p:spPr>
        </p:sp>
        <p:sp>
          <p:nvSpPr>
            <p:cNvPr name="TextBox 23" id="23"/>
            <p:cNvSpPr txBox="true"/>
            <p:nvPr/>
          </p:nvSpPr>
          <p:spPr>
            <a:xfrm>
              <a:off x="0" y="-28575"/>
              <a:ext cx="1581914" cy="629505"/>
            </a:xfrm>
            <a:prstGeom prst="rect">
              <a:avLst/>
            </a:prstGeom>
          </p:spPr>
          <p:txBody>
            <a:bodyPr anchor="ctr" rtlCol="false" tIns="50800" lIns="50800" bIns="50800" rIns="50800"/>
            <a:lstStyle/>
            <a:p>
              <a:pPr algn="ctr">
                <a:lnSpc>
                  <a:spcPts val="2380"/>
                </a:lnSpc>
              </a:pPr>
            </a:p>
          </p:txBody>
        </p:sp>
      </p:grpSp>
      <p:grpSp>
        <p:nvGrpSpPr>
          <p:cNvPr name="Group 24" id="24"/>
          <p:cNvGrpSpPr/>
          <p:nvPr/>
        </p:nvGrpSpPr>
        <p:grpSpPr>
          <a:xfrm rot="0">
            <a:off x="195017" y="3378498"/>
            <a:ext cx="5538564" cy="2103963"/>
            <a:chOff x="0" y="0"/>
            <a:chExt cx="1581914" cy="600930"/>
          </a:xfrm>
        </p:grpSpPr>
        <p:sp>
          <p:nvSpPr>
            <p:cNvPr name="Freeform 25" id="25"/>
            <p:cNvSpPr/>
            <p:nvPr/>
          </p:nvSpPr>
          <p:spPr>
            <a:xfrm flipH="false" flipV="false" rot="0">
              <a:off x="0" y="0"/>
              <a:ext cx="1581914" cy="600930"/>
            </a:xfrm>
            <a:custGeom>
              <a:avLst/>
              <a:gdLst/>
              <a:ahLst/>
              <a:cxnLst/>
              <a:rect r="r" b="b" t="t" l="l"/>
              <a:pathLst>
                <a:path h="600930" w="1581914">
                  <a:moveTo>
                    <a:pt x="41935" y="0"/>
                  </a:moveTo>
                  <a:lnTo>
                    <a:pt x="1539980" y="0"/>
                  </a:lnTo>
                  <a:cubicBezTo>
                    <a:pt x="1563139" y="0"/>
                    <a:pt x="1581914" y="18775"/>
                    <a:pt x="1581914" y="41935"/>
                  </a:cubicBezTo>
                  <a:lnTo>
                    <a:pt x="1581914" y="558995"/>
                  </a:lnTo>
                  <a:cubicBezTo>
                    <a:pt x="1581914" y="582155"/>
                    <a:pt x="1563139" y="600930"/>
                    <a:pt x="1539980" y="600930"/>
                  </a:cubicBezTo>
                  <a:lnTo>
                    <a:pt x="41935" y="600930"/>
                  </a:lnTo>
                  <a:cubicBezTo>
                    <a:pt x="18775" y="600930"/>
                    <a:pt x="0" y="582155"/>
                    <a:pt x="0" y="558995"/>
                  </a:cubicBezTo>
                  <a:lnTo>
                    <a:pt x="0" y="41935"/>
                  </a:lnTo>
                  <a:cubicBezTo>
                    <a:pt x="0" y="18775"/>
                    <a:pt x="18775" y="0"/>
                    <a:pt x="41935" y="0"/>
                  </a:cubicBezTo>
                  <a:close/>
                </a:path>
              </a:pathLst>
            </a:custGeom>
            <a:solidFill>
              <a:srgbClr val="4372C2"/>
            </a:solidFill>
          </p:spPr>
        </p:sp>
        <p:sp>
          <p:nvSpPr>
            <p:cNvPr name="TextBox 26" id="26"/>
            <p:cNvSpPr txBox="true"/>
            <p:nvPr/>
          </p:nvSpPr>
          <p:spPr>
            <a:xfrm>
              <a:off x="0" y="-28575"/>
              <a:ext cx="1581914" cy="629505"/>
            </a:xfrm>
            <a:prstGeom prst="rect">
              <a:avLst/>
            </a:prstGeom>
          </p:spPr>
          <p:txBody>
            <a:bodyPr anchor="ctr" rtlCol="false" tIns="50800" lIns="50800" bIns="50800" rIns="50800"/>
            <a:lstStyle/>
            <a:p>
              <a:pPr algn="ctr">
                <a:lnSpc>
                  <a:spcPts val="2380"/>
                </a:lnSpc>
              </a:pPr>
            </a:p>
          </p:txBody>
        </p:sp>
      </p:grpSp>
      <p:sp>
        <p:nvSpPr>
          <p:cNvPr name="TextBox 27" id="27"/>
          <p:cNvSpPr txBox="true"/>
          <p:nvPr/>
        </p:nvSpPr>
        <p:spPr>
          <a:xfrm rot="0">
            <a:off x="425463" y="4019426"/>
            <a:ext cx="5358735" cy="822108"/>
          </a:xfrm>
          <a:prstGeom prst="rect">
            <a:avLst/>
          </a:prstGeom>
        </p:spPr>
        <p:txBody>
          <a:bodyPr anchor="t" rtlCol="false" tIns="0" lIns="0" bIns="0" rIns="0">
            <a:spAutoFit/>
          </a:bodyPr>
          <a:lstStyle/>
          <a:p>
            <a:pPr algn="l" marL="0" indent="0" lvl="0">
              <a:lnSpc>
                <a:spcPts val="3208"/>
              </a:lnSpc>
            </a:pPr>
            <a:r>
              <a:rPr lang="en-US" sz="2766" spc="-130">
                <a:solidFill>
                  <a:srgbClr val="FFFFFF"/>
                </a:solidFill>
                <a:latin typeface="Montserrat"/>
                <a:ea typeface="Montserrat"/>
                <a:cs typeface="Montserrat"/>
                <a:sym typeface="Montserrat"/>
              </a:rPr>
              <a:t>Refactor: Clean up your code while keeping all tests passing.</a:t>
            </a:r>
          </a:p>
        </p:txBody>
      </p:sp>
      <p:grpSp>
        <p:nvGrpSpPr>
          <p:cNvPr name="Group 28" id="28"/>
          <p:cNvGrpSpPr/>
          <p:nvPr/>
        </p:nvGrpSpPr>
        <p:grpSpPr>
          <a:xfrm rot="0">
            <a:off x="16982967" y="400502"/>
            <a:ext cx="1305033" cy="333097"/>
            <a:chOff x="0" y="0"/>
            <a:chExt cx="343712" cy="87729"/>
          </a:xfrm>
        </p:grpSpPr>
        <p:sp>
          <p:nvSpPr>
            <p:cNvPr name="Freeform 29" id="29"/>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30" id="30"/>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31" id="31"/>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32" id="32"/>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Theory</a:t>
            </a:r>
          </a:p>
        </p:txBody>
      </p:sp>
      <p:sp>
        <p:nvSpPr>
          <p:cNvPr name="TextBox 33" id="33"/>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34" id="34"/>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spTree>
  </p:cSld>
  <p:clrMapOvr>
    <a:masterClrMapping/>
  </p:clrMapOvr>
</p:sld>
</file>

<file path=ppt/slides/slide9.xml><?xml version="1.0" encoding="utf-8"?>
<p:sld xmlns:p="http://schemas.openxmlformats.org/presentationml/2006/main" xmlns:a="http://schemas.openxmlformats.org/drawingml/2006/main">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038225" y="412429"/>
            <a:ext cx="4650395" cy="280670"/>
          </a:xfrm>
          <a:prstGeom prst="rect">
            <a:avLst/>
          </a:prstGeom>
        </p:spPr>
        <p:txBody>
          <a:bodyPr anchor="t" rtlCol="false" tIns="0" lIns="0" bIns="0" rIns="0">
            <a:spAutoFit/>
          </a:bodyPr>
          <a:lstStyle/>
          <a:p>
            <a:pPr algn="l" marL="0" indent="0" lvl="0">
              <a:lnSpc>
                <a:spcPts val="2380"/>
              </a:lnSpc>
              <a:spcBef>
                <a:spcPct val="0"/>
              </a:spcBef>
            </a:pPr>
            <a:r>
              <a:rPr lang="en-US" sz="1700" spc="3">
                <a:solidFill>
                  <a:srgbClr val="FFFFFF"/>
                </a:solidFill>
                <a:latin typeface="Open Sauce"/>
                <a:ea typeface="Open Sauce"/>
                <a:cs typeface="Open Sauce"/>
                <a:sym typeface="Open Sauce"/>
              </a:rPr>
              <a:t>Software Engineering in Practice</a:t>
            </a:r>
          </a:p>
        </p:txBody>
      </p:sp>
      <p:sp>
        <p:nvSpPr>
          <p:cNvPr name="TextBox 3" id="3"/>
          <p:cNvSpPr txBox="true"/>
          <p:nvPr/>
        </p:nvSpPr>
        <p:spPr>
          <a:xfrm rot="0">
            <a:off x="1730951" y="1251430"/>
            <a:ext cx="13616759" cy="986241"/>
          </a:xfrm>
          <a:prstGeom prst="rect">
            <a:avLst/>
          </a:prstGeom>
        </p:spPr>
        <p:txBody>
          <a:bodyPr anchor="t" rtlCol="false" tIns="0" lIns="0" bIns="0" rIns="0">
            <a:spAutoFit/>
          </a:bodyPr>
          <a:lstStyle/>
          <a:p>
            <a:pPr algn="l" marL="0" indent="0" lvl="0">
              <a:lnSpc>
                <a:spcPts val="7704"/>
              </a:lnSpc>
            </a:pPr>
            <a:r>
              <a:rPr lang="en-US" b="true" sz="6641" spc="-312">
                <a:solidFill>
                  <a:srgbClr val="FFFFFF"/>
                </a:solidFill>
                <a:latin typeface="Montserrat Bold"/>
                <a:ea typeface="Montserrat Bold"/>
                <a:cs typeface="Montserrat Bold"/>
                <a:sym typeface="Montserrat Bold"/>
              </a:rPr>
              <a:t>How can AI enhance Unit Testing</a:t>
            </a:r>
          </a:p>
        </p:txBody>
      </p:sp>
      <p:sp>
        <p:nvSpPr>
          <p:cNvPr name="AutoShape 4" id="4"/>
          <p:cNvSpPr/>
          <p:nvPr/>
        </p:nvSpPr>
        <p:spPr>
          <a:xfrm>
            <a:off x="-3466522" y="3171825"/>
            <a:ext cx="6492240" cy="0"/>
          </a:xfrm>
          <a:prstGeom prst="line">
            <a:avLst/>
          </a:prstGeom>
          <a:ln cap="flat" w="38100">
            <a:solidFill>
              <a:srgbClr val="61D4FF"/>
            </a:solidFill>
            <a:prstDash val="solid"/>
            <a:headEnd type="none" len="sm" w="sm"/>
            <a:tailEnd type="triangle" len="med" w="lg"/>
          </a:ln>
        </p:spPr>
      </p:sp>
      <p:sp>
        <p:nvSpPr>
          <p:cNvPr name="AutoShape 5" id="5"/>
          <p:cNvSpPr/>
          <p:nvPr/>
        </p:nvSpPr>
        <p:spPr>
          <a:xfrm>
            <a:off x="-3466522" y="4067175"/>
            <a:ext cx="6492240" cy="0"/>
          </a:xfrm>
          <a:prstGeom prst="line">
            <a:avLst/>
          </a:prstGeom>
          <a:ln cap="flat" w="38100">
            <a:solidFill>
              <a:srgbClr val="61D4FF"/>
            </a:solidFill>
            <a:prstDash val="solid"/>
            <a:headEnd type="none" len="sm" w="sm"/>
            <a:tailEnd type="triangle" len="med" w="lg"/>
          </a:ln>
        </p:spPr>
      </p:sp>
      <p:sp>
        <p:nvSpPr>
          <p:cNvPr name="AutoShape 6" id="6"/>
          <p:cNvSpPr/>
          <p:nvPr/>
        </p:nvSpPr>
        <p:spPr>
          <a:xfrm>
            <a:off x="-3466522" y="4962525"/>
            <a:ext cx="6492240" cy="0"/>
          </a:xfrm>
          <a:prstGeom prst="line">
            <a:avLst/>
          </a:prstGeom>
          <a:ln cap="flat" w="38100">
            <a:solidFill>
              <a:srgbClr val="61D4FF"/>
            </a:solidFill>
            <a:prstDash val="solid"/>
            <a:headEnd type="none" len="sm" w="sm"/>
            <a:tailEnd type="triangle" len="med" w="lg"/>
          </a:ln>
        </p:spPr>
      </p:sp>
      <p:sp>
        <p:nvSpPr>
          <p:cNvPr name="TextBox 7" id="7"/>
          <p:cNvSpPr txBox="true"/>
          <p:nvPr/>
        </p:nvSpPr>
        <p:spPr>
          <a:xfrm rot="0">
            <a:off x="3180826" y="2964180"/>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Diffblue Cover </a:t>
            </a:r>
            <a:r>
              <a:rPr lang="en-US" sz="3000" spc="-141">
                <a:solidFill>
                  <a:srgbClr val="FFFFFF"/>
                </a:solidFill>
                <a:latin typeface="Montserrat"/>
                <a:ea typeface="Montserrat"/>
                <a:cs typeface="Montserrat"/>
                <a:sym typeface="Montserrat"/>
              </a:rPr>
              <a:t>- Java Unit Testing </a:t>
            </a:r>
          </a:p>
        </p:txBody>
      </p:sp>
      <p:sp>
        <p:nvSpPr>
          <p:cNvPr name="TextBox 8" id="8"/>
          <p:cNvSpPr txBox="true"/>
          <p:nvPr/>
        </p:nvSpPr>
        <p:spPr>
          <a:xfrm rot="0">
            <a:off x="3180826" y="3836670"/>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Github Copilot </a:t>
            </a:r>
            <a:r>
              <a:rPr lang="en-US" sz="3000" spc="-141">
                <a:solidFill>
                  <a:srgbClr val="FFFFFF"/>
                </a:solidFill>
                <a:latin typeface="Montserrat"/>
                <a:ea typeface="Montserrat"/>
                <a:cs typeface="Montserrat"/>
                <a:sym typeface="Montserrat"/>
              </a:rPr>
              <a:t>- Python unit testing</a:t>
            </a:r>
          </a:p>
        </p:txBody>
      </p:sp>
      <p:sp>
        <p:nvSpPr>
          <p:cNvPr name="TextBox 9" id="9"/>
          <p:cNvSpPr txBox="true"/>
          <p:nvPr/>
        </p:nvSpPr>
        <p:spPr>
          <a:xfrm rot="0">
            <a:off x="3180826" y="4709160"/>
            <a:ext cx="13616759" cy="434340"/>
          </a:xfrm>
          <a:prstGeom prst="rect">
            <a:avLst/>
          </a:prstGeom>
        </p:spPr>
        <p:txBody>
          <a:bodyPr anchor="t" rtlCol="false" tIns="0" lIns="0" bIns="0" rIns="0">
            <a:spAutoFit/>
          </a:bodyPr>
          <a:lstStyle/>
          <a:p>
            <a:pPr algn="l" marL="0" indent="0" lvl="0">
              <a:lnSpc>
                <a:spcPts val="3479"/>
              </a:lnSpc>
            </a:pPr>
            <a:r>
              <a:rPr lang="en-US" b="true" sz="3000" spc="-141">
                <a:solidFill>
                  <a:srgbClr val="FFFFFF"/>
                </a:solidFill>
                <a:latin typeface="Montserrat Bold"/>
                <a:ea typeface="Montserrat Bold"/>
                <a:cs typeface="Montserrat Bold"/>
                <a:sym typeface="Montserrat Bold"/>
              </a:rPr>
              <a:t>TestRigor </a:t>
            </a:r>
            <a:r>
              <a:rPr lang="en-US" sz="3000" spc="-141">
                <a:solidFill>
                  <a:srgbClr val="FFFFFF"/>
                </a:solidFill>
                <a:latin typeface="Montserrat"/>
                <a:ea typeface="Montserrat"/>
                <a:cs typeface="Montserrat"/>
                <a:sym typeface="Montserrat"/>
              </a:rPr>
              <a:t>- AI powered test geneartion</a:t>
            </a:r>
          </a:p>
        </p:txBody>
      </p:sp>
      <p:grpSp>
        <p:nvGrpSpPr>
          <p:cNvPr name="Group 10" id="10"/>
          <p:cNvGrpSpPr/>
          <p:nvPr/>
        </p:nvGrpSpPr>
        <p:grpSpPr>
          <a:xfrm rot="0">
            <a:off x="16982967" y="400502"/>
            <a:ext cx="1305033" cy="333097"/>
            <a:chOff x="0" y="0"/>
            <a:chExt cx="343712" cy="87729"/>
          </a:xfrm>
        </p:grpSpPr>
        <p:sp>
          <p:nvSpPr>
            <p:cNvPr name="Freeform 11" id="11"/>
            <p:cNvSpPr/>
            <p:nvPr/>
          </p:nvSpPr>
          <p:spPr>
            <a:xfrm flipH="false" flipV="false" rot="0">
              <a:off x="0" y="0"/>
              <a:ext cx="343712" cy="87729"/>
            </a:xfrm>
            <a:custGeom>
              <a:avLst/>
              <a:gdLst/>
              <a:ahLst/>
              <a:cxnLst/>
              <a:rect r="r" b="b" t="t" l="l"/>
              <a:pathLst>
                <a:path h="87729" w="343712">
                  <a:moveTo>
                    <a:pt x="0" y="0"/>
                  </a:moveTo>
                  <a:lnTo>
                    <a:pt x="343712" y="0"/>
                  </a:lnTo>
                  <a:lnTo>
                    <a:pt x="343712" y="87729"/>
                  </a:lnTo>
                  <a:lnTo>
                    <a:pt x="0" y="87729"/>
                  </a:lnTo>
                  <a:close/>
                </a:path>
              </a:pathLst>
            </a:custGeom>
            <a:gradFill rotWithShape="true">
              <a:gsLst>
                <a:gs pos="0">
                  <a:srgbClr val="4E69B1">
                    <a:alpha val="100000"/>
                  </a:srgbClr>
                </a:gs>
                <a:gs pos="100000">
                  <a:srgbClr val="15122A">
                    <a:alpha val="100000"/>
                  </a:srgbClr>
                </a:gs>
              </a:gsLst>
              <a:path path="circle">
                <a:fillToRect l="0" r="100000" t="0" b="100000"/>
              </a:path>
              <a:tileRect r="0" l="-100000" b="0" t="-100000"/>
            </a:gradFill>
          </p:spPr>
        </p:sp>
        <p:sp>
          <p:nvSpPr>
            <p:cNvPr name="TextBox 12" id="12"/>
            <p:cNvSpPr txBox="true"/>
            <p:nvPr/>
          </p:nvSpPr>
          <p:spPr>
            <a:xfrm>
              <a:off x="0" y="-38100"/>
              <a:ext cx="343712" cy="125829"/>
            </a:xfrm>
            <a:prstGeom prst="rect">
              <a:avLst/>
            </a:prstGeom>
          </p:spPr>
          <p:txBody>
            <a:bodyPr anchor="ctr" rtlCol="false" tIns="50800" lIns="50800" bIns="50800" rIns="50800"/>
            <a:lstStyle/>
            <a:p>
              <a:pPr algn="ctr">
                <a:lnSpc>
                  <a:spcPts val="2871"/>
                </a:lnSpc>
              </a:pPr>
            </a:p>
          </p:txBody>
        </p:sp>
      </p:grpSp>
      <p:sp>
        <p:nvSpPr>
          <p:cNvPr name="TextBox 13" id="13"/>
          <p:cNvSpPr txBox="true"/>
          <p:nvPr/>
        </p:nvSpPr>
        <p:spPr>
          <a:xfrm rot="0">
            <a:off x="9604462"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Introduction</a:t>
            </a:r>
          </a:p>
        </p:txBody>
      </p:sp>
      <p:sp>
        <p:nvSpPr>
          <p:cNvPr name="TextBox 14" id="14"/>
          <p:cNvSpPr txBox="true"/>
          <p:nvPr/>
        </p:nvSpPr>
        <p:spPr>
          <a:xfrm rot="0">
            <a:off x="11447986" y="432733"/>
            <a:ext cx="1662550" cy="280670"/>
          </a:xfrm>
          <a:prstGeom prst="rect">
            <a:avLst/>
          </a:prstGeom>
        </p:spPr>
        <p:txBody>
          <a:bodyPr anchor="t" rtlCol="false" tIns="0" lIns="0" bIns="0" rIns="0">
            <a:spAutoFit/>
          </a:bodyPr>
          <a:lstStyle/>
          <a:p>
            <a:pPr algn="ctr" marL="0" indent="0" lvl="0">
              <a:lnSpc>
                <a:spcPts val="2380"/>
              </a:lnSpc>
              <a:spcBef>
                <a:spcPct val="0"/>
              </a:spcBef>
            </a:pPr>
            <a:r>
              <a:rPr lang="en-US" b="true" sz="1700" spc="3">
                <a:solidFill>
                  <a:srgbClr val="FFFFFF"/>
                </a:solidFill>
                <a:latin typeface="Open Sauce Bold"/>
                <a:ea typeface="Open Sauce Bold"/>
                <a:cs typeface="Open Sauce Bold"/>
                <a:sym typeface="Open Sauce Bold"/>
              </a:rPr>
              <a:t>Theory</a:t>
            </a:r>
          </a:p>
        </p:txBody>
      </p:sp>
      <p:sp>
        <p:nvSpPr>
          <p:cNvPr name="TextBox 15" id="15"/>
          <p:cNvSpPr txBox="true"/>
          <p:nvPr/>
        </p:nvSpPr>
        <p:spPr>
          <a:xfrm rot="0">
            <a:off x="13291511"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Pytest</a:t>
            </a:r>
          </a:p>
        </p:txBody>
      </p:sp>
      <p:sp>
        <p:nvSpPr>
          <p:cNvPr name="TextBox 16" id="16"/>
          <p:cNvSpPr txBox="true"/>
          <p:nvPr/>
        </p:nvSpPr>
        <p:spPr>
          <a:xfrm rot="0">
            <a:off x="15135036" y="412429"/>
            <a:ext cx="1662550" cy="280670"/>
          </a:xfrm>
          <a:prstGeom prst="rect">
            <a:avLst/>
          </a:prstGeom>
        </p:spPr>
        <p:txBody>
          <a:bodyPr anchor="t" rtlCol="false" tIns="0" lIns="0" bIns="0" rIns="0">
            <a:spAutoFit/>
          </a:bodyPr>
          <a:lstStyle/>
          <a:p>
            <a:pPr algn="ctr" marL="0" indent="0" lvl="0">
              <a:lnSpc>
                <a:spcPts val="2380"/>
              </a:lnSpc>
              <a:spcBef>
                <a:spcPct val="0"/>
              </a:spcBef>
            </a:pPr>
            <a:r>
              <a:rPr lang="en-US" sz="1700" spc="3">
                <a:solidFill>
                  <a:srgbClr val="FFFFFF"/>
                </a:solidFill>
                <a:latin typeface="Open Sauce"/>
                <a:ea typeface="Open Sauce"/>
                <a:cs typeface="Open Sauce"/>
                <a:sym typeface="Open Sauce"/>
              </a:rPr>
              <a:t>Assignment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DAGhmg8VI4E</dc:identifier>
  <dcterms:modified xsi:type="dcterms:W3CDTF">2011-08-01T06:04:30Z</dcterms:modified>
  <cp:revision>1</cp:revision>
  <dc:title>Unit Testing Python</dc:title>
</cp:coreProperties>
</file>