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notesMaster+xml" PartName="/ppt/notesMasters/notesMaster1.xml"/>
  <Override ContentType="application/vnd.openxmlformats-officedocument.presentationml.notesSlide+xml" PartName="/ppt/notesSlides/notesSlide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notesMasterIdLst>
    <p:notesMasterId r:id="rId33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</p:sldIdLst>
  <p:sldSz cx="18288000" cy="10287000"/>
  <p:notesSz cx="6858000" cy="9144000"/>
  <p:embeddedFontLst>
    <p:embeddedFont>
      <p:font typeface="Radley" charset="1" panose="00000500000000000000"/>
      <p:regular r:id="rId32"/>
    </p:embeddedFont>
    <p:embeddedFont>
      <p:font typeface="Noto Serif Display" charset="1" panose="02020502080505020204"/>
      <p:regular r:id="rId36"/>
    </p:embeddedFont>
    <p:embeddedFont>
      <p:font typeface="AC Fat Italics" charset="1" panose="02000603000000000000"/>
      <p:regular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slides/slide14.xml" Type="http://schemas.openxmlformats.org/officeDocument/2006/relationships/slide"/><Relationship Id="rId2" Target="presProps.xml" Type="http://schemas.openxmlformats.org/officeDocument/2006/relationships/presProps"/><Relationship Id="rId20" Target="slides/slide15.xml" Type="http://schemas.openxmlformats.org/officeDocument/2006/relationships/slide"/><Relationship Id="rId21" Target="slides/slide16.xml" Type="http://schemas.openxmlformats.org/officeDocument/2006/relationships/slide"/><Relationship Id="rId22" Target="slides/slide17.xml" Type="http://schemas.openxmlformats.org/officeDocument/2006/relationships/slide"/><Relationship Id="rId23" Target="slides/slide18.xml" Type="http://schemas.openxmlformats.org/officeDocument/2006/relationships/slide"/><Relationship Id="rId24" Target="slides/slide19.xml" Type="http://schemas.openxmlformats.org/officeDocument/2006/relationships/slide"/><Relationship Id="rId25" Target="slides/slide20.xml" Type="http://schemas.openxmlformats.org/officeDocument/2006/relationships/slide"/><Relationship Id="rId26" Target="slides/slide21.xml" Type="http://schemas.openxmlformats.org/officeDocument/2006/relationships/slide"/><Relationship Id="rId27" Target="slides/slide22.xml" Type="http://schemas.openxmlformats.org/officeDocument/2006/relationships/slide"/><Relationship Id="rId28" Target="slides/slide23.xml" Type="http://schemas.openxmlformats.org/officeDocument/2006/relationships/slide"/><Relationship Id="rId29" Target="slides/slide24.xml" Type="http://schemas.openxmlformats.org/officeDocument/2006/relationships/slide"/><Relationship Id="rId3" Target="viewProps.xml" Type="http://schemas.openxmlformats.org/officeDocument/2006/relationships/viewProps"/><Relationship Id="rId30" Target="slides/slide25.xml" Type="http://schemas.openxmlformats.org/officeDocument/2006/relationships/slide"/><Relationship Id="rId31" Target="slides/slide26.xml" Type="http://schemas.openxmlformats.org/officeDocument/2006/relationships/slide"/><Relationship Id="rId32" Target="fonts/font32.fntdata" Type="http://schemas.openxmlformats.org/officeDocument/2006/relationships/font"/><Relationship Id="rId33" Target="notesMasters/notesMaster1.xml" Type="http://schemas.openxmlformats.org/officeDocument/2006/relationships/notesMaster"/><Relationship Id="rId34" Target="theme/theme2.xml" Type="http://schemas.openxmlformats.org/officeDocument/2006/relationships/theme"/><Relationship Id="rId35" Target="notesSlides/notesSlide1.xml" Type="http://schemas.openxmlformats.org/officeDocument/2006/relationships/notesSlide"/><Relationship Id="rId36" Target="fonts/font36.fntdata" Type="http://schemas.openxmlformats.org/officeDocument/2006/relationships/font"/><Relationship Id="rId37" Target="fonts/font37.fntdata" Type="http://schemas.openxmlformats.org/officeDocument/2006/relationships/font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notesMasters/_rels/notesMaster1.xml.rels><?xml version="1.0" encoding="UTF-8" standalone="yes"?><Relationships xmlns="http://schemas.openxmlformats.org/package/2006/relationships"><Relationship Id="rId1" Target="../theme/theme2.xml" Type="http://schemas.openxmlformats.org/officeDocument/2006/relationships/theme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1.7.2013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2.xml" Type="http://schemas.openxmlformats.org/officeDocument/2006/relationships/slide"/></Relationships>
</file>

<file path=ppt/notesSlides/notesSlide1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keep everything organized </a:t>
            </a:r>
          </a:p>
          <a:p>
            <a:r>
              <a:rPr lang="en-US"/>
              <a:t>collaboration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jpe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11.png" Type="http://schemas.openxmlformats.org/officeDocument/2006/relationships/image"/><Relationship Id="rId4" Target="../media/image12.png" Type="http://schemas.openxmlformats.org/officeDocument/2006/relationships/image"/><Relationship Id="rId5" Target="../media/image13.pn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14.jpe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15.pn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16.png" Type="http://schemas.openxmlformats.org/officeDocument/2006/relationships/image"/><Relationship Id="rId4" Target="../media/image17.png" Type="http://schemas.openxmlformats.org/officeDocument/2006/relationships/image"/><Relationship Id="rId5" Target="../media/image18.png" Type="http://schemas.openxmlformats.org/officeDocument/2006/relationships/image"/><Relationship Id="rId6" Target="../media/image19.svg" Type="http://schemas.openxmlformats.org/officeDocument/2006/relationships/image"/><Relationship Id="rId7" Target="../media/image20.pn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1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1.png" Type="http://schemas.openxmlformats.org/officeDocument/2006/relationships/image"/></Relationships>
</file>

<file path=ppt/slides/_rels/slide1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2.png" Type="http://schemas.openxmlformats.org/officeDocument/2006/relationships/image"/></Relationships>
</file>

<file path=ppt/slides/_rels/slide1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1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3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1.xml" Type="http://schemas.openxmlformats.org/officeDocument/2006/relationships/notesSlide"/><Relationship Id="rId3" Target="../media/image1.png" Type="http://schemas.openxmlformats.org/officeDocument/2006/relationships/image"/></Relationships>
</file>

<file path=ppt/slides/_rels/slide2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2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4.png" Type="http://schemas.openxmlformats.org/officeDocument/2006/relationships/image"/><Relationship Id="rId4" Target="../media/image25.png" Type="http://schemas.openxmlformats.org/officeDocument/2006/relationships/image"/></Relationships>
</file>

<file path=ppt/slides/_rels/slide2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6.png" Type="http://schemas.openxmlformats.org/officeDocument/2006/relationships/image"/><Relationship Id="rId4" Target="../media/image27.png" Type="http://schemas.openxmlformats.org/officeDocument/2006/relationships/image"/><Relationship Id="rId5" Target="../media/image28.png" Type="http://schemas.openxmlformats.org/officeDocument/2006/relationships/image"/></Relationships>
</file>

<file path=ppt/slides/_rels/slide2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2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9.png" Type="http://schemas.openxmlformats.org/officeDocument/2006/relationships/image"/><Relationship Id="rId4" Target="../media/image30.png" Type="http://schemas.openxmlformats.org/officeDocument/2006/relationships/image"/></Relationships>
</file>

<file path=ppt/slides/_rels/slide2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https://learngitbranching.js.org" TargetMode="External" Type="http://schemas.openxmlformats.org/officeDocument/2006/relationships/hyperlink"/><Relationship Id="rId4" Target="https://github.com/ManolisPapa/GitLabAssignment" TargetMode="External" Type="http://schemas.openxmlformats.org/officeDocument/2006/relationships/hyperlink"/></Relationships>
</file>

<file path=ppt/slides/_rels/slide2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5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6.png" Type="http://schemas.openxmlformats.org/officeDocument/2006/relationships/image"/><Relationship Id="rId4" Target="../media/image7.sv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8.png" Type="http://schemas.openxmlformats.org/officeDocument/2006/relationships/image"/><Relationship Id="rId4" Target="../media/image9.sv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8.png" Type="http://schemas.openxmlformats.org/officeDocument/2006/relationships/image"/><Relationship Id="rId4" Target="../media/image9.sv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10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5088893" y="0"/>
            <a:ext cx="3221301" cy="10287000"/>
          </a:xfrm>
          <a:custGeom>
            <a:avLst/>
            <a:gdLst/>
            <a:ahLst/>
            <a:cxnLst/>
            <a:rect r="r" b="b" t="t" l="l"/>
            <a:pathLst>
              <a:path h="10287000" w="3221301">
                <a:moveTo>
                  <a:pt x="0" y="0"/>
                </a:moveTo>
                <a:lnTo>
                  <a:pt x="3221302" y="0"/>
                </a:lnTo>
                <a:lnTo>
                  <a:pt x="3221302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64793" t="-1875" r="-84066" b="-2029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586503" y="4133850"/>
            <a:ext cx="13216843" cy="22383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550"/>
              </a:lnSpc>
            </a:pPr>
            <a:r>
              <a:rPr lang="en-US" sz="9000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Working with Version Control Systems 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586503" y="6521979"/>
            <a:ext cx="4628857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Aspasia Tsagkaropoulou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0">
            <a:off x="-510633" y="316754"/>
            <a:ext cx="7459445" cy="2238877"/>
          </a:xfrm>
          <a:custGeom>
            <a:avLst/>
            <a:gdLst/>
            <a:ahLst/>
            <a:cxnLst/>
            <a:rect r="r" b="b" t="t" l="l"/>
            <a:pathLst>
              <a:path h="2238877" w="7459445">
                <a:moveTo>
                  <a:pt x="0" y="0"/>
                </a:moveTo>
                <a:lnTo>
                  <a:pt x="7459446" y="0"/>
                </a:lnTo>
                <a:lnTo>
                  <a:pt x="7459446" y="2238877"/>
                </a:lnTo>
                <a:lnTo>
                  <a:pt x="0" y="223887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6848" r="0" b="-6848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0" y="0"/>
            <a:ext cx="6438180" cy="1609545"/>
          </a:xfrm>
          <a:custGeom>
            <a:avLst/>
            <a:gdLst/>
            <a:ahLst/>
            <a:cxnLst/>
            <a:rect r="r" b="b" t="t" l="l"/>
            <a:pathLst>
              <a:path h="1609545" w="6438180">
                <a:moveTo>
                  <a:pt x="0" y="0"/>
                </a:moveTo>
                <a:lnTo>
                  <a:pt x="6438180" y="0"/>
                </a:lnTo>
                <a:lnTo>
                  <a:pt x="6438180" y="1609545"/>
                </a:lnTo>
                <a:lnTo>
                  <a:pt x="0" y="160954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291857" cy="10287000"/>
          </a:xfrm>
          <a:custGeom>
            <a:avLst/>
            <a:gdLst/>
            <a:ahLst/>
            <a:cxnLst/>
            <a:rect r="r" b="b" t="t" l="l"/>
            <a:pathLst>
              <a:path h="10287000" w="291857">
                <a:moveTo>
                  <a:pt x="0" y="0"/>
                </a:moveTo>
                <a:lnTo>
                  <a:pt x="291857" y="0"/>
                </a:lnTo>
                <a:lnTo>
                  <a:pt x="291857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100295" t="-1952" r="-1546435" b="-1952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951231" y="1087325"/>
            <a:ext cx="7192769" cy="10287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695"/>
              </a:lnSpc>
            </a:pPr>
            <a:r>
              <a:rPr lang="en-US" sz="8100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Git Basics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583369" y="2470427"/>
            <a:ext cx="7077111" cy="8034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482"/>
              </a:lnSpc>
            </a:pPr>
            <a:r>
              <a:rPr lang="en-US" sz="4986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🚫 Undoing Mistakes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951231" y="3345186"/>
            <a:ext cx="6202125" cy="8034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1076625" indent="-538312" lvl="1">
              <a:lnSpc>
                <a:spcPts val="6482"/>
              </a:lnSpc>
              <a:buFont typeface="Arial"/>
              <a:buChar char="•"/>
            </a:pPr>
            <a:r>
              <a:rPr lang="en-US" sz="4986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git restore &lt;file&gt;: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7610431" y="3383803"/>
            <a:ext cx="11239011" cy="7166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868"/>
              </a:lnSpc>
            </a:pPr>
            <a:r>
              <a:rPr lang="en-US" sz="4514">
                <a:solidFill>
                  <a:srgbClr val="565656"/>
                </a:solidFill>
                <a:latin typeface="Radley"/>
                <a:ea typeface="Radley"/>
                <a:cs typeface="Radley"/>
                <a:sym typeface="Radley"/>
              </a:rPr>
              <a:t>Restores a file from the last commit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951231" y="4254331"/>
            <a:ext cx="7536939" cy="8034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1076625" indent="-538312" lvl="1">
              <a:lnSpc>
                <a:spcPts val="6482"/>
              </a:lnSpc>
              <a:buFont typeface="Arial"/>
              <a:buChar char="•"/>
            </a:pPr>
            <a:r>
              <a:rPr lang="en-US" sz="4986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git reset &lt;commit&gt;: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8134306" y="4331565"/>
            <a:ext cx="10134644" cy="7166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868"/>
              </a:lnSpc>
            </a:pPr>
            <a:r>
              <a:rPr lang="en-US" sz="4514">
                <a:solidFill>
                  <a:srgbClr val="565656"/>
                </a:solidFill>
                <a:latin typeface="Radley"/>
                <a:ea typeface="Radley"/>
                <a:cs typeface="Radley"/>
                <a:sym typeface="Radley"/>
              </a:rPr>
              <a:t>Resets your HEAD to a specific commit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951231" y="5124450"/>
            <a:ext cx="7536939" cy="8034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1076625" indent="-538312" lvl="1">
              <a:lnSpc>
                <a:spcPts val="6482"/>
              </a:lnSpc>
              <a:buFont typeface="Arial"/>
              <a:buChar char="•"/>
            </a:pPr>
            <a:r>
              <a:rPr lang="en-US" sz="4986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git revert &lt;commit&gt;: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8400349" y="5372100"/>
            <a:ext cx="10134644" cy="10673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062"/>
              </a:lnSpc>
            </a:pPr>
            <a:r>
              <a:rPr lang="en-US" sz="4514">
                <a:solidFill>
                  <a:srgbClr val="565656"/>
                </a:solidFill>
                <a:latin typeface="Radley"/>
                <a:ea typeface="Radley"/>
                <a:cs typeface="Radley"/>
                <a:sym typeface="Radley"/>
              </a:rPr>
              <a:t>Creates a new commit that undoes a past commit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291857" cy="10287000"/>
          </a:xfrm>
          <a:custGeom>
            <a:avLst/>
            <a:gdLst/>
            <a:ahLst/>
            <a:cxnLst/>
            <a:rect r="r" b="b" t="t" l="l"/>
            <a:pathLst>
              <a:path h="10287000" w="291857">
                <a:moveTo>
                  <a:pt x="0" y="0"/>
                </a:moveTo>
                <a:lnTo>
                  <a:pt x="291857" y="0"/>
                </a:lnTo>
                <a:lnTo>
                  <a:pt x="291857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100295" t="-1952" r="-1546435" b="-1952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7259300" y="0"/>
            <a:ext cx="1028700" cy="10287000"/>
          </a:xfrm>
          <a:custGeom>
            <a:avLst/>
            <a:gdLst/>
            <a:ahLst/>
            <a:cxnLst/>
            <a:rect r="r" b="b" t="t" l="l"/>
            <a:pathLst>
              <a:path h="10287000" w="1028700">
                <a:moveTo>
                  <a:pt x="0" y="0"/>
                </a:moveTo>
                <a:lnTo>
                  <a:pt x="1028700" y="0"/>
                </a:lnTo>
                <a:lnTo>
                  <a:pt x="10287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40541" t="-1952" r="-438746" b="-1952"/>
            </a:stretch>
          </a:blipFill>
        </p:spPr>
      </p:sp>
      <p:grpSp>
        <p:nvGrpSpPr>
          <p:cNvPr name="Group 4" id="4"/>
          <p:cNvGrpSpPr/>
          <p:nvPr/>
        </p:nvGrpSpPr>
        <p:grpSpPr>
          <a:xfrm rot="0">
            <a:off x="2449099" y="3214471"/>
            <a:ext cx="10296319" cy="5504753"/>
            <a:chOff x="0" y="0"/>
            <a:chExt cx="13728425" cy="7339671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3728425" cy="2570767"/>
            </a:xfrm>
            <a:custGeom>
              <a:avLst/>
              <a:gdLst/>
              <a:ahLst/>
              <a:cxnLst/>
              <a:rect r="r" b="b" t="t" l="l"/>
              <a:pathLst>
                <a:path h="2570767" w="13728425">
                  <a:moveTo>
                    <a:pt x="0" y="0"/>
                  </a:moveTo>
                  <a:lnTo>
                    <a:pt x="13728425" y="0"/>
                  </a:lnTo>
                  <a:lnTo>
                    <a:pt x="13728425" y="2570767"/>
                  </a:lnTo>
                  <a:lnTo>
                    <a:pt x="0" y="257076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0" t="0" r="0" b="0"/>
              </a:stretch>
            </a:blipFill>
          </p:spPr>
        </p:sp>
        <p:sp>
          <p:nvSpPr>
            <p:cNvPr name="Freeform 6" id="6"/>
            <p:cNvSpPr/>
            <p:nvPr/>
          </p:nvSpPr>
          <p:spPr>
            <a:xfrm flipH="false" flipV="false" rot="0">
              <a:off x="0" y="5672391"/>
              <a:ext cx="13728425" cy="1667280"/>
            </a:xfrm>
            <a:custGeom>
              <a:avLst/>
              <a:gdLst/>
              <a:ahLst/>
              <a:cxnLst/>
              <a:rect r="r" b="b" t="t" l="l"/>
              <a:pathLst>
                <a:path h="1667280" w="13728425">
                  <a:moveTo>
                    <a:pt x="0" y="0"/>
                  </a:moveTo>
                  <a:lnTo>
                    <a:pt x="13728425" y="0"/>
                  </a:lnTo>
                  <a:lnTo>
                    <a:pt x="13728425" y="1667280"/>
                  </a:lnTo>
                  <a:lnTo>
                    <a:pt x="0" y="166728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0" t="-2343" r="0" b="-2343"/>
              </a:stretch>
            </a:blipFill>
          </p:spPr>
        </p:sp>
        <p:sp>
          <p:nvSpPr>
            <p:cNvPr name="Freeform 7" id="7"/>
            <p:cNvSpPr/>
            <p:nvPr/>
          </p:nvSpPr>
          <p:spPr>
            <a:xfrm flipH="false" flipV="false" rot="0">
              <a:off x="0" y="2951767"/>
              <a:ext cx="13728425" cy="2339624"/>
            </a:xfrm>
            <a:custGeom>
              <a:avLst/>
              <a:gdLst/>
              <a:ahLst/>
              <a:cxnLst/>
              <a:rect r="r" b="b" t="t" l="l"/>
              <a:pathLst>
                <a:path h="2339624" w="13728425">
                  <a:moveTo>
                    <a:pt x="0" y="0"/>
                  </a:moveTo>
                  <a:lnTo>
                    <a:pt x="13728425" y="0"/>
                  </a:lnTo>
                  <a:lnTo>
                    <a:pt x="13728425" y="2339624"/>
                  </a:lnTo>
                  <a:lnTo>
                    <a:pt x="0" y="233962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0" t="-1541" r="0" b="-1541"/>
              </a:stretch>
            </a:blipFill>
          </p:spPr>
        </p:sp>
      </p:grpSp>
      <p:sp>
        <p:nvSpPr>
          <p:cNvPr name="TextBox 8" id="8"/>
          <p:cNvSpPr txBox="true"/>
          <p:nvPr/>
        </p:nvSpPr>
        <p:spPr>
          <a:xfrm rot="0">
            <a:off x="1951231" y="1087325"/>
            <a:ext cx="7192769" cy="10287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695"/>
              </a:lnSpc>
            </a:pPr>
            <a:r>
              <a:rPr lang="en-US" sz="8100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Git bisect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436881" y="2367847"/>
            <a:ext cx="15047818" cy="7323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990267" indent="-495133" lvl="1">
              <a:lnSpc>
                <a:spcPts val="5962"/>
              </a:lnSpc>
              <a:buFont typeface="Arial"/>
              <a:buChar char="•"/>
            </a:pPr>
            <a:r>
              <a:rPr lang="en-US" sz="4586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Finds the commit where a bug or issue was introduced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951231" y="8873088"/>
            <a:ext cx="15047818" cy="7323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962"/>
              </a:lnSpc>
            </a:pPr>
            <a:r>
              <a:rPr lang="en-US" sz="4586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*Powerful &amp; efficient tool, as it works using binary search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291857" cy="10287000"/>
          </a:xfrm>
          <a:custGeom>
            <a:avLst/>
            <a:gdLst/>
            <a:ahLst/>
            <a:cxnLst/>
            <a:rect r="r" b="b" t="t" l="l"/>
            <a:pathLst>
              <a:path h="10287000" w="291857">
                <a:moveTo>
                  <a:pt x="0" y="0"/>
                </a:moveTo>
                <a:lnTo>
                  <a:pt x="291857" y="0"/>
                </a:lnTo>
                <a:lnTo>
                  <a:pt x="291857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100295" t="-1952" r="-1546435" b="-1952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7259300" y="0"/>
            <a:ext cx="1028700" cy="10287000"/>
          </a:xfrm>
          <a:custGeom>
            <a:avLst/>
            <a:gdLst/>
            <a:ahLst/>
            <a:cxnLst/>
            <a:rect r="r" b="b" t="t" l="l"/>
            <a:pathLst>
              <a:path h="10287000" w="1028700">
                <a:moveTo>
                  <a:pt x="0" y="0"/>
                </a:moveTo>
                <a:lnTo>
                  <a:pt x="1028700" y="0"/>
                </a:lnTo>
                <a:lnTo>
                  <a:pt x="10287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40541" t="-1952" r="-438746" b="-1952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951231" y="1087325"/>
            <a:ext cx="7192769" cy="10287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695"/>
              </a:lnSpc>
            </a:pPr>
            <a:r>
              <a:rPr lang="en-US" sz="8100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Git terminology</a:t>
            </a:r>
          </a:p>
        </p:txBody>
      </p:sp>
      <p:grpSp>
        <p:nvGrpSpPr>
          <p:cNvPr name="Group 5" id="5"/>
          <p:cNvGrpSpPr/>
          <p:nvPr/>
        </p:nvGrpSpPr>
        <p:grpSpPr>
          <a:xfrm rot="0">
            <a:off x="1583369" y="3347296"/>
            <a:ext cx="11720379" cy="3139319"/>
            <a:chOff x="0" y="0"/>
            <a:chExt cx="15627172" cy="4185759"/>
          </a:xfrm>
        </p:grpSpPr>
        <p:sp>
          <p:nvSpPr>
            <p:cNvPr name="TextBox 6" id="6"/>
            <p:cNvSpPr txBox="true"/>
            <p:nvPr/>
          </p:nvSpPr>
          <p:spPr>
            <a:xfrm rot="0">
              <a:off x="0" y="-1004584"/>
              <a:ext cx="6956793" cy="105538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1076625" indent="-538312" lvl="1">
                <a:lnSpc>
                  <a:spcPts val="6482"/>
                </a:lnSpc>
                <a:buFont typeface="Arial"/>
                <a:buChar char="•"/>
              </a:pPr>
              <a:r>
                <a:rPr lang="en-US" sz="4986">
                  <a:solidFill>
                    <a:srgbClr val="0B0B0B"/>
                  </a:solidFill>
                  <a:latin typeface="Radley"/>
                  <a:ea typeface="Radley"/>
                  <a:cs typeface="Radley"/>
                  <a:sym typeface="Radley"/>
                </a:rPr>
                <a:t>Head (or tip):</a:t>
              </a:r>
            </a:p>
          </p:txBody>
        </p:sp>
        <p:sp>
          <p:nvSpPr>
            <p:cNvPr name="TextBox 7" id="7"/>
            <p:cNvSpPr txBox="true"/>
            <p:nvPr/>
          </p:nvSpPr>
          <p:spPr>
            <a:xfrm rot="0">
              <a:off x="2088404" y="-38100"/>
              <a:ext cx="13538768" cy="94288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5868"/>
                </a:lnSpc>
              </a:pPr>
              <a:r>
                <a:rPr lang="en-US" sz="4514">
                  <a:solidFill>
                    <a:srgbClr val="565656"/>
                  </a:solidFill>
                  <a:latin typeface="Radley"/>
                  <a:ea typeface="Radley"/>
                  <a:cs typeface="Radley"/>
                  <a:sym typeface="Radley"/>
                </a:rPr>
                <a:t>Points to the latest commit in a branch.</a:t>
              </a:r>
            </a:p>
          </p:txBody>
        </p:sp>
        <p:sp>
          <p:nvSpPr>
            <p:cNvPr name="TextBox 8" id="8"/>
            <p:cNvSpPr txBox="true"/>
            <p:nvPr/>
          </p:nvSpPr>
          <p:spPr>
            <a:xfrm rot="0">
              <a:off x="0" y="2225595"/>
              <a:ext cx="6956793" cy="105538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1076625" indent="-538312" lvl="1">
                <a:lnSpc>
                  <a:spcPts val="6482"/>
                </a:lnSpc>
                <a:buFont typeface="Arial"/>
                <a:buChar char="•"/>
              </a:pPr>
              <a:r>
                <a:rPr lang="en-US" sz="4986">
                  <a:solidFill>
                    <a:srgbClr val="0B0B0B"/>
                  </a:solidFill>
                  <a:latin typeface="Radley"/>
                  <a:ea typeface="Radley"/>
                  <a:cs typeface="Radley"/>
                  <a:sym typeface="Radley"/>
                </a:rPr>
                <a:t>Branch:</a:t>
              </a:r>
            </a:p>
          </p:txBody>
        </p:sp>
        <p:sp>
          <p:nvSpPr>
            <p:cNvPr name="TextBox 9" id="9"/>
            <p:cNvSpPr txBox="true"/>
            <p:nvPr/>
          </p:nvSpPr>
          <p:spPr>
            <a:xfrm rot="0">
              <a:off x="2088404" y="3242879"/>
              <a:ext cx="13538768" cy="94288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5868"/>
                </a:lnSpc>
              </a:pPr>
              <a:r>
                <a:rPr lang="en-US" sz="4514">
                  <a:solidFill>
                    <a:srgbClr val="565656"/>
                  </a:solidFill>
                  <a:latin typeface="Radley"/>
                  <a:ea typeface="Radley"/>
                  <a:cs typeface="Radley"/>
                  <a:sym typeface="Radley"/>
                </a:rPr>
                <a:t>A parallel version of a repository.</a:t>
              </a:r>
            </a:p>
          </p:txBody>
        </p:sp>
      </p:grpSp>
      <p:grpSp>
        <p:nvGrpSpPr>
          <p:cNvPr name="Group 10" id="10"/>
          <p:cNvGrpSpPr/>
          <p:nvPr/>
        </p:nvGrpSpPr>
        <p:grpSpPr>
          <a:xfrm rot="0">
            <a:off x="8806003" y="6698074"/>
            <a:ext cx="7266320" cy="3223366"/>
            <a:chOff x="0" y="0"/>
            <a:chExt cx="9688427" cy="4297822"/>
          </a:xfrm>
        </p:grpSpPr>
        <p:sp>
          <p:nvSpPr>
            <p:cNvPr name="Freeform 11" id="11"/>
            <p:cNvSpPr/>
            <p:nvPr/>
          </p:nvSpPr>
          <p:spPr>
            <a:xfrm flipH="false" flipV="false" rot="-5400000">
              <a:off x="2695303" y="-2695303"/>
              <a:ext cx="4297822" cy="9688427"/>
            </a:xfrm>
            <a:custGeom>
              <a:avLst/>
              <a:gdLst/>
              <a:ahLst/>
              <a:cxnLst/>
              <a:rect r="r" b="b" t="t" l="l"/>
              <a:pathLst>
                <a:path h="9688427" w="4297822">
                  <a:moveTo>
                    <a:pt x="0" y="0"/>
                  </a:moveTo>
                  <a:lnTo>
                    <a:pt x="4297821" y="0"/>
                  </a:lnTo>
                  <a:lnTo>
                    <a:pt x="4297821" y="9688427"/>
                  </a:lnTo>
                  <a:lnTo>
                    <a:pt x="0" y="968842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0" t="0" r="-26802" b="0"/>
              </a:stretch>
            </a:blipFill>
          </p:spPr>
        </p:sp>
        <p:sp>
          <p:nvSpPr>
            <p:cNvPr name="TextBox 12" id="12"/>
            <p:cNvSpPr txBox="true"/>
            <p:nvPr/>
          </p:nvSpPr>
          <p:spPr>
            <a:xfrm rot="0">
              <a:off x="3924123" y="2044136"/>
              <a:ext cx="1840181" cy="82314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992"/>
                </a:lnSpc>
              </a:pPr>
              <a:r>
                <a:rPr lang="en-US" sz="3565">
                  <a:solidFill>
                    <a:srgbClr val="FFFFFF"/>
                  </a:solidFill>
                  <a:latin typeface="AC Fat Italics"/>
                  <a:ea typeface="AC Fat Italics"/>
                  <a:cs typeface="AC Fat Italics"/>
                  <a:sym typeface="AC Fat Italics"/>
                </a:rPr>
                <a:t>master</a:t>
              </a:r>
            </a:p>
          </p:txBody>
        </p:sp>
        <p:sp>
          <p:nvSpPr>
            <p:cNvPr name="TextBox 13" id="13"/>
            <p:cNvSpPr txBox="true"/>
            <p:nvPr/>
          </p:nvSpPr>
          <p:spPr>
            <a:xfrm rot="0">
              <a:off x="3580242" y="901409"/>
              <a:ext cx="2527943" cy="82314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992"/>
                </a:lnSpc>
              </a:pPr>
              <a:r>
                <a:rPr lang="en-US" sz="3565">
                  <a:solidFill>
                    <a:srgbClr val="FFFFFF"/>
                  </a:solidFill>
                  <a:latin typeface="AC Fat Italics"/>
                  <a:ea typeface="AC Fat Italics"/>
                  <a:cs typeface="AC Fat Italics"/>
                  <a:sym typeface="AC Fat Italics"/>
                </a:rPr>
                <a:t>feature_x</a:t>
              </a:r>
            </a:p>
          </p:txBody>
        </p:sp>
        <p:sp>
          <p:nvSpPr>
            <p:cNvPr name="TextBox 14" id="14"/>
            <p:cNvSpPr txBox="true"/>
            <p:nvPr/>
          </p:nvSpPr>
          <p:spPr>
            <a:xfrm rot="0">
              <a:off x="233840" y="183040"/>
              <a:ext cx="1974903" cy="82314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992"/>
                </a:lnSpc>
              </a:pPr>
              <a:r>
                <a:rPr lang="en-US" sz="3565">
                  <a:solidFill>
                    <a:srgbClr val="FFFFFF"/>
                  </a:solidFill>
                  <a:latin typeface="AC Fat Italics"/>
                  <a:ea typeface="AC Fat Italics"/>
                  <a:cs typeface="AC Fat Italics"/>
                  <a:sym typeface="AC Fat Italics"/>
                </a:rPr>
                <a:t>branch </a:t>
              </a:r>
            </a:p>
          </p:txBody>
        </p:sp>
        <p:sp>
          <p:nvSpPr>
            <p:cNvPr name="TextBox 15" id="15"/>
            <p:cNvSpPr txBox="true"/>
            <p:nvPr/>
          </p:nvSpPr>
          <p:spPr>
            <a:xfrm rot="0">
              <a:off x="7680927" y="2762505"/>
              <a:ext cx="1594463" cy="82314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992"/>
                </a:lnSpc>
              </a:pPr>
              <a:r>
                <a:rPr lang="en-US" sz="3565">
                  <a:solidFill>
                    <a:srgbClr val="FFFFFF"/>
                  </a:solidFill>
                  <a:latin typeface="AC Fat Italics"/>
                  <a:ea typeface="AC Fat Italics"/>
                  <a:cs typeface="AC Fat Italics"/>
                  <a:sym typeface="AC Fat Italics"/>
                </a:rPr>
                <a:t>merge</a:t>
              </a:r>
            </a:p>
          </p:txBody>
        </p:sp>
      </p:grp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291857" cy="10287000"/>
          </a:xfrm>
          <a:custGeom>
            <a:avLst/>
            <a:gdLst/>
            <a:ahLst/>
            <a:cxnLst/>
            <a:rect r="r" b="b" t="t" l="l"/>
            <a:pathLst>
              <a:path h="10287000" w="291857">
                <a:moveTo>
                  <a:pt x="0" y="0"/>
                </a:moveTo>
                <a:lnTo>
                  <a:pt x="291857" y="0"/>
                </a:lnTo>
                <a:lnTo>
                  <a:pt x="291857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100295" t="-1952" r="-1546435" b="-1952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8919047" y="2609029"/>
            <a:ext cx="8593565" cy="6649271"/>
          </a:xfrm>
          <a:custGeom>
            <a:avLst/>
            <a:gdLst/>
            <a:ahLst/>
            <a:cxnLst/>
            <a:rect r="r" b="b" t="t" l="l"/>
            <a:pathLst>
              <a:path h="6649271" w="8593565">
                <a:moveTo>
                  <a:pt x="0" y="0"/>
                </a:moveTo>
                <a:lnTo>
                  <a:pt x="8593565" y="0"/>
                </a:lnTo>
                <a:lnTo>
                  <a:pt x="8593565" y="6649271"/>
                </a:lnTo>
                <a:lnTo>
                  <a:pt x="0" y="664927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951231" y="1087325"/>
            <a:ext cx="7192769" cy="10287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695"/>
              </a:lnSpc>
            </a:pPr>
            <a:r>
              <a:rPr lang="en-US" sz="8100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Git terminology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583369" y="2581952"/>
            <a:ext cx="5035117" cy="8034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1076625" indent="-538312" lvl="1">
              <a:lnSpc>
                <a:spcPts val="6482"/>
              </a:lnSpc>
              <a:buFont typeface="Arial"/>
              <a:buChar char="•"/>
            </a:pPr>
            <a:r>
              <a:rPr lang="en-US" sz="4986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Merge: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2653818" y="3390221"/>
            <a:ext cx="5787595" cy="58680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868"/>
              </a:lnSpc>
            </a:pPr>
            <a:r>
              <a:rPr lang="en-US" sz="4514">
                <a:solidFill>
                  <a:srgbClr val="565656"/>
                </a:solidFill>
                <a:latin typeface="Radley"/>
                <a:ea typeface="Radley"/>
                <a:cs typeface="Radley"/>
                <a:sym typeface="Radley"/>
              </a:rPr>
              <a:t>Merging takes the changes from one branch and applies them into another by creating a new commit with two parents, one from each merging branch.</a:t>
            </a:r>
          </a:p>
        </p:txBody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291857" cy="10287000"/>
          </a:xfrm>
          <a:custGeom>
            <a:avLst/>
            <a:gdLst/>
            <a:ahLst/>
            <a:cxnLst/>
            <a:rect r="r" b="b" t="t" l="l"/>
            <a:pathLst>
              <a:path h="10287000" w="291857">
                <a:moveTo>
                  <a:pt x="0" y="0"/>
                </a:moveTo>
                <a:lnTo>
                  <a:pt x="291857" y="0"/>
                </a:lnTo>
                <a:lnTo>
                  <a:pt x="291857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100295" t="-1952" r="-1546435" b="-1952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7259300" y="0"/>
            <a:ext cx="1028700" cy="10287000"/>
          </a:xfrm>
          <a:custGeom>
            <a:avLst/>
            <a:gdLst/>
            <a:ahLst/>
            <a:cxnLst/>
            <a:rect r="r" b="b" t="t" l="l"/>
            <a:pathLst>
              <a:path h="10287000" w="1028700">
                <a:moveTo>
                  <a:pt x="0" y="0"/>
                </a:moveTo>
                <a:lnTo>
                  <a:pt x="1028700" y="0"/>
                </a:lnTo>
                <a:lnTo>
                  <a:pt x="10287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40541" t="-1952" r="-438746" b="-1952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951231" y="2711989"/>
            <a:ext cx="13659875" cy="1173701"/>
          </a:xfrm>
          <a:custGeom>
            <a:avLst/>
            <a:gdLst/>
            <a:ahLst/>
            <a:cxnLst/>
            <a:rect r="r" b="b" t="t" l="l"/>
            <a:pathLst>
              <a:path h="1173701" w="13659875">
                <a:moveTo>
                  <a:pt x="0" y="0"/>
                </a:moveTo>
                <a:lnTo>
                  <a:pt x="13659875" y="0"/>
                </a:lnTo>
                <a:lnTo>
                  <a:pt x="13659875" y="1173701"/>
                </a:lnTo>
                <a:lnTo>
                  <a:pt x="0" y="117370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-8059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9623368" y="5429067"/>
            <a:ext cx="7079972" cy="3829233"/>
            <a:chOff x="0" y="0"/>
            <a:chExt cx="9439962" cy="5105645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1545386"/>
              <a:ext cx="9439962" cy="3560258"/>
            </a:xfrm>
            <a:custGeom>
              <a:avLst/>
              <a:gdLst/>
              <a:ahLst/>
              <a:cxnLst/>
              <a:rect r="r" b="b" t="t" l="l"/>
              <a:pathLst>
                <a:path h="3560258" w="9439962">
                  <a:moveTo>
                    <a:pt x="0" y="0"/>
                  </a:moveTo>
                  <a:lnTo>
                    <a:pt x="9439962" y="0"/>
                  </a:lnTo>
                  <a:lnTo>
                    <a:pt x="9439962" y="3560259"/>
                  </a:lnTo>
                  <a:lnTo>
                    <a:pt x="0" y="356025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0" t="-111625" r="0" b="-5313"/>
              </a:stretch>
            </a:blipFill>
          </p:spPr>
        </p:sp>
        <p:sp>
          <p:nvSpPr>
            <p:cNvPr name="Freeform 7" id="7"/>
            <p:cNvSpPr/>
            <p:nvPr/>
          </p:nvSpPr>
          <p:spPr>
            <a:xfrm flipH="false" flipV="false" rot="0">
              <a:off x="1573118" y="0"/>
              <a:ext cx="3146863" cy="2425643"/>
            </a:xfrm>
            <a:custGeom>
              <a:avLst/>
              <a:gdLst/>
              <a:ahLst/>
              <a:cxnLst/>
              <a:rect r="r" b="b" t="t" l="l"/>
              <a:pathLst>
                <a:path h="2425643" w="3146863">
                  <a:moveTo>
                    <a:pt x="0" y="0"/>
                  </a:moveTo>
                  <a:lnTo>
                    <a:pt x="3146863" y="0"/>
                  </a:lnTo>
                  <a:lnTo>
                    <a:pt x="3146863" y="2425643"/>
                  </a:lnTo>
                  <a:lnTo>
                    <a:pt x="0" y="24256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8" id="8"/>
            <p:cNvSpPr txBox="true"/>
            <p:nvPr/>
          </p:nvSpPr>
          <p:spPr>
            <a:xfrm rot="0">
              <a:off x="1350563" y="-28575"/>
              <a:ext cx="5005954" cy="60266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614698" indent="-307349" lvl="1">
                <a:lnSpc>
                  <a:spcPts val="3701"/>
                </a:lnSpc>
                <a:buFont typeface="Arial"/>
                <a:buChar char="•"/>
              </a:pPr>
              <a:r>
                <a:rPr lang="en-US" sz="2847">
                  <a:solidFill>
                    <a:srgbClr val="0B0B0B"/>
                  </a:solidFill>
                  <a:latin typeface="Radley"/>
                  <a:ea typeface="Radley"/>
                  <a:cs typeface="Radley"/>
                  <a:sym typeface="Radley"/>
                </a:rPr>
                <a:t>3-way merge</a:t>
              </a: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951231" y="1087325"/>
            <a:ext cx="11378514" cy="10287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695"/>
              </a:lnSpc>
            </a:pPr>
            <a:r>
              <a:rPr lang="en-US" sz="8100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Git Merge: a deeper dive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028700" y="4174552"/>
            <a:ext cx="3040650" cy="6515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261"/>
              </a:lnSpc>
            </a:pPr>
            <a:r>
              <a:rPr lang="en-US" sz="4047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Merge types:</a:t>
            </a:r>
          </a:p>
        </p:txBody>
      </p:sp>
      <p:grpSp>
        <p:nvGrpSpPr>
          <p:cNvPr name="Group 11" id="11"/>
          <p:cNvGrpSpPr/>
          <p:nvPr/>
        </p:nvGrpSpPr>
        <p:grpSpPr>
          <a:xfrm rot="0">
            <a:off x="646208" y="4905375"/>
            <a:ext cx="8977160" cy="4639565"/>
            <a:chOff x="0" y="0"/>
            <a:chExt cx="11969547" cy="6186086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4750597" y="0"/>
              <a:ext cx="7218950" cy="6186086"/>
            </a:xfrm>
            <a:custGeom>
              <a:avLst/>
              <a:gdLst/>
              <a:ahLst/>
              <a:cxnLst/>
              <a:rect r="r" b="b" t="t" l="l"/>
              <a:pathLst>
                <a:path h="6186086" w="7218950">
                  <a:moveTo>
                    <a:pt x="0" y="0"/>
                  </a:moveTo>
                  <a:lnTo>
                    <a:pt x="7218950" y="0"/>
                  </a:lnTo>
                  <a:lnTo>
                    <a:pt x="7218950" y="6186086"/>
                  </a:lnTo>
                  <a:lnTo>
                    <a:pt x="0" y="618608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 l="-5314" t="0" r="-15804" b="0"/>
              </a:stretch>
            </a:blipFill>
          </p:spPr>
        </p:sp>
        <p:sp>
          <p:nvSpPr>
            <p:cNvPr name="TextBox 13" id="13"/>
            <p:cNvSpPr txBox="true"/>
            <p:nvPr/>
          </p:nvSpPr>
          <p:spPr>
            <a:xfrm rot="0">
              <a:off x="0" y="711797"/>
              <a:ext cx="5005954" cy="60266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614698" indent="-307349" lvl="1">
                <a:lnSpc>
                  <a:spcPts val="3701"/>
                </a:lnSpc>
                <a:buFont typeface="Arial"/>
                <a:buChar char="•"/>
              </a:pPr>
              <a:r>
                <a:rPr lang="en-US" sz="2847">
                  <a:solidFill>
                    <a:srgbClr val="0B0B0B"/>
                  </a:solidFill>
                  <a:latin typeface="Radley"/>
                  <a:ea typeface="Radley"/>
                  <a:cs typeface="Radley"/>
                  <a:sym typeface="Radley"/>
                </a:rPr>
                <a:t>fast-forward merge</a:t>
              </a:r>
            </a:p>
          </p:txBody>
        </p:sp>
      </p:grp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291857" cy="10287000"/>
          </a:xfrm>
          <a:custGeom>
            <a:avLst/>
            <a:gdLst/>
            <a:ahLst/>
            <a:cxnLst/>
            <a:rect r="r" b="b" t="t" l="l"/>
            <a:pathLst>
              <a:path h="10287000" w="291857">
                <a:moveTo>
                  <a:pt x="0" y="0"/>
                </a:moveTo>
                <a:lnTo>
                  <a:pt x="291857" y="0"/>
                </a:lnTo>
                <a:lnTo>
                  <a:pt x="291857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100295" t="-1952" r="-1546435" b="-1952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7259300" y="0"/>
            <a:ext cx="1028700" cy="10287000"/>
          </a:xfrm>
          <a:custGeom>
            <a:avLst/>
            <a:gdLst/>
            <a:ahLst/>
            <a:cxnLst/>
            <a:rect r="r" b="b" t="t" l="l"/>
            <a:pathLst>
              <a:path h="10287000" w="1028700">
                <a:moveTo>
                  <a:pt x="0" y="0"/>
                </a:moveTo>
                <a:lnTo>
                  <a:pt x="1028700" y="0"/>
                </a:lnTo>
                <a:lnTo>
                  <a:pt x="10287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40541" t="-1952" r="-438746" b="-1952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951231" y="1087325"/>
            <a:ext cx="13932527" cy="10287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695"/>
              </a:lnSpc>
            </a:pPr>
            <a:r>
              <a:rPr lang="en-US" sz="8100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Fast-Forward vs 3-Way merge</a:t>
            </a:r>
          </a:p>
        </p:txBody>
      </p:sp>
      <p:grpSp>
        <p:nvGrpSpPr>
          <p:cNvPr name="Group 5" id="5"/>
          <p:cNvGrpSpPr/>
          <p:nvPr/>
        </p:nvGrpSpPr>
        <p:grpSpPr>
          <a:xfrm rot="0">
            <a:off x="1489965" y="2891945"/>
            <a:ext cx="9664602" cy="2068821"/>
            <a:chOff x="0" y="0"/>
            <a:chExt cx="12886136" cy="2758429"/>
          </a:xfrm>
        </p:grpSpPr>
        <p:sp>
          <p:nvSpPr>
            <p:cNvPr name="TextBox 6" id="6"/>
            <p:cNvSpPr txBox="true"/>
            <p:nvPr/>
          </p:nvSpPr>
          <p:spPr>
            <a:xfrm rot="0">
              <a:off x="550041" y="1020586"/>
              <a:ext cx="12336094" cy="173784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876345" indent="-438172" lvl="1">
                <a:lnSpc>
                  <a:spcPts val="5276"/>
                </a:lnSpc>
                <a:buFont typeface="Arial"/>
                <a:buChar char="•"/>
              </a:pPr>
              <a:r>
                <a:rPr lang="en-US" sz="4059">
                  <a:solidFill>
                    <a:srgbClr val="0B0B0B"/>
                  </a:solidFill>
                  <a:latin typeface="Radley"/>
                  <a:ea typeface="Radley"/>
                  <a:cs typeface="Radley"/>
                  <a:sym typeface="Radley"/>
                </a:rPr>
                <a:t>just moves the main pointer forward</a:t>
              </a:r>
            </a:p>
            <a:p>
              <a:pPr algn="l" marL="876345" indent="-438172" lvl="1">
                <a:lnSpc>
                  <a:spcPts val="5276"/>
                </a:lnSpc>
                <a:buFont typeface="Arial"/>
                <a:buChar char="•"/>
              </a:pPr>
              <a:r>
                <a:rPr lang="en-US" sz="4059">
                  <a:solidFill>
                    <a:srgbClr val="0B0B0B"/>
                  </a:solidFill>
                  <a:latin typeface="Radley"/>
                  <a:ea typeface="Radley"/>
                  <a:cs typeface="Radley"/>
                  <a:sym typeface="Radley"/>
                </a:rPr>
                <a:t>n</a:t>
              </a:r>
              <a:r>
                <a:rPr lang="en-US" sz="4059">
                  <a:solidFill>
                    <a:srgbClr val="0B0B0B"/>
                  </a:solidFill>
                  <a:latin typeface="Radley"/>
                  <a:ea typeface="Radley"/>
                  <a:cs typeface="Radley"/>
                  <a:sym typeface="Radley"/>
                </a:rPr>
                <a:t>o new commit is created</a:t>
              </a:r>
            </a:p>
          </p:txBody>
        </p:sp>
        <p:sp>
          <p:nvSpPr>
            <p:cNvPr name="TextBox 7" id="7"/>
            <p:cNvSpPr txBox="true"/>
            <p:nvPr/>
          </p:nvSpPr>
          <p:spPr>
            <a:xfrm rot="0">
              <a:off x="0" y="-47625"/>
              <a:ext cx="11337869" cy="100864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6171"/>
                </a:lnSpc>
              </a:pPr>
              <a:r>
                <a:rPr lang="en-US" sz="4747">
                  <a:solidFill>
                    <a:srgbClr val="0B0B0B"/>
                  </a:solidFill>
                  <a:latin typeface="Radley"/>
                  <a:ea typeface="Radley"/>
                  <a:cs typeface="Radley"/>
                  <a:sym typeface="Radley"/>
                </a:rPr>
                <a:t>fast-forward merge:</a:t>
              </a: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1489965" y="5658631"/>
            <a:ext cx="15308069" cy="2736137"/>
            <a:chOff x="0" y="0"/>
            <a:chExt cx="20410759" cy="3648183"/>
          </a:xfrm>
        </p:grpSpPr>
        <p:sp>
          <p:nvSpPr>
            <p:cNvPr name="TextBox 9" id="9"/>
            <p:cNvSpPr txBox="true"/>
            <p:nvPr/>
          </p:nvSpPr>
          <p:spPr>
            <a:xfrm rot="0">
              <a:off x="0" y="-47625"/>
              <a:ext cx="11337869" cy="100864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6171"/>
                </a:lnSpc>
              </a:pPr>
              <a:r>
                <a:rPr lang="en-US" sz="4747">
                  <a:solidFill>
                    <a:srgbClr val="0B0B0B"/>
                  </a:solidFill>
                  <a:latin typeface="Radley"/>
                  <a:ea typeface="Radley"/>
                  <a:cs typeface="Radley"/>
                  <a:sym typeface="Radley"/>
                </a:rPr>
                <a:t>3-way merge:</a:t>
              </a:r>
            </a:p>
          </p:txBody>
        </p:sp>
        <p:sp>
          <p:nvSpPr>
            <p:cNvPr name="TextBox 10" id="10"/>
            <p:cNvSpPr txBox="true"/>
            <p:nvPr/>
          </p:nvSpPr>
          <p:spPr>
            <a:xfrm rot="0">
              <a:off x="550041" y="1021341"/>
              <a:ext cx="19860718" cy="262684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876345" indent="-438172" lvl="1">
                <a:lnSpc>
                  <a:spcPts val="5276"/>
                </a:lnSpc>
                <a:buFont typeface="Arial"/>
                <a:buChar char="•"/>
              </a:pPr>
              <a:r>
                <a:rPr lang="en-US" sz="4059">
                  <a:solidFill>
                    <a:srgbClr val="0B0B0B"/>
                  </a:solidFill>
                  <a:latin typeface="Radley"/>
                  <a:ea typeface="Radley"/>
                  <a:cs typeface="Radley"/>
                  <a:sym typeface="Radley"/>
                </a:rPr>
                <a:t>combines the branches and creates a new merge commit</a:t>
              </a:r>
            </a:p>
            <a:p>
              <a:pPr algn="l" marL="876345" indent="-438172" lvl="1">
                <a:lnSpc>
                  <a:spcPts val="5276"/>
                </a:lnSpc>
                <a:buFont typeface="Arial"/>
                <a:buChar char="•"/>
              </a:pPr>
              <a:r>
                <a:rPr lang="en-US" sz="4059">
                  <a:solidFill>
                    <a:srgbClr val="0B0B0B"/>
                  </a:solidFill>
                  <a:latin typeface="Radley"/>
                  <a:ea typeface="Radley"/>
                  <a:cs typeface="Radley"/>
                  <a:sym typeface="Radley"/>
                </a:rPr>
                <a:t>i</a:t>
              </a:r>
              <a:r>
                <a:rPr lang="en-US" sz="4059">
                  <a:solidFill>
                    <a:srgbClr val="0B0B0B"/>
                  </a:solidFill>
                  <a:latin typeface="Radley"/>
                  <a:ea typeface="Radley"/>
                  <a:cs typeface="Radley"/>
                  <a:sym typeface="Radley"/>
                </a:rPr>
                <a:t>f there are conflicts, you’ll have to resolve them before continuing</a:t>
              </a:r>
            </a:p>
          </p:txBody>
        </p:sp>
      </p:grp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291857" cy="10287000"/>
          </a:xfrm>
          <a:custGeom>
            <a:avLst/>
            <a:gdLst/>
            <a:ahLst/>
            <a:cxnLst/>
            <a:rect r="r" b="b" t="t" l="l"/>
            <a:pathLst>
              <a:path h="10287000" w="291857">
                <a:moveTo>
                  <a:pt x="0" y="0"/>
                </a:moveTo>
                <a:lnTo>
                  <a:pt x="291857" y="0"/>
                </a:lnTo>
                <a:lnTo>
                  <a:pt x="291857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100295" t="-1952" r="-1546435" b="-1952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7259300" y="0"/>
            <a:ext cx="1028700" cy="10287000"/>
          </a:xfrm>
          <a:custGeom>
            <a:avLst/>
            <a:gdLst/>
            <a:ahLst/>
            <a:cxnLst/>
            <a:rect r="r" b="b" t="t" l="l"/>
            <a:pathLst>
              <a:path h="10287000" w="1028700">
                <a:moveTo>
                  <a:pt x="0" y="0"/>
                </a:moveTo>
                <a:lnTo>
                  <a:pt x="1028700" y="0"/>
                </a:lnTo>
                <a:lnTo>
                  <a:pt x="10287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40541" t="-1952" r="-438746" b="-1952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951231" y="7574317"/>
            <a:ext cx="7418943" cy="1040039"/>
          </a:xfrm>
          <a:custGeom>
            <a:avLst/>
            <a:gdLst/>
            <a:ahLst/>
            <a:cxnLst/>
            <a:rect r="r" b="b" t="t" l="l"/>
            <a:pathLst>
              <a:path h="1040039" w="7418943">
                <a:moveTo>
                  <a:pt x="0" y="0"/>
                </a:moveTo>
                <a:lnTo>
                  <a:pt x="7418943" y="0"/>
                </a:lnTo>
                <a:lnTo>
                  <a:pt x="7418943" y="1040038"/>
                </a:lnTo>
                <a:lnTo>
                  <a:pt x="0" y="104003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951231" y="1087325"/>
            <a:ext cx="13932527" cy="10287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695"/>
              </a:lnSpc>
            </a:pPr>
            <a:r>
              <a:rPr lang="en-US" sz="8100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Fast-Forward vs 3-Way merge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489965" y="2766421"/>
            <a:ext cx="8503402" cy="7956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301"/>
              </a:lnSpc>
            </a:pPr>
            <a:r>
              <a:rPr lang="en-US" sz="4847">
                <a:solidFill>
                  <a:srgbClr val="000000"/>
                </a:solidFill>
                <a:latin typeface="Radley"/>
                <a:ea typeface="Radley"/>
                <a:cs typeface="Radley"/>
                <a:sym typeface="Radley"/>
              </a:rPr>
              <a:t>What is the actual difference?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489965" y="3804920"/>
            <a:ext cx="12431450" cy="13385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885184" indent="-442592" lvl="1">
              <a:lnSpc>
                <a:spcPts val="5329"/>
              </a:lnSpc>
              <a:buFont typeface="Arial"/>
              <a:buChar char="•"/>
            </a:pPr>
            <a:r>
              <a:rPr lang="en-US" sz="4099">
                <a:solidFill>
                  <a:srgbClr val="565656"/>
                </a:solidFill>
                <a:latin typeface="Radley"/>
                <a:ea typeface="Radley"/>
                <a:cs typeface="Radley"/>
                <a:sym typeface="Radley"/>
              </a:rPr>
              <a:t>3-way merge creates a new merge commit, which acts as a record that the branches were combined.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489965" y="5810250"/>
            <a:ext cx="11435788" cy="14116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651"/>
              </a:lnSpc>
            </a:pPr>
            <a:r>
              <a:rPr lang="en-US" sz="4347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What if I want a merge commit even when Git would normally perform a fast-forward merge?</a:t>
            </a:r>
          </a:p>
        </p:txBody>
      </p: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291857" cy="10287000"/>
          </a:xfrm>
          <a:custGeom>
            <a:avLst/>
            <a:gdLst/>
            <a:ahLst/>
            <a:cxnLst/>
            <a:rect r="r" b="b" t="t" l="l"/>
            <a:pathLst>
              <a:path h="10287000" w="291857">
                <a:moveTo>
                  <a:pt x="0" y="0"/>
                </a:moveTo>
                <a:lnTo>
                  <a:pt x="291857" y="0"/>
                </a:lnTo>
                <a:lnTo>
                  <a:pt x="291857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100295" t="-1952" r="-1546435" b="-1952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2630170" y="5800246"/>
            <a:ext cx="14179515" cy="4058243"/>
          </a:xfrm>
          <a:custGeom>
            <a:avLst/>
            <a:gdLst/>
            <a:ahLst/>
            <a:cxnLst/>
            <a:rect r="r" b="b" t="t" l="l"/>
            <a:pathLst>
              <a:path h="4058243" w="14179515">
                <a:moveTo>
                  <a:pt x="0" y="0"/>
                </a:moveTo>
                <a:lnTo>
                  <a:pt x="14179515" y="0"/>
                </a:lnTo>
                <a:lnTo>
                  <a:pt x="14179515" y="4058243"/>
                </a:lnTo>
                <a:lnTo>
                  <a:pt x="0" y="405824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596" t="-11384" r="0" b="-7533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951231" y="1087325"/>
            <a:ext cx="7192769" cy="10287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695"/>
              </a:lnSpc>
            </a:pPr>
            <a:r>
              <a:rPr lang="en-US" sz="8100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Git terminology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583369" y="2581952"/>
            <a:ext cx="5035117" cy="8034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1076625" indent="-538312" lvl="1">
              <a:lnSpc>
                <a:spcPts val="6482"/>
              </a:lnSpc>
              <a:buFont typeface="Arial"/>
              <a:buChar char="•"/>
            </a:pPr>
            <a:r>
              <a:rPr lang="en-US" sz="4986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Rebase: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2630170" y="3347296"/>
            <a:ext cx="11226698" cy="21885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868"/>
              </a:lnSpc>
            </a:pPr>
            <a:r>
              <a:rPr lang="en-US" sz="4514">
                <a:solidFill>
                  <a:srgbClr val="565656"/>
                </a:solidFill>
                <a:latin typeface="Radley"/>
                <a:ea typeface="Radley"/>
                <a:cs typeface="Radley"/>
                <a:sym typeface="Radley"/>
              </a:rPr>
              <a:t>Integrates changes by taking the commits from one branch and reapplying them onto another as if they were made in sequence.</a:t>
            </a:r>
          </a:p>
        </p:txBody>
      </p: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291857" cy="10287000"/>
          </a:xfrm>
          <a:custGeom>
            <a:avLst/>
            <a:gdLst/>
            <a:ahLst/>
            <a:cxnLst/>
            <a:rect r="r" b="b" t="t" l="l"/>
            <a:pathLst>
              <a:path h="10287000" w="291857">
                <a:moveTo>
                  <a:pt x="0" y="0"/>
                </a:moveTo>
                <a:lnTo>
                  <a:pt x="291857" y="0"/>
                </a:lnTo>
                <a:lnTo>
                  <a:pt x="291857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100295" t="-1952" r="-1546435" b="-1952"/>
            </a:stretch>
          </a:blipFill>
        </p:spPr>
      </p:sp>
      <p:graphicFrame>
        <p:nvGraphicFramePr>
          <p:cNvPr name="Table 3" id="3"/>
          <p:cNvGraphicFramePr>
            <a:graphicFrameLocks noGrp="true"/>
          </p:cNvGraphicFramePr>
          <p:nvPr/>
        </p:nvGraphicFramePr>
        <p:xfrm>
          <a:off x="1710141" y="3329545"/>
          <a:ext cx="15129944" cy="5553078"/>
        </p:xfrm>
        <a:graphic>
          <a:graphicData uri="http://schemas.openxmlformats.org/drawingml/2006/table">
            <a:tbl>
              <a:tblPr/>
              <a:tblGrid>
                <a:gridCol w="5043315"/>
                <a:gridCol w="5043315"/>
                <a:gridCol w="5043315"/>
              </a:tblGrid>
              <a:tr h="1246582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4339"/>
                        </a:lnSpc>
                        <a:defRPr/>
                      </a:pPr>
                      <a:r>
                        <a:rPr lang="en-US" sz="3099">
                          <a:solidFill>
                            <a:srgbClr val="000000"/>
                          </a:solidFill>
                          <a:latin typeface="Radley"/>
                          <a:ea typeface="Radley"/>
                          <a:cs typeface="Radley"/>
                          <a:sym typeface="Radley"/>
                        </a:rPr>
                        <a:t>Goal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EAE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4339"/>
                        </a:lnSpc>
                        <a:defRPr/>
                      </a:pPr>
                      <a:r>
                        <a:rPr lang="en-US" sz="3099">
                          <a:solidFill>
                            <a:srgbClr val="000000"/>
                          </a:solidFill>
                          <a:latin typeface="Radley"/>
                          <a:ea typeface="Radley"/>
                          <a:cs typeface="Radley"/>
                          <a:sym typeface="Radley"/>
                        </a:rPr>
                        <a:t>merge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EAE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4340"/>
                        </a:lnSpc>
                        <a:defRPr/>
                      </a:pPr>
                      <a:r>
                        <a:rPr lang="en-US" sz="3100">
                          <a:solidFill>
                            <a:srgbClr val="000000"/>
                          </a:solidFill>
                          <a:latin typeface="Radley"/>
                          <a:ea typeface="Radley"/>
                          <a:cs typeface="Radley"/>
                          <a:sym typeface="Radley"/>
                        </a:rPr>
                        <a:t>rebase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EAE"/>
                    </a:solidFill>
                  </a:tcPr>
                </a:tc>
              </a:tr>
              <a:tr h="1575695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4339"/>
                        </a:lnSpc>
                        <a:defRPr/>
                      </a:pPr>
                      <a:r>
                        <a:rPr lang="en-US" sz="3099">
                          <a:solidFill>
                            <a:srgbClr val="000000"/>
                          </a:solidFill>
                          <a:latin typeface="Radley"/>
                          <a:ea typeface="Radley"/>
                          <a:cs typeface="Radley"/>
                          <a:sym typeface="Radley"/>
                        </a:rPr>
                        <a:t>History 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EAE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779"/>
                        </a:lnSpc>
                        <a:defRPr/>
                      </a:pPr>
                      <a:r>
                        <a:rPr lang="en-US" sz="2699">
                          <a:solidFill>
                            <a:srgbClr val="000000"/>
                          </a:solidFill>
                          <a:latin typeface="Radley"/>
                          <a:ea typeface="Radley"/>
                          <a:cs typeface="Radley"/>
                          <a:sym typeface="Radley"/>
                        </a:rPr>
                        <a:t>Keeps full history </a:t>
                      </a:r>
                      <a:endParaRPr lang="en-US" sz="1100"/>
                    </a:p>
                    <a:p>
                      <a:pPr algn="ctr">
                        <a:lnSpc>
                          <a:spcPts val="3779"/>
                        </a:lnSpc>
                      </a:pPr>
                      <a:r>
                        <a:rPr lang="en-US" sz="2699">
                          <a:solidFill>
                            <a:srgbClr val="000000"/>
                          </a:solidFill>
                          <a:latin typeface="Radley"/>
                          <a:ea typeface="Radley"/>
                          <a:cs typeface="Radley"/>
                          <a:sym typeface="Radley"/>
                        </a:rPr>
                        <a:t>(merge commits)</a:t>
                      </a:r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779"/>
                        </a:lnSpc>
                        <a:defRPr/>
                      </a:pPr>
                      <a:r>
                        <a:rPr lang="en-US" sz="2700">
                          <a:solidFill>
                            <a:srgbClr val="000000"/>
                          </a:solidFill>
                          <a:latin typeface="Radley"/>
                          <a:ea typeface="Radley"/>
                          <a:cs typeface="Radley"/>
                          <a:sym typeface="Radley"/>
                        </a:rPr>
                        <a:t>Rewrites history (linear)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9848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4339"/>
                        </a:lnSpc>
                        <a:defRPr/>
                      </a:pPr>
                      <a:r>
                        <a:rPr lang="en-US" sz="3099">
                          <a:solidFill>
                            <a:srgbClr val="000000"/>
                          </a:solidFill>
                          <a:latin typeface="Radley"/>
                          <a:ea typeface="Radley"/>
                          <a:cs typeface="Radley"/>
                          <a:sym typeface="Radley"/>
                        </a:rPr>
                        <a:t>Commit structure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EAE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779"/>
                        </a:lnSpc>
                        <a:defRPr/>
                      </a:pPr>
                      <a:r>
                        <a:rPr lang="en-US" sz="2699">
                          <a:solidFill>
                            <a:srgbClr val="000000"/>
                          </a:solidFill>
                          <a:latin typeface="Radley"/>
                          <a:ea typeface="Radley"/>
                          <a:cs typeface="Radley"/>
                          <a:sym typeface="Radley"/>
                        </a:rPr>
                        <a:t>Shows full context of merging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779"/>
                        </a:lnSpc>
                        <a:defRPr/>
                      </a:pPr>
                      <a:r>
                        <a:rPr lang="en-US" sz="2699">
                          <a:solidFill>
                            <a:srgbClr val="000000"/>
                          </a:solidFill>
                          <a:latin typeface="Radley"/>
                          <a:ea typeface="Radley"/>
                          <a:cs typeface="Radley"/>
                          <a:sym typeface="Radley"/>
                        </a:rPr>
                        <a:t>Appears like it was </a:t>
                      </a:r>
                      <a:endParaRPr lang="en-US" sz="1100"/>
                    </a:p>
                    <a:p>
                      <a:pPr algn="ctr">
                        <a:lnSpc>
                          <a:spcPts val="3779"/>
                        </a:lnSpc>
                      </a:pPr>
                      <a:r>
                        <a:rPr lang="en-US" sz="2699">
                          <a:solidFill>
                            <a:srgbClr val="000000"/>
                          </a:solidFill>
                          <a:latin typeface="Radley"/>
                          <a:ea typeface="Radley"/>
                          <a:cs typeface="Radley"/>
                          <a:sym typeface="Radley"/>
                        </a:rPr>
                        <a:t>always linear</a:t>
                      </a:r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0952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4339"/>
                        </a:lnSpc>
                        <a:defRPr/>
                      </a:pPr>
                      <a:r>
                        <a:rPr lang="en-US" sz="3099">
                          <a:solidFill>
                            <a:srgbClr val="000000"/>
                          </a:solidFill>
                          <a:latin typeface="Radley"/>
                          <a:ea typeface="Radley"/>
                          <a:cs typeface="Radley"/>
                          <a:sym typeface="Radley"/>
                        </a:rPr>
                        <a:t>Safe on shared branches?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EAE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5879"/>
                        </a:lnSpc>
                        <a:defRPr/>
                      </a:pPr>
                      <a:r>
                        <a:rPr lang="en-US" sz="4199">
                          <a:solidFill>
                            <a:srgbClr val="000000"/>
                          </a:solidFill>
                          <a:latin typeface="Radley"/>
                          <a:ea typeface="Radley"/>
                          <a:cs typeface="Radley"/>
                          <a:sym typeface="Radley"/>
                        </a:rPr>
                        <a:t>✅ 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5880"/>
                        </a:lnSpc>
                        <a:defRPr/>
                      </a:pPr>
                      <a:r>
                        <a:rPr lang="en-US" sz="4200">
                          <a:solidFill>
                            <a:srgbClr val="000000"/>
                          </a:solidFill>
                          <a:latin typeface="Radley"/>
                          <a:ea typeface="Radley"/>
                          <a:cs typeface="Radley"/>
                          <a:sym typeface="Radley"/>
                        </a:rPr>
                        <a:t>⚠️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name="TextBox 4" id="4"/>
          <p:cNvSpPr txBox="true"/>
          <p:nvPr/>
        </p:nvSpPr>
        <p:spPr>
          <a:xfrm rot="0">
            <a:off x="1951231" y="1087325"/>
            <a:ext cx="13932527" cy="10287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695"/>
              </a:lnSpc>
            </a:pPr>
            <a:r>
              <a:rPr lang="en-US" sz="8100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Merge vs Rebase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554998" y="2372564"/>
            <a:ext cx="15440229" cy="6617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895363" indent="-447681" lvl="1">
              <a:lnSpc>
                <a:spcPts val="5391"/>
              </a:lnSpc>
              <a:buFont typeface="Arial"/>
              <a:buChar char="•"/>
            </a:pPr>
            <a:r>
              <a:rPr lang="en-US" sz="4147">
                <a:solidFill>
                  <a:srgbClr val="000000"/>
                </a:solidFill>
                <a:latin typeface="Radley"/>
                <a:ea typeface="Radley"/>
                <a:cs typeface="Radley"/>
                <a:sym typeface="Radley"/>
              </a:rPr>
              <a:t>Both are used to integrate changes from a branch into another</a:t>
            </a:r>
          </a:p>
        </p:txBody>
      </p:sp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291857" cy="10287000"/>
          </a:xfrm>
          <a:custGeom>
            <a:avLst/>
            <a:gdLst/>
            <a:ahLst/>
            <a:cxnLst/>
            <a:rect r="r" b="b" t="t" l="l"/>
            <a:pathLst>
              <a:path h="10287000" w="291857">
                <a:moveTo>
                  <a:pt x="0" y="0"/>
                </a:moveTo>
                <a:lnTo>
                  <a:pt x="291857" y="0"/>
                </a:lnTo>
                <a:lnTo>
                  <a:pt x="291857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100295" t="-1952" r="-1546435" b="-1952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3994617" y="2645261"/>
            <a:ext cx="9125086" cy="6613039"/>
          </a:xfrm>
          <a:custGeom>
            <a:avLst/>
            <a:gdLst/>
            <a:ahLst/>
            <a:cxnLst/>
            <a:rect r="r" b="b" t="t" l="l"/>
            <a:pathLst>
              <a:path h="6613039" w="9125086">
                <a:moveTo>
                  <a:pt x="0" y="0"/>
                </a:moveTo>
                <a:lnTo>
                  <a:pt x="9125087" y="0"/>
                </a:lnTo>
                <a:lnTo>
                  <a:pt x="9125087" y="6613039"/>
                </a:lnTo>
                <a:lnTo>
                  <a:pt x="0" y="661303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951231" y="1087325"/>
            <a:ext cx="13932527" cy="10287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695"/>
              </a:lnSpc>
            </a:pPr>
            <a:r>
              <a:rPr lang="en-US" sz="8100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Merge vs Rebase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0">
            <a:off x="16384314" y="0"/>
            <a:ext cx="1903686" cy="10287000"/>
          </a:xfrm>
          <a:custGeom>
            <a:avLst/>
            <a:gdLst/>
            <a:ahLst/>
            <a:cxnLst/>
            <a:rect r="r" b="b" t="t" l="l"/>
            <a:pathLst>
              <a:path h="10287000" w="1903686">
                <a:moveTo>
                  <a:pt x="0" y="0"/>
                </a:moveTo>
                <a:lnTo>
                  <a:pt x="1903686" y="0"/>
                </a:lnTo>
                <a:lnTo>
                  <a:pt x="1903686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84019" t="-1952" r="-237086" b="-1952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951231" y="2345521"/>
            <a:ext cx="11727578" cy="69127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092"/>
              </a:lnSpc>
            </a:pPr>
            <a:r>
              <a:rPr lang="en-US" sz="4686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•Clutter-f</a:t>
            </a:r>
            <a:r>
              <a:rPr lang="en-US" sz="4686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ree workspace </a:t>
            </a:r>
          </a:p>
          <a:p>
            <a:pPr algn="l">
              <a:lnSpc>
                <a:spcPts val="6092"/>
              </a:lnSpc>
            </a:pPr>
            <a:r>
              <a:rPr lang="en-US" sz="4686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•Avoids duplication</a:t>
            </a:r>
          </a:p>
          <a:p>
            <a:pPr algn="l">
              <a:lnSpc>
                <a:spcPts val="6092"/>
              </a:lnSpc>
            </a:pPr>
            <a:r>
              <a:rPr lang="en-US" sz="4686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•Backup and restore</a:t>
            </a:r>
          </a:p>
          <a:p>
            <a:pPr algn="l">
              <a:lnSpc>
                <a:spcPts val="6092"/>
              </a:lnSpc>
            </a:pPr>
            <a:r>
              <a:rPr lang="en-US" sz="4686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•Synchronization </a:t>
            </a:r>
          </a:p>
          <a:p>
            <a:pPr algn="l">
              <a:lnSpc>
                <a:spcPts val="6092"/>
              </a:lnSpc>
            </a:pPr>
            <a:r>
              <a:rPr lang="en-US" sz="4686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•Undo</a:t>
            </a:r>
          </a:p>
          <a:p>
            <a:pPr algn="l">
              <a:lnSpc>
                <a:spcPts val="6092"/>
              </a:lnSpc>
            </a:pPr>
            <a:r>
              <a:rPr lang="en-US" sz="4686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•Track changes (with messages)</a:t>
            </a:r>
          </a:p>
          <a:p>
            <a:pPr algn="l">
              <a:lnSpc>
                <a:spcPts val="6092"/>
              </a:lnSpc>
            </a:pPr>
            <a:r>
              <a:rPr lang="en-US" sz="4686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•Track own</a:t>
            </a:r>
            <a:r>
              <a:rPr lang="en-US" sz="4686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e</a:t>
            </a:r>
            <a:r>
              <a:rPr lang="en-US" sz="4686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rshi</a:t>
            </a:r>
            <a:r>
              <a:rPr lang="en-US" sz="4686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p</a:t>
            </a:r>
          </a:p>
          <a:p>
            <a:pPr algn="l">
              <a:lnSpc>
                <a:spcPts val="6092"/>
              </a:lnSpc>
            </a:pPr>
            <a:r>
              <a:rPr lang="en-US" sz="4686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•M</a:t>
            </a:r>
            <a:r>
              <a:rPr lang="en-US" sz="4686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erging and branching </a:t>
            </a:r>
          </a:p>
          <a:p>
            <a:pPr algn="l">
              <a:lnSpc>
                <a:spcPts val="6092"/>
              </a:lnSpc>
            </a:pPr>
            <a:r>
              <a:rPr lang="en-US" sz="4686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•Collaboration</a:t>
            </a:r>
          </a:p>
        </p:txBody>
      </p:sp>
      <p:sp>
        <p:nvSpPr>
          <p:cNvPr name="Freeform 3" id="3"/>
          <p:cNvSpPr/>
          <p:nvPr/>
        </p:nvSpPr>
        <p:spPr>
          <a:xfrm flipH="false" flipV="false" rot="0">
            <a:off x="0" y="0"/>
            <a:ext cx="291857" cy="10287000"/>
          </a:xfrm>
          <a:custGeom>
            <a:avLst/>
            <a:gdLst/>
            <a:ahLst/>
            <a:cxnLst/>
            <a:rect r="r" b="b" t="t" l="l"/>
            <a:pathLst>
              <a:path h="10287000" w="291857">
                <a:moveTo>
                  <a:pt x="0" y="0"/>
                </a:moveTo>
                <a:lnTo>
                  <a:pt x="291857" y="0"/>
                </a:lnTo>
                <a:lnTo>
                  <a:pt x="291857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100295" t="-1952" r="-1546435" b="-1952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951231" y="1087325"/>
            <a:ext cx="5673043" cy="10287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695"/>
              </a:lnSpc>
            </a:pPr>
            <a:r>
              <a:rPr lang="en-US" sz="8100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VCS: Why?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0">
            <a:off x="17259300" y="0"/>
            <a:ext cx="1028700" cy="10287000"/>
          </a:xfrm>
          <a:custGeom>
            <a:avLst/>
            <a:gdLst/>
            <a:ahLst/>
            <a:cxnLst/>
            <a:rect r="r" b="b" t="t" l="l"/>
            <a:pathLst>
              <a:path h="10287000" w="1028700">
                <a:moveTo>
                  <a:pt x="0" y="0"/>
                </a:moveTo>
                <a:lnTo>
                  <a:pt x="1028700" y="0"/>
                </a:lnTo>
                <a:lnTo>
                  <a:pt x="10287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40541" t="-1952" r="-438746" b="-1952"/>
            </a:stretch>
          </a:blipFill>
        </p:spPr>
      </p:sp>
    </p:spTree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291857" cy="10287000"/>
          </a:xfrm>
          <a:custGeom>
            <a:avLst/>
            <a:gdLst/>
            <a:ahLst/>
            <a:cxnLst/>
            <a:rect r="r" b="b" t="t" l="l"/>
            <a:pathLst>
              <a:path h="10287000" w="291857">
                <a:moveTo>
                  <a:pt x="0" y="0"/>
                </a:moveTo>
                <a:lnTo>
                  <a:pt x="291857" y="0"/>
                </a:lnTo>
                <a:lnTo>
                  <a:pt x="291857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100295" t="-1952" r="-1546435" b="-1952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951231" y="1087325"/>
            <a:ext cx="7192769" cy="10287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695"/>
              </a:lnSpc>
            </a:pPr>
            <a:r>
              <a:rPr lang="en-US" sz="8100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Git terminology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583369" y="2581952"/>
            <a:ext cx="5035117" cy="8034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1076625" indent="-538312" lvl="1">
              <a:lnSpc>
                <a:spcPts val="6482"/>
              </a:lnSpc>
              <a:buFont typeface="Arial"/>
              <a:buChar char="•"/>
            </a:pPr>
            <a:r>
              <a:rPr lang="en-US" sz="4986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Squash: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2630170" y="3347296"/>
            <a:ext cx="15451856" cy="7166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868"/>
              </a:lnSpc>
            </a:pPr>
            <a:r>
              <a:rPr lang="en-US" sz="4514">
                <a:solidFill>
                  <a:srgbClr val="565656"/>
                </a:solidFill>
                <a:latin typeface="Radley"/>
                <a:ea typeface="Radley"/>
                <a:cs typeface="Radley"/>
                <a:sym typeface="Radley"/>
              </a:rPr>
              <a:t>The act of combining multiple commits into a single one.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2630170" y="4906122"/>
            <a:ext cx="9607117" cy="24417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482"/>
              </a:lnSpc>
            </a:pPr>
            <a:r>
              <a:rPr lang="en-US" sz="4986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2 common ways to squash:</a:t>
            </a:r>
          </a:p>
          <a:p>
            <a:pPr algn="l" marL="1076625" indent="-538312" lvl="1">
              <a:lnSpc>
                <a:spcPts val="6482"/>
              </a:lnSpc>
              <a:buFont typeface="Arial"/>
              <a:buChar char="•"/>
            </a:pPr>
            <a:r>
              <a:rPr lang="en-US" sz="4986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Interactive Rebase</a:t>
            </a:r>
          </a:p>
          <a:p>
            <a:pPr algn="l" marL="1076625" indent="-538312" lvl="1">
              <a:lnSpc>
                <a:spcPts val="6482"/>
              </a:lnSpc>
              <a:buFont typeface="Arial"/>
              <a:buChar char="•"/>
            </a:pPr>
            <a:r>
              <a:rPr lang="en-US" sz="4986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Squash during Merge</a:t>
            </a:r>
          </a:p>
        </p:txBody>
      </p:sp>
    </p:spTree>
  </p:cSld>
  <p:clrMapOvr>
    <a:masterClrMapping/>
  </p:clrMapOvr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291857" cy="10287000"/>
          </a:xfrm>
          <a:custGeom>
            <a:avLst/>
            <a:gdLst/>
            <a:ahLst/>
            <a:cxnLst/>
            <a:rect r="r" b="b" t="t" l="l"/>
            <a:pathLst>
              <a:path h="10287000" w="291857">
                <a:moveTo>
                  <a:pt x="0" y="0"/>
                </a:moveTo>
                <a:lnTo>
                  <a:pt x="291857" y="0"/>
                </a:lnTo>
                <a:lnTo>
                  <a:pt x="291857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100295" t="-1952" r="-1546435" b="-1952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7259300" y="0"/>
            <a:ext cx="1028700" cy="10287000"/>
          </a:xfrm>
          <a:custGeom>
            <a:avLst/>
            <a:gdLst/>
            <a:ahLst/>
            <a:cxnLst/>
            <a:rect r="r" b="b" t="t" l="l"/>
            <a:pathLst>
              <a:path h="10287000" w="1028700">
                <a:moveTo>
                  <a:pt x="0" y="0"/>
                </a:moveTo>
                <a:lnTo>
                  <a:pt x="1028700" y="0"/>
                </a:lnTo>
                <a:lnTo>
                  <a:pt x="10287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40541" t="-1952" r="-438746" b="-1952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961873" y="3438778"/>
            <a:ext cx="5504401" cy="1137441"/>
          </a:xfrm>
          <a:custGeom>
            <a:avLst/>
            <a:gdLst/>
            <a:ahLst/>
            <a:cxnLst/>
            <a:rect r="r" b="b" t="t" l="l"/>
            <a:pathLst>
              <a:path h="1137441" w="5504401">
                <a:moveTo>
                  <a:pt x="0" y="0"/>
                </a:moveTo>
                <a:lnTo>
                  <a:pt x="5504401" y="0"/>
                </a:lnTo>
                <a:lnTo>
                  <a:pt x="5504401" y="1137441"/>
                </a:lnTo>
                <a:lnTo>
                  <a:pt x="0" y="113744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951231" y="1087325"/>
            <a:ext cx="8729907" cy="10287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695"/>
              </a:lnSpc>
            </a:pPr>
            <a:r>
              <a:rPr lang="en-US" sz="8100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Interactive Rebase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951231" y="2442578"/>
            <a:ext cx="14841673" cy="643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276"/>
              </a:lnSpc>
            </a:pPr>
            <a:r>
              <a:rPr lang="en-US" sz="4059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Let’s say you want to squash the last 3 commits i</a:t>
            </a:r>
            <a:r>
              <a:rPr lang="en-US" sz="4059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nt</a:t>
            </a:r>
            <a:r>
              <a:rPr lang="en-US" sz="4059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o a single one.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2235835" y="3511018"/>
            <a:ext cx="726039" cy="9358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558"/>
              </a:lnSpc>
            </a:pPr>
            <a:r>
              <a:rPr lang="en-US" sz="5814">
                <a:solidFill>
                  <a:srgbClr val="565656"/>
                </a:solidFill>
                <a:latin typeface="Radley"/>
                <a:ea typeface="Radley"/>
                <a:cs typeface="Radley"/>
                <a:sym typeface="Radley"/>
              </a:rPr>
              <a:t>1.</a:t>
            </a:r>
          </a:p>
        </p:txBody>
      </p:sp>
      <p:grpSp>
        <p:nvGrpSpPr>
          <p:cNvPr name="Group 8" id="8"/>
          <p:cNvGrpSpPr/>
          <p:nvPr/>
        </p:nvGrpSpPr>
        <p:grpSpPr>
          <a:xfrm rot="0">
            <a:off x="2235835" y="4728619"/>
            <a:ext cx="13072895" cy="4256117"/>
            <a:chOff x="0" y="0"/>
            <a:chExt cx="17430526" cy="5674822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874191" y="2956322"/>
              <a:ext cx="9030951" cy="2718500"/>
            </a:xfrm>
            <a:custGeom>
              <a:avLst/>
              <a:gdLst/>
              <a:ahLst/>
              <a:cxnLst/>
              <a:rect r="r" b="b" t="t" l="l"/>
              <a:pathLst>
                <a:path h="2718500" w="9030951">
                  <a:moveTo>
                    <a:pt x="0" y="0"/>
                  </a:moveTo>
                  <a:lnTo>
                    <a:pt x="9030950" y="0"/>
                  </a:lnTo>
                  <a:lnTo>
                    <a:pt x="9030950" y="2718500"/>
                  </a:lnTo>
                  <a:lnTo>
                    <a:pt x="0" y="27185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0" t="0" r="0" b="0"/>
              </a:stretch>
            </a:blipFill>
          </p:spPr>
        </p:sp>
        <p:sp>
          <p:nvSpPr>
            <p:cNvPr name="TextBox 10" id="10"/>
            <p:cNvSpPr txBox="true"/>
            <p:nvPr/>
          </p:nvSpPr>
          <p:spPr>
            <a:xfrm rot="0">
              <a:off x="991247" y="241300"/>
              <a:ext cx="16439279" cy="252452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5088"/>
                </a:lnSpc>
              </a:pPr>
              <a:r>
                <a:rPr lang="en-US" sz="3914">
                  <a:solidFill>
                    <a:srgbClr val="565656"/>
                  </a:solidFill>
                  <a:latin typeface="Radley"/>
                  <a:ea typeface="Radley"/>
                  <a:cs typeface="Radley"/>
                  <a:sym typeface="Radley"/>
                </a:rPr>
                <a:t>In the text editor that opens, you’ll see a list of commits. Change the word pick to squash for the commits you want to squash into the first one</a:t>
              </a:r>
            </a:p>
          </p:txBody>
        </p:sp>
        <p:sp>
          <p:nvSpPr>
            <p:cNvPr name="TextBox 11" id="11"/>
            <p:cNvSpPr txBox="true"/>
            <p:nvPr/>
          </p:nvSpPr>
          <p:spPr>
            <a:xfrm rot="0">
              <a:off x="0" y="-57150"/>
              <a:ext cx="968051" cy="122869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7558"/>
                </a:lnSpc>
              </a:pPr>
              <a:r>
                <a:rPr lang="en-US" sz="5814">
                  <a:solidFill>
                    <a:srgbClr val="565656"/>
                  </a:solidFill>
                  <a:latin typeface="Radley"/>
                  <a:ea typeface="Radley"/>
                  <a:cs typeface="Radley"/>
                  <a:sym typeface="Radley"/>
                </a:rPr>
                <a:t>2.</a:t>
              </a:r>
            </a:p>
          </p:txBody>
        </p:sp>
      </p:grpSp>
    </p:spTree>
  </p:cSld>
  <p:clrMapOvr>
    <a:masterClrMapping/>
  </p:clrMapOvr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291857" cy="10287000"/>
          </a:xfrm>
          <a:custGeom>
            <a:avLst/>
            <a:gdLst/>
            <a:ahLst/>
            <a:cxnLst/>
            <a:rect r="r" b="b" t="t" l="l"/>
            <a:pathLst>
              <a:path h="10287000" w="291857">
                <a:moveTo>
                  <a:pt x="0" y="0"/>
                </a:moveTo>
                <a:lnTo>
                  <a:pt x="291857" y="0"/>
                </a:lnTo>
                <a:lnTo>
                  <a:pt x="291857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100295" t="-1952" r="-1546435" b="-1952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7259300" y="0"/>
            <a:ext cx="1028700" cy="10287000"/>
          </a:xfrm>
          <a:custGeom>
            <a:avLst/>
            <a:gdLst/>
            <a:ahLst/>
            <a:cxnLst/>
            <a:rect r="r" b="b" t="t" l="l"/>
            <a:pathLst>
              <a:path h="10287000" w="1028700">
                <a:moveTo>
                  <a:pt x="0" y="0"/>
                </a:moveTo>
                <a:lnTo>
                  <a:pt x="1028700" y="0"/>
                </a:lnTo>
                <a:lnTo>
                  <a:pt x="10287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40541" t="-1952" r="-438746" b="-1952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961873" y="3739618"/>
            <a:ext cx="5191116" cy="1090372"/>
          </a:xfrm>
          <a:custGeom>
            <a:avLst/>
            <a:gdLst/>
            <a:ahLst/>
            <a:cxnLst/>
            <a:rect r="r" b="b" t="t" l="l"/>
            <a:pathLst>
              <a:path h="1090372" w="5191116">
                <a:moveTo>
                  <a:pt x="0" y="0"/>
                </a:moveTo>
                <a:lnTo>
                  <a:pt x="5191117" y="0"/>
                </a:lnTo>
                <a:lnTo>
                  <a:pt x="5191117" y="1090371"/>
                </a:lnTo>
                <a:lnTo>
                  <a:pt x="0" y="109037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2961873" y="8171289"/>
            <a:ext cx="12220128" cy="989729"/>
          </a:xfrm>
          <a:custGeom>
            <a:avLst/>
            <a:gdLst/>
            <a:ahLst/>
            <a:cxnLst/>
            <a:rect r="r" b="b" t="t" l="l"/>
            <a:pathLst>
              <a:path h="989729" w="12220128">
                <a:moveTo>
                  <a:pt x="0" y="0"/>
                </a:moveTo>
                <a:lnTo>
                  <a:pt x="12220128" y="0"/>
                </a:lnTo>
                <a:lnTo>
                  <a:pt x="12220128" y="989730"/>
                </a:lnTo>
                <a:lnTo>
                  <a:pt x="0" y="98973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1951231" y="1087325"/>
            <a:ext cx="10022679" cy="10287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695"/>
              </a:lnSpc>
            </a:pPr>
            <a:r>
              <a:rPr lang="en-US" sz="8100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Squash during Merge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951231" y="2257642"/>
            <a:ext cx="14841673" cy="1310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276"/>
              </a:lnSpc>
            </a:pPr>
            <a:r>
              <a:rPr lang="en-US" sz="4059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If you're merging a feature branch into main, you can squash all commits from that feature branch i</a:t>
            </a:r>
            <a:r>
              <a:rPr lang="en-US" sz="4059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nt</a:t>
            </a:r>
            <a:r>
              <a:rPr lang="en-US" sz="4059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o a single commit.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235835" y="3651912"/>
            <a:ext cx="726039" cy="9358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558"/>
              </a:lnSpc>
            </a:pPr>
            <a:r>
              <a:rPr lang="en-US" sz="5814">
                <a:solidFill>
                  <a:srgbClr val="565656"/>
                </a:solidFill>
                <a:latin typeface="Radley"/>
                <a:ea typeface="Radley"/>
                <a:cs typeface="Radley"/>
                <a:sym typeface="Radley"/>
              </a:rPr>
              <a:t>1.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2235835" y="5219700"/>
            <a:ext cx="10272684" cy="2364359"/>
            <a:chOff x="0" y="0"/>
            <a:chExt cx="13696912" cy="3152478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968051" y="0"/>
              <a:ext cx="9290192" cy="1590981"/>
            </a:xfrm>
            <a:custGeom>
              <a:avLst/>
              <a:gdLst/>
              <a:ahLst/>
              <a:cxnLst/>
              <a:rect r="r" b="b" t="t" l="l"/>
              <a:pathLst>
                <a:path h="1590981" w="9290192">
                  <a:moveTo>
                    <a:pt x="0" y="0"/>
                  </a:moveTo>
                  <a:lnTo>
                    <a:pt x="9290192" y="0"/>
                  </a:lnTo>
                  <a:lnTo>
                    <a:pt x="9290192" y="1590981"/>
                  </a:lnTo>
                  <a:lnTo>
                    <a:pt x="0" y="15909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0" t="0" r="0" b="0"/>
              </a:stretch>
            </a:blipFill>
          </p:spPr>
        </p:sp>
        <p:sp>
          <p:nvSpPr>
            <p:cNvPr name="TextBox 11" id="11"/>
            <p:cNvSpPr txBox="true"/>
            <p:nvPr/>
          </p:nvSpPr>
          <p:spPr>
            <a:xfrm rot="0">
              <a:off x="0" y="36176"/>
              <a:ext cx="968051" cy="122869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7558"/>
                </a:lnSpc>
              </a:pPr>
              <a:r>
                <a:rPr lang="en-US" sz="5814">
                  <a:solidFill>
                    <a:srgbClr val="565656"/>
                  </a:solidFill>
                  <a:latin typeface="Radley"/>
                  <a:ea typeface="Radley"/>
                  <a:cs typeface="Radley"/>
                  <a:sym typeface="Radley"/>
                </a:rPr>
                <a:t>2.</a:t>
              </a:r>
            </a:p>
          </p:txBody>
        </p:sp>
        <p:sp>
          <p:nvSpPr>
            <p:cNvPr name="TextBox 12" id="12"/>
            <p:cNvSpPr txBox="true"/>
            <p:nvPr/>
          </p:nvSpPr>
          <p:spPr>
            <a:xfrm rot="0">
              <a:off x="1250342" y="1781481"/>
              <a:ext cx="12446570" cy="1370997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4114"/>
                </a:lnSpc>
              </a:pPr>
              <a:r>
                <a:rPr lang="en-US" sz="3165">
                  <a:solidFill>
                    <a:srgbClr val="0B0B0B"/>
                  </a:solidFill>
                  <a:latin typeface="Radley"/>
                  <a:ea typeface="Radley"/>
                  <a:cs typeface="Radley"/>
                  <a:sym typeface="Radley"/>
                </a:rPr>
                <a:t>(this prepares the changes from the feature branch, but doesn’t automatically create a merge commit)</a:t>
              </a:r>
            </a:p>
          </p:txBody>
        </p:sp>
      </p:grpSp>
      <p:sp>
        <p:nvSpPr>
          <p:cNvPr name="TextBox 13" id="13"/>
          <p:cNvSpPr txBox="true"/>
          <p:nvPr/>
        </p:nvSpPr>
        <p:spPr>
          <a:xfrm rot="0">
            <a:off x="2235835" y="8028866"/>
            <a:ext cx="726039" cy="9358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558"/>
              </a:lnSpc>
            </a:pPr>
            <a:r>
              <a:rPr lang="en-US" sz="5814">
                <a:solidFill>
                  <a:srgbClr val="565656"/>
                </a:solidFill>
                <a:latin typeface="Radley"/>
                <a:ea typeface="Radley"/>
                <a:cs typeface="Radley"/>
                <a:sym typeface="Radley"/>
              </a:rPr>
              <a:t>3.</a:t>
            </a:r>
          </a:p>
        </p:txBody>
      </p:sp>
    </p:spTree>
  </p:cSld>
  <p:clrMapOvr>
    <a:masterClrMapping/>
  </p:clrMapOvr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291857" cy="10287000"/>
          </a:xfrm>
          <a:custGeom>
            <a:avLst/>
            <a:gdLst/>
            <a:ahLst/>
            <a:cxnLst/>
            <a:rect r="r" b="b" t="t" l="l"/>
            <a:pathLst>
              <a:path h="10287000" w="291857">
                <a:moveTo>
                  <a:pt x="0" y="0"/>
                </a:moveTo>
                <a:lnTo>
                  <a:pt x="291857" y="0"/>
                </a:lnTo>
                <a:lnTo>
                  <a:pt x="291857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100295" t="-1952" r="-1546435" b="-1952"/>
            </a:stretch>
          </a:blipFill>
        </p:spPr>
      </p:sp>
      <p:graphicFrame>
        <p:nvGraphicFramePr>
          <p:cNvPr name="Table 3" id="3"/>
          <p:cNvGraphicFramePr>
            <a:graphicFrameLocks noGrp="true"/>
          </p:cNvGraphicFramePr>
          <p:nvPr/>
        </p:nvGraphicFramePr>
        <p:xfrm>
          <a:off x="1028700" y="2829655"/>
          <a:ext cx="16230600" cy="6163107"/>
        </p:xfrm>
        <a:graphic>
          <a:graphicData uri="http://schemas.openxmlformats.org/drawingml/2006/table">
            <a:tbl>
              <a:tblPr/>
              <a:tblGrid>
                <a:gridCol w="4406143"/>
                <a:gridCol w="5824873"/>
                <a:gridCol w="5999585"/>
              </a:tblGrid>
              <a:tr h="1357539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4339"/>
                        </a:lnSpc>
                        <a:defRPr/>
                      </a:pPr>
                      <a:r>
                        <a:rPr lang="en-US" sz="3099">
                          <a:solidFill>
                            <a:srgbClr val="000000"/>
                          </a:solidFill>
                          <a:latin typeface="Radley"/>
                          <a:ea typeface="Radley"/>
                          <a:cs typeface="Radley"/>
                          <a:sym typeface="Radley"/>
                        </a:rPr>
                        <a:t>Method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EAE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4339"/>
                        </a:lnSpc>
                        <a:defRPr/>
                      </a:pPr>
                      <a:r>
                        <a:rPr lang="en-US" sz="3099">
                          <a:solidFill>
                            <a:srgbClr val="000000"/>
                          </a:solidFill>
                          <a:latin typeface="Radley"/>
                          <a:ea typeface="Radley"/>
                          <a:cs typeface="Radley"/>
                          <a:sym typeface="Radley"/>
                        </a:rPr>
                        <a:t>how it works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EAE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4340"/>
                        </a:lnSpc>
                        <a:defRPr/>
                      </a:pPr>
                      <a:r>
                        <a:rPr lang="en-US" sz="3100">
                          <a:solidFill>
                            <a:srgbClr val="000000"/>
                          </a:solidFill>
                          <a:latin typeface="Radley"/>
                          <a:ea typeface="Radley"/>
                          <a:cs typeface="Radley"/>
                          <a:sym typeface="Radley"/>
                        </a:rPr>
                        <a:t>best for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EAE"/>
                    </a:solidFill>
                  </a:tcPr>
                </a:tc>
              </a:tr>
              <a:tr h="2169899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4339"/>
                        </a:lnSpc>
                        <a:defRPr/>
                      </a:pPr>
                      <a:r>
                        <a:rPr lang="en-US" sz="3099">
                          <a:solidFill>
                            <a:srgbClr val="000000"/>
                          </a:solidFill>
                          <a:latin typeface="Radley"/>
                          <a:ea typeface="Radley"/>
                          <a:cs typeface="Radley"/>
                          <a:sym typeface="Radley"/>
                        </a:rPr>
                        <a:t>Rebase Interactive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EAE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4339"/>
                        </a:lnSpc>
                        <a:defRPr/>
                      </a:pPr>
                      <a:r>
                        <a:rPr lang="en-US" sz="3099">
                          <a:solidFill>
                            <a:srgbClr val="000000"/>
                          </a:solidFill>
                          <a:latin typeface="Radley"/>
                          <a:ea typeface="Radley"/>
                          <a:cs typeface="Radley"/>
                          <a:sym typeface="Radley"/>
                        </a:rPr>
                        <a:t>Squash</a:t>
                      </a:r>
                      <a:r>
                        <a:rPr lang="en-US" sz="3099">
                          <a:solidFill>
                            <a:srgbClr val="000000"/>
                          </a:solidFill>
                          <a:latin typeface="Radley"/>
                          <a:ea typeface="Radley"/>
                          <a:cs typeface="Radley"/>
                          <a:sym typeface="Radley"/>
                        </a:rPr>
                        <a:t>es commits on your local branch before merging.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4479"/>
                        </a:lnSpc>
                        <a:defRPr/>
                      </a:pPr>
                      <a:r>
                        <a:rPr lang="en-US" sz="3199">
                          <a:solidFill>
                            <a:srgbClr val="000000"/>
                          </a:solidFill>
                          <a:latin typeface="Radley"/>
                          <a:ea typeface="Radley"/>
                          <a:cs typeface="Radley"/>
                          <a:sym typeface="Radley"/>
                        </a:rPr>
                        <a:t>Cl</a:t>
                      </a:r>
                      <a:r>
                        <a:rPr lang="en-US" sz="3199">
                          <a:solidFill>
                            <a:srgbClr val="000000"/>
                          </a:solidFill>
                          <a:latin typeface="Radley"/>
                          <a:ea typeface="Radley"/>
                          <a:cs typeface="Radley"/>
                          <a:sym typeface="Radley"/>
                        </a:rPr>
                        <a:t>eaning up history before pushing.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5669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4339"/>
                        </a:lnSpc>
                        <a:defRPr/>
                      </a:pPr>
                      <a:r>
                        <a:rPr lang="en-US" sz="3099">
                          <a:solidFill>
                            <a:srgbClr val="000000"/>
                          </a:solidFill>
                          <a:latin typeface="Radley"/>
                          <a:ea typeface="Radley"/>
                          <a:cs typeface="Radley"/>
                          <a:sym typeface="Radley"/>
                        </a:rPr>
                        <a:t>Merge (--squash)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EAE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4339"/>
                        </a:lnSpc>
                        <a:defRPr/>
                      </a:pPr>
                      <a:r>
                        <a:rPr lang="en-US" sz="3099">
                          <a:solidFill>
                            <a:srgbClr val="000000"/>
                          </a:solidFill>
                          <a:latin typeface="Radley"/>
                          <a:ea typeface="Radley"/>
                          <a:cs typeface="Radley"/>
                          <a:sym typeface="Radley"/>
                        </a:rPr>
                        <a:t>Prepares c</a:t>
                      </a:r>
                      <a:r>
                        <a:rPr lang="en-US" sz="3099">
                          <a:solidFill>
                            <a:srgbClr val="000000"/>
                          </a:solidFill>
                          <a:latin typeface="Radley"/>
                          <a:ea typeface="Radley"/>
                          <a:cs typeface="Radley"/>
                          <a:sym typeface="Radley"/>
                        </a:rPr>
                        <a:t>hanges from a branch to be squashed during a merge, then allows you to commit everything as one.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4339"/>
                        </a:lnSpc>
                        <a:defRPr/>
                      </a:pPr>
                      <a:r>
                        <a:rPr lang="en-US" sz="3099">
                          <a:solidFill>
                            <a:srgbClr val="000000"/>
                          </a:solidFill>
                          <a:latin typeface="Radley"/>
                          <a:ea typeface="Radley"/>
                          <a:cs typeface="Radley"/>
                          <a:sym typeface="Radley"/>
                        </a:rPr>
                        <a:t>Squashing changes while merging feature branches.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name="TextBox 4" id="4"/>
          <p:cNvSpPr txBox="true"/>
          <p:nvPr/>
        </p:nvSpPr>
        <p:spPr>
          <a:xfrm rot="0">
            <a:off x="1951231" y="1087325"/>
            <a:ext cx="13932527" cy="10287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695"/>
              </a:lnSpc>
            </a:pPr>
            <a:r>
              <a:rPr lang="en-US" sz="8100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Merge vs Rebase Squash</a:t>
            </a:r>
          </a:p>
        </p:txBody>
      </p:sp>
    </p:spTree>
  </p:cSld>
  <p:clrMapOvr>
    <a:masterClrMapping/>
  </p:clrMapOvr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291857" cy="10287000"/>
          </a:xfrm>
          <a:custGeom>
            <a:avLst/>
            <a:gdLst/>
            <a:ahLst/>
            <a:cxnLst/>
            <a:rect r="r" b="b" t="t" l="l"/>
            <a:pathLst>
              <a:path h="10287000" w="291857">
                <a:moveTo>
                  <a:pt x="0" y="0"/>
                </a:moveTo>
                <a:lnTo>
                  <a:pt x="291857" y="0"/>
                </a:lnTo>
                <a:lnTo>
                  <a:pt x="291857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100295" t="-1952" r="-1546435" b="-1952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2598639" y="3385396"/>
            <a:ext cx="15451856" cy="29244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868"/>
              </a:lnSpc>
            </a:pPr>
            <a:r>
              <a:rPr lang="en-US" sz="4514">
                <a:solidFill>
                  <a:srgbClr val="565656"/>
                </a:solidFill>
                <a:latin typeface="Radley"/>
                <a:ea typeface="Radley"/>
                <a:cs typeface="Radley"/>
                <a:sym typeface="Radley"/>
              </a:rPr>
              <a:t>Allows you to apply a specific commit from one branch to another. Instead of merging or rebasing the entire branch, you can choose a single commit (or a few commits) from one branch and apply it to your current branch.</a:t>
            </a:r>
          </a:p>
        </p:txBody>
      </p:sp>
      <p:sp>
        <p:nvSpPr>
          <p:cNvPr name="Freeform 4" id="4"/>
          <p:cNvSpPr/>
          <p:nvPr/>
        </p:nvSpPr>
        <p:spPr>
          <a:xfrm flipH="false" flipV="false" rot="0">
            <a:off x="2598639" y="6786071"/>
            <a:ext cx="9848661" cy="1314748"/>
          </a:xfrm>
          <a:custGeom>
            <a:avLst/>
            <a:gdLst/>
            <a:ahLst/>
            <a:cxnLst/>
            <a:rect r="r" b="b" t="t" l="l"/>
            <a:pathLst>
              <a:path h="1314748" w="9848661">
                <a:moveTo>
                  <a:pt x="0" y="0"/>
                </a:moveTo>
                <a:lnTo>
                  <a:pt x="9848661" y="0"/>
                </a:lnTo>
                <a:lnTo>
                  <a:pt x="9848661" y="1314749"/>
                </a:lnTo>
                <a:lnTo>
                  <a:pt x="0" y="131474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2598639" y="8615170"/>
            <a:ext cx="14321403" cy="983030"/>
          </a:xfrm>
          <a:custGeom>
            <a:avLst/>
            <a:gdLst/>
            <a:ahLst/>
            <a:cxnLst/>
            <a:rect r="r" b="b" t="t" l="l"/>
            <a:pathLst>
              <a:path h="983030" w="14321403">
                <a:moveTo>
                  <a:pt x="0" y="0"/>
                </a:moveTo>
                <a:lnTo>
                  <a:pt x="14321402" y="0"/>
                </a:lnTo>
                <a:lnTo>
                  <a:pt x="14321402" y="983030"/>
                </a:lnTo>
                <a:lnTo>
                  <a:pt x="0" y="98303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1951231" y="1087325"/>
            <a:ext cx="7192769" cy="10287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695"/>
              </a:lnSpc>
            </a:pPr>
            <a:r>
              <a:rPr lang="en-US" sz="8100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Git terminology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583369" y="2581952"/>
            <a:ext cx="5035117" cy="8034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1076625" indent="-538312" lvl="1">
              <a:lnSpc>
                <a:spcPts val="6482"/>
              </a:lnSpc>
              <a:buFont typeface="Arial"/>
              <a:buChar char="•"/>
            </a:pPr>
            <a:r>
              <a:rPr lang="en-US" sz="4986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Cherry-pick:</a:t>
            </a:r>
          </a:p>
        </p:txBody>
      </p:sp>
    </p:spTree>
  </p:cSld>
  <p:clrMapOvr>
    <a:masterClrMapping/>
  </p:clrMapOvr>
</p:sld>
</file>

<file path=ppt/slides/slide2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B0B0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259300" y="0"/>
            <a:ext cx="2079595" cy="10287000"/>
          </a:xfrm>
          <a:custGeom>
            <a:avLst/>
            <a:gdLst/>
            <a:ahLst/>
            <a:cxnLst/>
            <a:rect r="r" b="b" t="t" l="l"/>
            <a:pathLst>
              <a:path h="10287000" w="2079595">
                <a:moveTo>
                  <a:pt x="0" y="0"/>
                </a:moveTo>
                <a:lnTo>
                  <a:pt x="2079595" y="0"/>
                </a:lnTo>
                <a:lnTo>
                  <a:pt x="2079595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55266" t="-1875" r="-130219" b="-2029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951231" y="1087325"/>
            <a:ext cx="7192769" cy="10287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695"/>
              </a:lnSpc>
            </a:pPr>
            <a:r>
              <a:rPr lang="en-US" sz="8100">
                <a:solidFill>
                  <a:srgbClr val="FFFFFF"/>
                </a:solidFill>
                <a:latin typeface="Radley"/>
                <a:ea typeface="Radley"/>
                <a:cs typeface="Radley"/>
                <a:sym typeface="Radley"/>
              </a:rPr>
              <a:t>Links 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951231" y="4762589"/>
            <a:ext cx="6276326" cy="146667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974581" indent="-487291" lvl="1">
              <a:lnSpc>
                <a:spcPts val="5868"/>
              </a:lnSpc>
              <a:buFont typeface="Arial"/>
              <a:buChar char="•"/>
            </a:pPr>
            <a:r>
              <a:rPr lang="en-US" sz="4514">
                <a:solidFill>
                  <a:srgbClr val="FFFFFF"/>
                </a:solidFill>
                <a:latin typeface="Radley"/>
                <a:ea typeface="Radley"/>
                <a:cs typeface="Radley"/>
                <a:sym typeface="Radley"/>
              </a:rPr>
              <a:t>Check this out! </a:t>
            </a:r>
            <a:r>
              <a:rPr lang="en-US" sz="4514" u="sng">
                <a:solidFill>
                  <a:srgbClr val="FFFFFF"/>
                </a:solidFill>
                <a:latin typeface="Radley"/>
                <a:ea typeface="Radley"/>
                <a:cs typeface="Radley"/>
                <a:sym typeface="Radley"/>
                <a:hlinkClick r:id="rId3" tooltip="https://learngitbranching.js.org"/>
              </a:rPr>
              <a:t>Learn Git Branching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951231" y="2396705"/>
            <a:ext cx="15985962" cy="146667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974581" indent="-487291" lvl="1">
              <a:lnSpc>
                <a:spcPts val="5868"/>
              </a:lnSpc>
              <a:buFont typeface="Arial"/>
              <a:buChar char="•"/>
            </a:pPr>
            <a:r>
              <a:rPr lang="en-US" sz="4514">
                <a:solidFill>
                  <a:srgbClr val="FFFFFF"/>
                </a:solidFill>
                <a:latin typeface="Radley"/>
                <a:ea typeface="Radley"/>
                <a:cs typeface="Radley"/>
                <a:sym typeface="Radley"/>
              </a:rPr>
              <a:t>Assignment: </a:t>
            </a:r>
            <a:r>
              <a:rPr lang="en-US" sz="4514" u="sng">
                <a:solidFill>
                  <a:srgbClr val="FFFFFF"/>
                </a:solidFill>
                <a:latin typeface="Radley"/>
                <a:ea typeface="Radley"/>
                <a:cs typeface="Radley"/>
                <a:sym typeface="Radley"/>
                <a:hlinkClick r:id="rId4" tooltip="https://github.com/ManolisPapa/GitLabAssignment"/>
              </a:rPr>
              <a:t>https://github.com/ManolisPapa/GitLabAssignment</a:t>
            </a:r>
          </a:p>
        </p:txBody>
      </p:sp>
    </p:spTree>
  </p:cSld>
  <p:clrMapOvr>
    <a:masterClrMapping/>
  </p:clrMapOvr>
</p:sld>
</file>

<file path=ppt/slides/slide2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B0B0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4199501" y="3334457"/>
            <a:ext cx="6418831" cy="37038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680"/>
              </a:lnSpc>
            </a:pPr>
            <a:r>
              <a:rPr lang="en-US" sz="8799">
                <a:solidFill>
                  <a:srgbClr val="FFFFFF"/>
                </a:solidFill>
                <a:latin typeface="Radley"/>
                <a:ea typeface="Radley"/>
                <a:cs typeface="Radley"/>
                <a:sym typeface="Radley"/>
              </a:rPr>
              <a:t>Thank you for your attention!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3379694" y="8977995"/>
            <a:ext cx="5611906" cy="2803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100"/>
              </a:lnSpc>
            </a:pPr>
            <a:r>
              <a:rPr lang="en-US" sz="2100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Business plan | January 2020</a:t>
            </a:r>
          </a:p>
        </p:txBody>
      </p:sp>
      <p:sp>
        <p:nvSpPr>
          <p:cNvPr name="Freeform 4" id="4"/>
          <p:cNvSpPr/>
          <p:nvPr/>
        </p:nvSpPr>
        <p:spPr>
          <a:xfrm flipH="false" flipV="false" rot="0">
            <a:off x="0" y="0"/>
            <a:ext cx="2079595" cy="10287000"/>
          </a:xfrm>
          <a:custGeom>
            <a:avLst/>
            <a:gdLst/>
            <a:ahLst/>
            <a:cxnLst/>
            <a:rect r="r" b="b" t="t" l="l"/>
            <a:pathLst>
              <a:path h="10287000" w="2079595">
                <a:moveTo>
                  <a:pt x="0" y="0"/>
                </a:moveTo>
                <a:lnTo>
                  <a:pt x="2079595" y="0"/>
                </a:lnTo>
                <a:lnTo>
                  <a:pt x="2079595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55266" t="-1875" r="-130219" b="-2029"/>
            </a:stretch>
          </a:blipFill>
        </p:spPr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291857" cy="10287000"/>
          </a:xfrm>
          <a:custGeom>
            <a:avLst/>
            <a:gdLst/>
            <a:ahLst/>
            <a:cxnLst/>
            <a:rect r="r" b="b" t="t" l="l"/>
            <a:pathLst>
              <a:path h="10287000" w="291857">
                <a:moveTo>
                  <a:pt x="0" y="0"/>
                </a:moveTo>
                <a:lnTo>
                  <a:pt x="291857" y="0"/>
                </a:lnTo>
                <a:lnTo>
                  <a:pt x="291857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100295" t="-1952" r="-1546435" b="-1952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028700" y="2716553"/>
            <a:ext cx="17033984" cy="4472894"/>
            <a:chOff x="0" y="0"/>
            <a:chExt cx="22711979" cy="5963859"/>
          </a:xfrm>
        </p:grpSpPr>
        <p:sp>
          <p:nvSpPr>
            <p:cNvPr name="TextBox 4" id="4"/>
            <p:cNvSpPr txBox="true"/>
            <p:nvPr/>
          </p:nvSpPr>
          <p:spPr>
            <a:xfrm rot="0">
              <a:off x="0" y="-28575"/>
              <a:ext cx="7659420" cy="97791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1011856" indent="-505928" lvl="1">
                <a:lnSpc>
                  <a:spcPts val="6092"/>
                </a:lnSpc>
                <a:buFont typeface="Arial"/>
                <a:buChar char="•"/>
              </a:pPr>
              <a:r>
                <a:rPr lang="en-US" sz="4686">
                  <a:solidFill>
                    <a:srgbClr val="0B0B0B"/>
                  </a:solidFill>
                  <a:latin typeface="Radley"/>
                  <a:ea typeface="Radley"/>
                  <a:cs typeface="Radley"/>
                  <a:sym typeface="Radley"/>
                </a:rPr>
                <a:t>Local Operations: </a:t>
              </a:r>
            </a:p>
          </p:txBody>
        </p:sp>
        <p:sp>
          <p:nvSpPr>
            <p:cNvPr name="TextBox 5" id="5"/>
            <p:cNvSpPr txBox="true"/>
            <p:nvPr/>
          </p:nvSpPr>
          <p:spPr>
            <a:xfrm rot="0">
              <a:off x="1777994" y="1184000"/>
              <a:ext cx="17970068" cy="97791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6092"/>
                </a:lnSpc>
              </a:pPr>
              <a:r>
                <a:rPr lang="en-US" sz="4686">
                  <a:solidFill>
                    <a:srgbClr val="0B0B0B"/>
                  </a:solidFill>
                  <a:latin typeface="Radley"/>
                  <a:ea typeface="Radley"/>
                  <a:cs typeface="Radley"/>
                  <a:sym typeface="Radley"/>
                </a:rPr>
                <a:t>-Majority of operations are conducted locally</a:t>
              </a:r>
            </a:p>
          </p:txBody>
        </p:sp>
        <p:sp>
          <p:nvSpPr>
            <p:cNvPr name="TextBox 6" id="6"/>
            <p:cNvSpPr txBox="true"/>
            <p:nvPr/>
          </p:nvSpPr>
          <p:spPr>
            <a:xfrm rot="0">
              <a:off x="32788" y="2741207"/>
              <a:ext cx="4979282" cy="97791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1011856" indent="-505928" lvl="1">
                <a:lnSpc>
                  <a:spcPts val="6092"/>
                </a:lnSpc>
                <a:buFont typeface="Arial"/>
                <a:buChar char="•"/>
              </a:pPr>
              <a:r>
                <a:rPr lang="en-US" sz="4686">
                  <a:solidFill>
                    <a:srgbClr val="0B0B0B"/>
                  </a:solidFill>
                  <a:latin typeface="Radley"/>
                  <a:ea typeface="Radley"/>
                  <a:cs typeface="Radley"/>
                  <a:sym typeface="Radley"/>
                </a:rPr>
                <a:t>Integrity:</a:t>
              </a:r>
            </a:p>
          </p:txBody>
        </p:sp>
        <p:sp>
          <p:nvSpPr>
            <p:cNvPr name="TextBox 7" id="7"/>
            <p:cNvSpPr txBox="true"/>
            <p:nvPr/>
          </p:nvSpPr>
          <p:spPr>
            <a:xfrm rot="0">
              <a:off x="1777994" y="3957246"/>
              <a:ext cx="20933985" cy="200661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6092"/>
                </a:lnSpc>
              </a:pPr>
              <a:r>
                <a:rPr lang="en-US" sz="4686">
                  <a:solidFill>
                    <a:srgbClr val="0B0B0B"/>
                  </a:solidFill>
                  <a:latin typeface="Radley"/>
                  <a:ea typeface="Radley"/>
                  <a:cs typeface="Radley"/>
                  <a:sym typeface="Radley"/>
                </a:rPr>
                <a:t>-Content change is impossible without Git knowing about it</a:t>
              </a:r>
            </a:p>
            <a:p>
              <a:pPr algn="l">
                <a:lnSpc>
                  <a:spcPts val="6092"/>
                </a:lnSpc>
              </a:pPr>
              <a:r>
                <a:rPr lang="en-US" sz="4686">
                  <a:solidFill>
                    <a:srgbClr val="0B0B0B"/>
                  </a:solidFill>
                  <a:latin typeface="Radley"/>
                  <a:ea typeface="Radley"/>
                  <a:cs typeface="Radley"/>
                  <a:sym typeface="Radley"/>
                </a:rPr>
                <a:t>-40 char SHA-  hash </a:t>
              </a:r>
            </a:p>
          </p:txBody>
        </p:sp>
        <p:sp>
          <p:nvSpPr>
            <p:cNvPr name="TextBox 8" id="8"/>
            <p:cNvSpPr txBox="true"/>
            <p:nvPr/>
          </p:nvSpPr>
          <p:spPr>
            <a:xfrm rot="0">
              <a:off x="6690022" y="4955790"/>
              <a:ext cx="415660" cy="97527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6146"/>
                </a:lnSpc>
              </a:pPr>
              <a:r>
                <a:rPr lang="en-US" sz="4390">
                  <a:solidFill>
                    <a:srgbClr val="0B0B0B"/>
                  </a:solidFill>
                  <a:latin typeface="Noto Serif Display"/>
                  <a:ea typeface="Noto Serif Display"/>
                  <a:cs typeface="Noto Serif Display"/>
                  <a:sym typeface="Noto Serif Display"/>
                </a:rPr>
                <a:t>1</a:t>
              </a:r>
            </a:p>
          </p:txBody>
        </p:sp>
      </p:grpSp>
      <p:sp>
        <p:nvSpPr>
          <p:cNvPr name="Freeform 9" id="9"/>
          <p:cNvSpPr/>
          <p:nvPr/>
        </p:nvSpPr>
        <p:spPr>
          <a:xfrm flipH="false" flipV="false" rot="0">
            <a:off x="3475104" y="7432684"/>
            <a:ext cx="13936395" cy="1825616"/>
          </a:xfrm>
          <a:custGeom>
            <a:avLst/>
            <a:gdLst/>
            <a:ahLst/>
            <a:cxnLst/>
            <a:rect r="r" b="b" t="t" l="l"/>
            <a:pathLst>
              <a:path h="1825616" w="13936395">
                <a:moveTo>
                  <a:pt x="0" y="0"/>
                </a:moveTo>
                <a:lnTo>
                  <a:pt x="13936395" y="0"/>
                </a:lnTo>
                <a:lnTo>
                  <a:pt x="13936395" y="1825616"/>
                </a:lnTo>
                <a:lnTo>
                  <a:pt x="0" y="182561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10" id="10"/>
          <p:cNvSpPr txBox="true"/>
          <p:nvPr/>
        </p:nvSpPr>
        <p:spPr>
          <a:xfrm rot="0">
            <a:off x="1951231" y="1087325"/>
            <a:ext cx="4656168" cy="10287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695"/>
              </a:lnSpc>
            </a:pPr>
            <a:r>
              <a:rPr lang="en-US" sz="8100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Git Basics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291857" cy="10287000"/>
          </a:xfrm>
          <a:custGeom>
            <a:avLst/>
            <a:gdLst/>
            <a:ahLst/>
            <a:cxnLst/>
            <a:rect r="r" b="b" t="t" l="l"/>
            <a:pathLst>
              <a:path h="10287000" w="291857">
                <a:moveTo>
                  <a:pt x="0" y="0"/>
                </a:moveTo>
                <a:lnTo>
                  <a:pt x="291857" y="0"/>
                </a:lnTo>
                <a:lnTo>
                  <a:pt x="291857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100295" t="-1952" r="-1546435" b="-1952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7259300" y="0"/>
            <a:ext cx="1028700" cy="10287000"/>
          </a:xfrm>
          <a:custGeom>
            <a:avLst/>
            <a:gdLst/>
            <a:ahLst/>
            <a:cxnLst/>
            <a:rect r="r" b="b" t="t" l="l"/>
            <a:pathLst>
              <a:path h="10287000" w="1028700">
                <a:moveTo>
                  <a:pt x="0" y="0"/>
                </a:moveTo>
                <a:lnTo>
                  <a:pt x="1028700" y="0"/>
                </a:lnTo>
                <a:lnTo>
                  <a:pt x="10287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40541" t="-1952" r="-438746" b="-1952"/>
            </a:stretch>
          </a:blipFill>
        </p:spPr>
      </p:sp>
      <p:grpSp>
        <p:nvGrpSpPr>
          <p:cNvPr name="Group 4" id="4"/>
          <p:cNvGrpSpPr/>
          <p:nvPr/>
        </p:nvGrpSpPr>
        <p:grpSpPr>
          <a:xfrm rot="0">
            <a:off x="7335630" y="2790008"/>
            <a:ext cx="9175485" cy="5296636"/>
            <a:chOff x="0" y="0"/>
            <a:chExt cx="12233981" cy="7062181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2233981" cy="7062181"/>
            </a:xfrm>
            <a:custGeom>
              <a:avLst/>
              <a:gdLst/>
              <a:ahLst/>
              <a:cxnLst/>
              <a:rect r="r" b="b" t="t" l="l"/>
              <a:pathLst>
                <a:path h="7062181" w="12233981">
                  <a:moveTo>
                    <a:pt x="0" y="0"/>
                  </a:moveTo>
                  <a:lnTo>
                    <a:pt x="12233981" y="0"/>
                  </a:lnTo>
                  <a:lnTo>
                    <a:pt x="12233981" y="7062181"/>
                  </a:lnTo>
                  <a:lnTo>
                    <a:pt x="0" y="70621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0" t="0" r="0" b="0"/>
              </a:stretch>
            </a:blipFill>
          </p:spPr>
        </p:sp>
        <p:sp>
          <p:nvSpPr>
            <p:cNvPr name="TextBox 6" id="6"/>
            <p:cNvSpPr txBox="true"/>
            <p:nvPr/>
          </p:nvSpPr>
          <p:spPr>
            <a:xfrm rot="0">
              <a:off x="2732969" y="3693283"/>
              <a:ext cx="1579336" cy="65585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160"/>
                </a:lnSpc>
              </a:pPr>
              <a:r>
                <a:rPr lang="en-US" sz="2971">
                  <a:solidFill>
                    <a:srgbClr val="FFFFFF"/>
                  </a:solidFill>
                  <a:latin typeface="Radley"/>
                  <a:ea typeface="Radley"/>
                  <a:cs typeface="Radley"/>
                  <a:sym typeface="Radley"/>
                </a:rPr>
                <a:t>(index)</a:t>
              </a:r>
            </a:p>
          </p:txBody>
        </p:sp>
        <p:sp>
          <p:nvSpPr>
            <p:cNvPr name="TextBox 7" id="7"/>
            <p:cNvSpPr txBox="true"/>
            <p:nvPr/>
          </p:nvSpPr>
          <p:spPr>
            <a:xfrm rot="0">
              <a:off x="2794228" y="6345063"/>
              <a:ext cx="1416986" cy="65585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160"/>
                </a:lnSpc>
              </a:pPr>
              <a:r>
                <a:rPr lang="en-US" sz="2971">
                  <a:solidFill>
                    <a:srgbClr val="FFFFFF"/>
                  </a:solidFill>
                  <a:latin typeface="Radley"/>
                  <a:ea typeface="Radley"/>
                  <a:cs typeface="Radley"/>
                  <a:sym typeface="Radley"/>
                </a:rPr>
                <a:t>(head)</a:t>
              </a:r>
            </a:p>
          </p:txBody>
        </p:sp>
      </p:grpSp>
      <p:sp>
        <p:nvSpPr>
          <p:cNvPr name="TextBox 8" id="8"/>
          <p:cNvSpPr txBox="true"/>
          <p:nvPr/>
        </p:nvSpPr>
        <p:spPr>
          <a:xfrm rot="0">
            <a:off x="1951231" y="1087325"/>
            <a:ext cx="4656168" cy="10287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695"/>
              </a:lnSpc>
            </a:pPr>
            <a:r>
              <a:rPr lang="en-US" sz="8100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Git Basics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1583369" y="3619323"/>
            <a:ext cx="4724678" cy="3172001"/>
            <a:chOff x="0" y="0"/>
            <a:chExt cx="6299570" cy="4229335"/>
          </a:xfrm>
        </p:grpSpPr>
        <p:sp>
          <p:nvSpPr>
            <p:cNvPr name="TextBox 10" id="10"/>
            <p:cNvSpPr txBox="true"/>
            <p:nvPr/>
          </p:nvSpPr>
          <p:spPr>
            <a:xfrm rot="0">
              <a:off x="689667" y="1194021"/>
              <a:ext cx="5609903" cy="303531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1011856" indent="-505928" lvl="1">
                <a:lnSpc>
                  <a:spcPts val="6092"/>
                </a:lnSpc>
                <a:buAutoNum type="arabicPeriod" startAt="1"/>
              </a:pPr>
              <a:r>
                <a:rPr lang="en-US" sz="4686">
                  <a:solidFill>
                    <a:srgbClr val="0B0B0B"/>
                  </a:solidFill>
                  <a:latin typeface="Radley"/>
                  <a:ea typeface="Radley"/>
                  <a:cs typeface="Radley"/>
                  <a:sym typeface="Radley"/>
                </a:rPr>
                <a:t>Modified</a:t>
              </a:r>
            </a:p>
            <a:p>
              <a:pPr algn="l" marL="1011856" indent="-505928" lvl="1">
                <a:lnSpc>
                  <a:spcPts val="6092"/>
                </a:lnSpc>
                <a:buAutoNum type="arabicPeriod" startAt="1"/>
              </a:pPr>
              <a:r>
                <a:rPr lang="en-US" sz="4686">
                  <a:solidFill>
                    <a:srgbClr val="0B0B0B"/>
                  </a:solidFill>
                  <a:latin typeface="Radley"/>
                  <a:ea typeface="Radley"/>
                  <a:cs typeface="Radley"/>
                  <a:sym typeface="Radley"/>
                </a:rPr>
                <a:t>Staged</a:t>
              </a:r>
            </a:p>
            <a:p>
              <a:pPr algn="l" marL="1011856" indent="-505928" lvl="1">
                <a:lnSpc>
                  <a:spcPts val="6092"/>
                </a:lnSpc>
                <a:buAutoNum type="arabicPeriod" startAt="1"/>
              </a:pPr>
              <a:r>
                <a:rPr lang="en-US" sz="4686">
                  <a:solidFill>
                    <a:srgbClr val="0B0B0B"/>
                  </a:solidFill>
                  <a:latin typeface="Radley"/>
                  <a:ea typeface="Radley"/>
                  <a:cs typeface="Radley"/>
                  <a:sym typeface="Radley"/>
                </a:rPr>
                <a:t>Commited</a:t>
              </a:r>
            </a:p>
          </p:txBody>
        </p:sp>
        <p:sp>
          <p:nvSpPr>
            <p:cNvPr name="TextBox 11" id="11"/>
            <p:cNvSpPr txBox="true"/>
            <p:nvPr/>
          </p:nvSpPr>
          <p:spPr>
            <a:xfrm rot="0">
              <a:off x="0" y="-28575"/>
              <a:ext cx="5609903" cy="97791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1011856" indent="-505928" lvl="1">
                <a:lnSpc>
                  <a:spcPts val="6092"/>
                </a:lnSpc>
                <a:buFont typeface="Arial"/>
                <a:buChar char="•"/>
              </a:pPr>
              <a:r>
                <a:rPr lang="en-US" sz="4686">
                  <a:solidFill>
                    <a:srgbClr val="0B0B0B"/>
                  </a:solidFill>
                  <a:latin typeface="Radley"/>
                  <a:ea typeface="Radley"/>
                  <a:cs typeface="Radley"/>
                  <a:sym typeface="Radley"/>
                </a:rPr>
                <a:t>Stages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291857" cy="10287000"/>
          </a:xfrm>
          <a:custGeom>
            <a:avLst/>
            <a:gdLst/>
            <a:ahLst/>
            <a:cxnLst/>
            <a:rect r="r" b="b" t="t" l="l"/>
            <a:pathLst>
              <a:path h="10287000" w="291857">
                <a:moveTo>
                  <a:pt x="0" y="0"/>
                </a:moveTo>
                <a:lnTo>
                  <a:pt x="291857" y="0"/>
                </a:lnTo>
                <a:lnTo>
                  <a:pt x="291857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100295" t="-1952" r="-1546435" b="-1952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951231" y="1087325"/>
            <a:ext cx="7192769" cy="10287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695"/>
              </a:lnSpc>
            </a:pPr>
            <a:r>
              <a:rPr lang="en-US" sz="8100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Git Basics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583369" y="2470427"/>
            <a:ext cx="7077111" cy="8034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482"/>
              </a:lnSpc>
            </a:pPr>
            <a:r>
              <a:rPr lang="en-US" sz="4986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🔧 Setup &amp; Initialization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951231" y="3345186"/>
            <a:ext cx="3246091" cy="8034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1076625" indent="-538312" lvl="1">
              <a:lnSpc>
                <a:spcPts val="6482"/>
              </a:lnSpc>
              <a:buFont typeface="Arial"/>
              <a:buChar char="•"/>
            </a:pPr>
            <a:r>
              <a:rPr lang="en-US" sz="4986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git init: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5159221" y="3400996"/>
            <a:ext cx="7868643" cy="7166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868"/>
              </a:lnSpc>
            </a:pPr>
            <a:r>
              <a:rPr lang="en-US" sz="4514">
                <a:solidFill>
                  <a:srgbClr val="565656"/>
                </a:solidFill>
                <a:latin typeface="Radley"/>
                <a:ea typeface="Radley"/>
                <a:cs typeface="Radley"/>
                <a:sym typeface="Radley"/>
              </a:rPr>
              <a:t>Initializes a new Git repository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951231" y="4254331"/>
            <a:ext cx="5090656" cy="8034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1076625" indent="-538312" lvl="1">
              <a:lnSpc>
                <a:spcPts val="6482"/>
              </a:lnSpc>
              <a:buFont typeface="Arial"/>
              <a:buChar char="•"/>
            </a:pPr>
            <a:r>
              <a:rPr lang="en-US" sz="4986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git clone &lt;url&gt;: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6956162" y="4312515"/>
            <a:ext cx="10871974" cy="7166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868"/>
              </a:lnSpc>
            </a:pPr>
            <a:r>
              <a:rPr lang="en-US" sz="4514">
                <a:solidFill>
                  <a:srgbClr val="565656"/>
                </a:solidFill>
                <a:latin typeface="Radley"/>
                <a:ea typeface="Radley"/>
                <a:cs typeface="Radley"/>
                <a:sym typeface="Radley"/>
              </a:rPr>
              <a:t> Clones a remote repo to your machine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583369" y="5410200"/>
            <a:ext cx="7904801" cy="8034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482"/>
              </a:lnSpc>
            </a:pPr>
            <a:r>
              <a:rPr lang="en-US" sz="4986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📥 Staging &amp; Committing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951231" y="6284959"/>
            <a:ext cx="3793117" cy="8034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1076625" indent="-538312" lvl="1">
              <a:lnSpc>
                <a:spcPts val="6482"/>
              </a:lnSpc>
              <a:buFont typeface="Arial"/>
              <a:buChar char="•"/>
            </a:pPr>
            <a:r>
              <a:rPr lang="en-US" sz="4986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git status: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5865714" y="6371718"/>
            <a:ext cx="12976670" cy="7166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868"/>
              </a:lnSpc>
            </a:pPr>
            <a:r>
              <a:rPr lang="en-US" sz="4514">
                <a:solidFill>
                  <a:srgbClr val="565656"/>
                </a:solidFill>
                <a:latin typeface="Radley"/>
                <a:ea typeface="Radley"/>
                <a:cs typeface="Radley"/>
                <a:sym typeface="Radley"/>
              </a:rPr>
              <a:t>Shows the current state of your working directory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951231" y="7194103"/>
            <a:ext cx="5090656" cy="8034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1076625" indent="-538312" lvl="1">
              <a:lnSpc>
                <a:spcPts val="6482"/>
              </a:lnSpc>
              <a:buFont typeface="Arial"/>
              <a:buChar char="•"/>
            </a:pPr>
            <a:r>
              <a:rPr lang="en-US" sz="4986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git add &lt;file&gt;: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6784712" y="7250328"/>
            <a:ext cx="3109734" cy="7166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868"/>
              </a:lnSpc>
            </a:pPr>
            <a:r>
              <a:rPr lang="en-US" sz="4514">
                <a:solidFill>
                  <a:srgbClr val="565656"/>
                </a:solidFill>
                <a:latin typeface="Radley"/>
                <a:ea typeface="Radley"/>
                <a:cs typeface="Radley"/>
                <a:sym typeface="Radley"/>
              </a:rPr>
              <a:t>Stages a file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1951231" y="8178523"/>
            <a:ext cx="8188580" cy="8034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1076625" indent="-538312" lvl="1">
              <a:lnSpc>
                <a:spcPts val="6482"/>
              </a:lnSpc>
              <a:buFont typeface="Arial"/>
              <a:buChar char="•"/>
            </a:pPr>
            <a:r>
              <a:rPr lang="en-US" sz="4986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git commit -m "message":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0139811" y="8436923"/>
            <a:ext cx="7915939" cy="11186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333"/>
              </a:lnSpc>
            </a:pPr>
            <a:r>
              <a:rPr lang="en-US" sz="4514">
                <a:solidFill>
                  <a:srgbClr val="565656"/>
                </a:solidFill>
                <a:latin typeface="Radley"/>
                <a:ea typeface="Radley"/>
                <a:cs typeface="Radley"/>
                <a:sym typeface="Radley"/>
              </a:rPr>
              <a:t>Commits staged changes with a message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291857" cy="10287000"/>
          </a:xfrm>
          <a:custGeom>
            <a:avLst/>
            <a:gdLst/>
            <a:ahLst/>
            <a:cxnLst/>
            <a:rect r="r" b="b" t="t" l="l"/>
            <a:pathLst>
              <a:path h="10287000" w="291857">
                <a:moveTo>
                  <a:pt x="0" y="0"/>
                </a:moveTo>
                <a:lnTo>
                  <a:pt x="291857" y="0"/>
                </a:lnTo>
                <a:lnTo>
                  <a:pt x="291857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100295" t="-1952" r="-1546435" b="-1952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21469" y="5427832"/>
            <a:ext cx="815806" cy="815806"/>
          </a:xfrm>
          <a:custGeom>
            <a:avLst/>
            <a:gdLst/>
            <a:ahLst/>
            <a:cxnLst/>
            <a:rect r="r" b="b" t="t" l="l"/>
            <a:pathLst>
              <a:path h="815806" w="815806">
                <a:moveTo>
                  <a:pt x="0" y="0"/>
                </a:moveTo>
                <a:lnTo>
                  <a:pt x="815806" y="0"/>
                </a:lnTo>
                <a:lnTo>
                  <a:pt x="815806" y="815806"/>
                </a:lnTo>
                <a:lnTo>
                  <a:pt x="0" y="8158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951231" y="1087325"/>
            <a:ext cx="7192769" cy="10287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695"/>
              </a:lnSpc>
            </a:pPr>
            <a:r>
              <a:rPr lang="en-US" sz="8100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Git Basics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583369" y="2470427"/>
            <a:ext cx="7077111" cy="8034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482"/>
              </a:lnSpc>
            </a:pPr>
            <a:r>
              <a:rPr lang="en-US" sz="4986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📂 Branching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951231" y="3345186"/>
            <a:ext cx="6202125" cy="8034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1076625" indent="-538312" lvl="1">
              <a:lnSpc>
                <a:spcPts val="6482"/>
              </a:lnSpc>
              <a:buFont typeface="Arial"/>
              <a:buChar char="•"/>
            </a:pPr>
            <a:r>
              <a:rPr lang="en-US" sz="4986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git branch &lt;name&gt;: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8412830" y="3383803"/>
            <a:ext cx="5437301" cy="7166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868"/>
              </a:lnSpc>
            </a:pPr>
            <a:r>
              <a:rPr lang="en-US" sz="4514">
                <a:solidFill>
                  <a:srgbClr val="565656"/>
                </a:solidFill>
                <a:latin typeface="Radley"/>
                <a:ea typeface="Radley"/>
                <a:cs typeface="Radley"/>
                <a:sym typeface="Radley"/>
              </a:rPr>
              <a:t>Creates a new branch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951231" y="4254331"/>
            <a:ext cx="7536939" cy="8034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1076625" indent="-538312" lvl="1">
              <a:lnSpc>
                <a:spcPts val="6482"/>
              </a:lnSpc>
              <a:buFont typeface="Arial"/>
              <a:buChar char="•"/>
            </a:pPr>
            <a:r>
              <a:rPr lang="en-US" sz="4986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git checkout &lt;branch&gt;: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9410700" y="4341090"/>
            <a:ext cx="5388362" cy="7166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868"/>
              </a:lnSpc>
            </a:pPr>
            <a:r>
              <a:rPr lang="en-US" sz="4514">
                <a:solidFill>
                  <a:srgbClr val="565656"/>
                </a:solidFill>
                <a:latin typeface="Radley"/>
                <a:ea typeface="Radley"/>
                <a:cs typeface="Radley"/>
                <a:sym typeface="Radley"/>
              </a:rPr>
              <a:t>Switches to a branch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2647541" y="5410200"/>
            <a:ext cx="6840628" cy="8034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482"/>
              </a:lnSpc>
            </a:pPr>
            <a:r>
              <a:rPr lang="en-US" sz="4986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Syncing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951231" y="6284959"/>
            <a:ext cx="3584538" cy="8034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1076625" indent="-538312" lvl="1">
              <a:lnSpc>
                <a:spcPts val="6482"/>
              </a:lnSpc>
              <a:buFont typeface="Arial"/>
              <a:buChar char="•"/>
            </a:pPr>
            <a:r>
              <a:rPr lang="en-US" sz="4986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git pull: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5406112" y="6350294"/>
            <a:ext cx="11393586" cy="7166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868"/>
              </a:lnSpc>
            </a:pPr>
            <a:r>
              <a:rPr lang="en-US" sz="4514">
                <a:solidFill>
                  <a:srgbClr val="565656"/>
                </a:solidFill>
                <a:latin typeface="Radley"/>
                <a:ea typeface="Radley"/>
                <a:cs typeface="Radley"/>
                <a:sym typeface="Radley"/>
              </a:rPr>
              <a:t>Fetches and merges changes from the remote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951231" y="7194103"/>
            <a:ext cx="3768469" cy="8034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1076625" indent="-538312" lvl="1">
              <a:lnSpc>
                <a:spcPts val="6482"/>
              </a:lnSpc>
              <a:buFont typeface="Arial"/>
              <a:buChar char="•"/>
            </a:pPr>
            <a:r>
              <a:rPr lang="en-US" sz="4986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git push: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5710175" y="7242245"/>
            <a:ext cx="10474588" cy="7166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868"/>
              </a:lnSpc>
            </a:pPr>
            <a:r>
              <a:rPr lang="en-US" sz="4514">
                <a:solidFill>
                  <a:srgbClr val="565656"/>
                </a:solidFill>
                <a:latin typeface="Radley"/>
                <a:ea typeface="Radley"/>
                <a:cs typeface="Radley"/>
                <a:sym typeface="Radley"/>
              </a:rPr>
              <a:t>Sends your commits to the remote repo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291857" cy="10287000"/>
          </a:xfrm>
          <a:custGeom>
            <a:avLst/>
            <a:gdLst/>
            <a:ahLst/>
            <a:cxnLst/>
            <a:rect r="r" b="b" t="t" l="l"/>
            <a:pathLst>
              <a:path h="10287000" w="291857">
                <a:moveTo>
                  <a:pt x="0" y="0"/>
                </a:moveTo>
                <a:lnTo>
                  <a:pt x="291857" y="0"/>
                </a:lnTo>
                <a:lnTo>
                  <a:pt x="291857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100295" t="-1952" r="-1546435" b="-1952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496001" y="2440733"/>
            <a:ext cx="910459" cy="910459"/>
          </a:xfrm>
          <a:custGeom>
            <a:avLst/>
            <a:gdLst/>
            <a:ahLst/>
            <a:cxnLst/>
            <a:rect r="r" b="b" t="t" l="l"/>
            <a:pathLst>
              <a:path h="910459" w="910459">
                <a:moveTo>
                  <a:pt x="0" y="0"/>
                </a:moveTo>
                <a:lnTo>
                  <a:pt x="910459" y="0"/>
                </a:lnTo>
                <a:lnTo>
                  <a:pt x="910459" y="910458"/>
                </a:lnTo>
                <a:lnTo>
                  <a:pt x="0" y="91045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951231" y="1087325"/>
            <a:ext cx="7192769" cy="10287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695"/>
              </a:lnSpc>
            </a:pPr>
            <a:r>
              <a:rPr lang="en-US" sz="8100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Git Basics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2381023" y="2470427"/>
            <a:ext cx="10986959" cy="8034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482"/>
              </a:lnSpc>
            </a:pPr>
            <a:r>
              <a:rPr lang="en-US" sz="4986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 Advanced Push Variants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951231" y="3345186"/>
            <a:ext cx="5666097" cy="8034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1076625" indent="-538312" lvl="1">
              <a:lnSpc>
                <a:spcPts val="6482"/>
              </a:lnSpc>
              <a:buFont typeface="Arial"/>
              <a:buChar char="•"/>
            </a:pPr>
            <a:r>
              <a:rPr lang="en-US" sz="4986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git push --force: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7617328" y="3412806"/>
            <a:ext cx="10923701" cy="14525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868"/>
              </a:lnSpc>
            </a:pPr>
            <a:r>
              <a:rPr lang="en-US" sz="4514">
                <a:solidFill>
                  <a:srgbClr val="565656"/>
                </a:solidFill>
                <a:latin typeface="Radley"/>
                <a:ea typeface="Radley"/>
                <a:cs typeface="Radley"/>
                <a:sym typeface="Radley"/>
              </a:rPr>
              <a:t>Forcefully updates the remote branch to match your local one</a:t>
            </a:r>
          </a:p>
        </p:txBody>
      </p:sp>
      <p:grpSp>
        <p:nvGrpSpPr>
          <p:cNvPr name="Group 8" id="8"/>
          <p:cNvGrpSpPr/>
          <p:nvPr/>
        </p:nvGrpSpPr>
        <p:grpSpPr>
          <a:xfrm rot="0">
            <a:off x="2892027" y="5143500"/>
            <a:ext cx="14028643" cy="1343484"/>
            <a:chOff x="0" y="0"/>
            <a:chExt cx="18704857" cy="1791311"/>
          </a:xfrm>
        </p:grpSpPr>
        <p:sp>
          <p:nvSpPr>
            <p:cNvPr name="TextBox 9" id="9"/>
            <p:cNvSpPr txBox="true"/>
            <p:nvPr/>
          </p:nvSpPr>
          <p:spPr>
            <a:xfrm rot="0">
              <a:off x="0" y="-38100"/>
              <a:ext cx="6661155" cy="94288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5868"/>
                </a:lnSpc>
              </a:pPr>
              <a:r>
                <a:rPr lang="en-US" sz="4514">
                  <a:solidFill>
                    <a:srgbClr val="000000"/>
                  </a:solidFill>
                  <a:latin typeface="Radley"/>
                  <a:ea typeface="Radley"/>
                  <a:cs typeface="Radley"/>
                  <a:sym typeface="Radley"/>
                </a:rPr>
                <a:t>Common Use Case:</a:t>
              </a:r>
            </a:p>
          </p:txBody>
        </p:sp>
        <p:sp>
          <p:nvSpPr>
            <p:cNvPr name="TextBox 10" id="10"/>
            <p:cNvSpPr txBox="true"/>
            <p:nvPr/>
          </p:nvSpPr>
          <p:spPr>
            <a:xfrm rot="0">
              <a:off x="6956695" y="46824"/>
              <a:ext cx="11748162" cy="174448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5146"/>
                </a:lnSpc>
              </a:pPr>
              <a:r>
                <a:rPr lang="en-US" sz="4514" spc="-148">
                  <a:solidFill>
                    <a:srgbClr val="000000"/>
                  </a:solidFill>
                  <a:latin typeface="Radley"/>
                  <a:ea typeface="Radley"/>
                  <a:cs typeface="Radley"/>
                  <a:sym typeface="Radley"/>
                </a:rPr>
                <a:t>After an interactive rebase or squash, as the commit history has changed.</a:t>
              </a: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2892027" y="6848934"/>
            <a:ext cx="959894" cy="7166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868"/>
              </a:lnSpc>
            </a:pPr>
            <a:r>
              <a:rPr lang="en-US" sz="4514">
                <a:solidFill>
                  <a:srgbClr val="000000"/>
                </a:solidFill>
                <a:latin typeface="Radley"/>
                <a:ea typeface="Radley"/>
                <a:cs typeface="Radley"/>
                <a:sym typeface="Radley"/>
              </a:rPr>
              <a:t>⚠️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3851921" y="6929295"/>
            <a:ext cx="13889497" cy="130122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146"/>
              </a:lnSpc>
            </a:pPr>
            <a:r>
              <a:rPr lang="en-US" sz="4514" spc="-148">
                <a:solidFill>
                  <a:srgbClr val="000000"/>
                </a:solidFill>
                <a:latin typeface="Radley"/>
                <a:ea typeface="Radley"/>
                <a:cs typeface="Radley"/>
                <a:sym typeface="Radley"/>
              </a:rPr>
              <a:t>I</a:t>
            </a:r>
            <a:r>
              <a:rPr lang="en-US" sz="4514" spc="-148">
                <a:solidFill>
                  <a:srgbClr val="000000"/>
                </a:solidFill>
                <a:latin typeface="Radley"/>
                <a:ea typeface="Radley"/>
                <a:cs typeface="Radley"/>
                <a:sym typeface="Radley"/>
              </a:rPr>
              <a:t>t overwrites history on the remote -</a:t>
            </a:r>
          </a:p>
          <a:p>
            <a:pPr algn="l">
              <a:lnSpc>
                <a:spcPts val="5146"/>
              </a:lnSpc>
            </a:pPr>
            <a:r>
              <a:rPr lang="en-US" sz="4514" spc="-148">
                <a:solidFill>
                  <a:srgbClr val="000000"/>
                </a:solidFill>
                <a:latin typeface="Radley"/>
                <a:ea typeface="Radley"/>
                <a:cs typeface="Radley"/>
                <a:sym typeface="Radley"/>
              </a:rPr>
              <a:t>be careful when working in shared branches.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2892027" y="8518119"/>
            <a:ext cx="1064669" cy="7166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868"/>
              </a:lnSpc>
            </a:pPr>
            <a:r>
              <a:rPr lang="en-US" sz="4514">
                <a:solidFill>
                  <a:srgbClr val="000000"/>
                </a:solidFill>
                <a:latin typeface="Radley"/>
                <a:ea typeface="Radley"/>
                <a:cs typeface="Radley"/>
                <a:sym typeface="Radley"/>
              </a:rPr>
              <a:t>Tip: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3956696" y="8621977"/>
            <a:ext cx="13889497" cy="130122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146"/>
              </a:lnSpc>
            </a:pPr>
            <a:r>
              <a:rPr lang="en-US" sz="4514" spc="-148">
                <a:solidFill>
                  <a:srgbClr val="000000"/>
                </a:solidFill>
                <a:latin typeface="Radley"/>
                <a:ea typeface="Radley"/>
                <a:cs typeface="Radley"/>
                <a:sym typeface="Radley"/>
              </a:rPr>
              <a:t> Use </a:t>
            </a:r>
            <a:r>
              <a:rPr lang="en-US" sz="4514" spc="-148">
                <a:solidFill>
                  <a:srgbClr val="545454"/>
                </a:solidFill>
                <a:latin typeface="Radley"/>
                <a:ea typeface="Radley"/>
                <a:cs typeface="Radley"/>
                <a:sym typeface="Radley"/>
              </a:rPr>
              <a:t>git push --force-with-lease </a:t>
            </a:r>
            <a:r>
              <a:rPr lang="en-US" sz="4514" spc="-148">
                <a:solidFill>
                  <a:srgbClr val="000000"/>
                </a:solidFill>
                <a:latin typeface="Radley"/>
                <a:ea typeface="Radley"/>
                <a:cs typeface="Radley"/>
                <a:sym typeface="Radley"/>
              </a:rPr>
              <a:t>as a safer alternative — it only pushes if no one else has pushed in the meantime.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291857" cy="10287000"/>
          </a:xfrm>
          <a:custGeom>
            <a:avLst/>
            <a:gdLst/>
            <a:ahLst/>
            <a:cxnLst/>
            <a:rect r="r" b="b" t="t" l="l"/>
            <a:pathLst>
              <a:path h="10287000" w="291857">
                <a:moveTo>
                  <a:pt x="0" y="0"/>
                </a:moveTo>
                <a:lnTo>
                  <a:pt x="291857" y="0"/>
                </a:lnTo>
                <a:lnTo>
                  <a:pt x="291857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100295" t="-1952" r="-1546435" b="-1952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2998280" y="4510580"/>
            <a:ext cx="12916845" cy="21885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868"/>
              </a:lnSpc>
            </a:pPr>
            <a:r>
              <a:rPr lang="en-US" sz="4514">
                <a:solidFill>
                  <a:srgbClr val="565656"/>
                </a:solidFill>
                <a:latin typeface="Radley"/>
                <a:ea typeface="Radley"/>
                <a:cs typeface="Radley"/>
                <a:sym typeface="Radley"/>
              </a:rPr>
              <a:t>Links your local branch with a remote one, setting it as the default so you can use  and  without specifying the remote and branch name every time.</a:t>
            </a:r>
          </a:p>
        </p:txBody>
      </p:sp>
      <p:sp>
        <p:nvSpPr>
          <p:cNvPr name="Freeform 4" id="4"/>
          <p:cNvSpPr/>
          <p:nvPr/>
        </p:nvSpPr>
        <p:spPr>
          <a:xfrm flipH="false" flipV="false" rot="0">
            <a:off x="1545269" y="2440733"/>
            <a:ext cx="910459" cy="910459"/>
          </a:xfrm>
          <a:custGeom>
            <a:avLst/>
            <a:gdLst/>
            <a:ahLst/>
            <a:cxnLst/>
            <a:rect r="r" b="b" t="t" l="l"/>
            <a:pathLst>
              <a:path h="910459" w="910459">
                <a:moveTo>
                  <a:pt x="0" y="0"/>
                </a:moveTo>
                <a:lnTo>
                  <a:pt x="910459" y="0"/>
                </a:lnTo>
                <a:lnTo>
                  <a:pt x="910459" y="910458"/>
                </a:lnTo>
                <a:lnTo>
                  <a:pt x="0" y="91045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951231" y="1087325"/>
            <a:ext cx="7192769" cy="10287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695"/>
              </a:lnSpc>
            </a:pPr>
            <a:r>
              <a:rPr lang="en-US" sz="8100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Git Basics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2419598" y="2470427"/>
            <a:ext cx="10986959" cy="8034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482"/>
              </a:lnSpc>
            </a:pPr>
            <a:r>
              <a:rPr lang="en-US" sz="4986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 Advanced Push Variants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951231" y="3485741"/>
            <a:ext cx="13611918" cy="8034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1076625" indent="-538312" lvl="1">
              <a:lnSpc>
                <a:spcPts val="6482"/>
              </a:lnSpc>
              <a:buFont typeface="Arial"/>
              <a:buChar char="•"/>
            </a:pPr>
            <a:r>
              <a:rPr lang="en-US" sz="4986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git push --set-upstream origin &lt;branch&gt;: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291857" cy="10287000"/>
          </a:xfrm>
          <a:custGeom>
            <a:avLst/>
            <a:gdLst/>
            <a:ahLst/>
            <a:cxnLst/>
            <a:rect r="r" b="b" t="t" l="l"/>
            <a:pathLst>
              <a:path h="10287000" w="291857">
                <a:moveTo>
                  <a:pt x="0" y="0"/>
                </a:moveTo>
                <a:lnTo>
                  <a:pt x="291857" y="0"/>
                </a:lnTo>
                <a:lnTo>
                  <a:pt x="291857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100295" t="-1952" r="-1546435" b="-1952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530868" y="2518052"/>
            <a:ext cx="772788" cy="823708"/>
          </a:xfrm>
          <a:custGeom>
            <a:avLst/>
            <a:gdLst/>
            <a:ahLst/>
            <a:cxnLst/>
            <a:rect r="r" b="b" t="t" l="l"/>
            <a:pathLst>
              <a:path h="823708" w="772788">
                <a:moveTo>
                  <a:pt x="0" y="0"/>
                </a:moveTo>
                <a:lnTo>
                  <a:pt x="772788" y="0"/>
                </a:lnTo>
                <a:lnTo>
                  <a:pt x="772788" y="823708"/>
                </a:lnTo>
                <a:lnTo>
                  <a:pt x="0" y="82370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951231" y="1087325"/>
            <a:ext cx="7192769" cy="10287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695"/>
              </a:lnSpc>
            </a:pPr>
            <a:r>
              <a:rPr lang="en-US" sz="8100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Git Basics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2352639" y="2470427"/>
            <a:ext cx="7077111" cy="8034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482"/>
              </a:lnSpc>
            </a:pPr>
            <a:r>
              <a:rPr lang="en-US" sz="4986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 Log &amp; Diff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951231" y="3345186"/>
            <a:ext cx="3170694" cy="8034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1076625" indent="-538312" lvl="1">
              <a:lnSpc>
                <a:spcPts val="6482"/>
              </a:lnSpc>
              <a:buFont typeface="Arial"/>
              <a:buChar char="•"/>
            </a:pPr>
            <a:r>
              <a:rPr lang="en-US" sz="4986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git log: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4921899" y="3400996"/>
            <a:ext cx="7868643" cy="7166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868"/>
              </a:lnSpc>
            </a:pPr>
            <a:r>
              <a:rPr lang="en-US" sz="4514">
                <a:solidFill>
                  <a:srgbClr val="565656"/>
                </a:solidFill>
                <a:latin typeface="Radley"/>
                <a:ea typeface="Radley"/>
                <a:cs typeface="Radley"/>
                <a:sym typeface="Radley"/>
              </a:rPr>
              <a:t> Shows commit history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951231" y="4254331"/>
            <a:ext cx="5090656" cy="8034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1076625" indent="-538312" lvl="1">
              <a:lnSpc>
                <a:spcPts val="6482"/>
              </a:lnSpc>
              <a:buFont typeface="Arial"/>
              <a:buChar char="•"/>
            </a:pPr>
            <a:r>
              <a:rPr lang="en-US" sz="4986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git diff: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163148" y="4377843"/>
            <a:ext cx="15254787" cy="6421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010"/>
              </a:lnSpc>
            </a:pPr>
            <a:r>
              <a:rPr lang="en-US" sz="4514">
                <a:solidFill>
                  <a:srgbClr val="565656"/>
                </a:solidFill>
                <a:latin typeface="Radley"/>
                <a:ea typeface="Radley"/>
                <a:cs typeface="Radley"/>
                <a:sym typeface="Radley"/>
              </a:rPr>
              <a:t>Shows changes in files that have not been staged yet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951231" y="5095875"/>
            <a:ext cx="11491456" cy="8034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1076625" indent="-538312" lvl="1">
              <a:lnSpc>
                <a:spcPts val="6482"/>
              </a:lnSpc>
              <a:buFont typeface="Arial"/>
              <a:buChar char="•"/>
            </a:pPr>
            <a:r>
              <a:rPr lang="en-US" sz="4986">
                <a:solidFill>
                  <a:srgbClr val="0B0B0B"/>
                </a:solidFill>
                <a:latin typeface="Radley"/>
                <a:ea typeface="Radley"/>
                <a:cs typeface="Radley"/>
                <a:sym typeface="Radley"/>
              </a:rPr>
              <a:t>git diff --cached or git diff --staged: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3033213" y="5937419"/>
            <a:ext cx="12889960" cy="1270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010"/>
              </a:lnSpc>
            </a:pPr>
            <a:r>
              <a:rPr lang="en-US" sz="4514">
                <a:solidFill>
                  <a:srgbClr val="565656"/>
                </a:solidFill>
                <a:latin typeface="Radley"/>
                <a:ea typeface="Radley"/>
                <a:cs typeface="Radley"/>
                <a:sym typeface="Radley"/>
              </a:rPr>
              <a:t>Shows the difference between staged changes and the last commit</a:t>
            </a:r>
          </a:p>
        </p:txBody>
      </p:sp>
      <p:grpSp>
        <p:nvGrpSpPr>
          <p:cNvPr name="Group 12" id="12"/>
          <p:cNvGrpSpPr/>
          <p:nvPr/>
        </p:nvGrpSpPr>
        <p:grpSpPr>
          <a:xfrm rot="0">
            <a:off x="1951231" y="7255840"/>
            <a:ext cx="13971942" cy="2064715"/>
            <a:chOff x="0" y="0"/>
            <a:chExt cx="18629255" cy="2752953"/>
          </a:xfrm>
        </p:grpSpPr>
        <p:sp>
          <p:nvSpPr>
            <p:cNvPr name="TextBox 13" id="13"/>
            <p:cNvSpPr txBox="true"/>
            <p:nvPr/>
          </p:nvSpPr>
          <p:spPr>
            <a:xfrm rot="0">
              <a:off x="0" y="-47625"/>
              <a:ext cx="13388038" cy="105538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1076625" indent="-538312" lvl="1">
                <a:lnSpc>
                  <a:spcPts val="6482"/>
                </a:lnSpc>
                <a:buFont typeface="Arial"/>
                <a:buChar char="•"/>
              </a:pPr>
              <a:r>
                <a:rPr lang="en-US" sz="4986">
                  <a:solidFill>
                    <a:srgbClr val="0B0B0B"/>
                  </a:solidFill>
                  <a:latin typeface="Radley"/>
                  <a:ea typeface="Radley"/>
                  <a:cs typeface="Radley"/>
                  <a:sym typeface="Radley"/>
                </a:rPr>
                <a:t>git diff &lt;commit1&gt; &lt;commit2&gt;:</a:t>
              </a:r>
            </a:p>
          </p:txBody>
        </p:sp>
        <p:sp>
          <p:nvSpPr>
            <p:cNvPr name="TextBox 14" id="14"/>
            <p:cNvSpPr txBox="true"/>
            <p:nvPr/>
          </p:nvSpPr>
          <p:spPr>
            <a:xfrm rot="0">
              <a:off x="1442642" y="1045859"/>
              <a:ext cx="17186613" cy="170709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5010"/>
                </a:lnSpc>
              </a:pPr>
              <a:r>
                <a:rPr lang="en-US" sz="4514">
                  <a:solidFill>
                    <a:srgbClr val="565656"/>
                  </a:solidFill>
                  <a:latin typeface="Radley"/>
                  <a:ea typeface="Radley"/>
                  <a:cs typeface="Radley"/>
                  <a:sym typeface="Radley"/>
                </a:rPr>
                <a:t>Compares the differences between any two commits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DAGkCAxxc_Q</dc:identifier>
  <dcterms:modified xsi:type="dcterms:W3CDTF">2011-08-01T06:04:30Z</dcterms:modified>
  <cp:revision>1</cp:revision>
  <dc:title>Lab: Working with Version Control Systems</dc:title>
</cp:coreProperties>
</file>