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95" r:id="rId3"/>
    <p:sldMasterId id="2147483696" r:id="rId4"/>
    <p:sldMasterId id="2147483697" r:id="rId5"/>
    <p:sldMasterId id="2147483698" r:id="rId6"/>
    <p:sldMasterId id="2147483699" r:id="rId7"/>
  </p:sldMasterIdLst>
  <p:notesMasterIdLst>
    <p:notesMasterId r:id="rId8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278" r:id="rId31"/>
    <p:sldId id="279" r:id="rId32"/>
    <p:sldId id="280" r:id="rId33"/>
    <p:sldId id="281" r:id="rId34"/>
    <p:sldId id="282" r:id="rId35"/>
    <p:sldId id="283" r:id="rId36"/>
    <p:sldId id="284" r:id="rId37"/>
  </p:sldIdLst>
  <p:sldSz cy="5143500" cx="9144000"/>
  <p:notesSz cx="6858000" cy="9144000"/>
  <p:embeddedFontLst>
    <p:embeddedFont>
      <p:font typeface="Candara"/>
      <p:regular r:id="rId38"/>
      <p:bold r:id="rId39"/>
      <p:italic r:id="rId40"/>
      <p:boldItalic r:id="rId41"/>
    </p:embeddedFont>
    <p:embeddedFont>
      <p:font typeface="Helvetica Neue"/>
      <p:regular r:id="rId42"/>
      <p:bold r:id="rId43"/>
      <p:italic r:id="rId44"/>
      <p:boldItalic r:id="rId4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Candara-italic.fntdata"/><Relationship Id="rId20" Type="http://schemas.openxmlformats.org/officeDocument/2006/relationships/slide" Target="slides/slide12.xml"/><Relationship Id="rId42" Type="http://schemas.openxmlformats.org/officeDocument/2006/relationships/font" Target="fonts/HelveticaNeue-regular.fntdata"/><Relationship Id="rId41" Type="http://schemas.openxmlformats.org/officeDocument/2006/relationships/font" Target="fonts/Candara-boldItalic.fntdata"/><Relationship Id="rId22" Type="http://schemas.openxmlformats.org/officeDocument/2006/relationships/slide" Target="slides/slide14.xml"/><Relationship Id="rId44" Type="http://schemas.openxmlformats.org/officeDocument/2006/relationships/font" Target="fonts/HelveticaNeue-italic.fntdata"/><Relationship Id="rId21" Type="http://schemas.openxmlformats.org/officeDocument/2006/relationships/slide" Target="slides/slide13.xml"/><Relationship Id="rId43" Type="http://schemas.openxmlformats.org/officeDocument/2006/relationships/font" Target="fonts/HelveticaNeue-bold.fntdata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45" Type="http://schemas.openxmlformats.org/officeDocument/2006/relationships/font" Target="fonts/HelveticaNeue-bold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1.xml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28" Type="http://schemas.openxmlformats.org/officeDocument/2006/relationships/slide" Target="slides/slide20.xml"/><Relationship Id="rId27" Type="http://schemas.openxmlformats.org/officeDocument/2006/relationships/slide" Target="slides/slide19.xml"/><Relationship Id="rId5" Type="http://schemas.openxmlformats.org/officeDocument/2006/relationships/slideMaster" Target="slideMasters/slideMaster3.xml"/><Relationship Id="rId6" Type="http://schemas.openxmlformats.org/officeDocument/2006/relationships/slideMaster" Target="slideMasters/slideMaster4.xml"/><Relationship Id="rId29" Type="http://schemas.openxmlformats.org/officeDocument/2006/relationships/slide" Target="slides/slide21.xml"/><Relationship Id="rId7" Type="http://schemas.openxmlformats.org/officeDocument/2006/relationships/slideMaster" Target="slideMasters/slideMaster5.xml"/><Relationship Id="rId8" Type="http://schemas.openxmlformats.org/officeDocument/2006/relationships/notesMaster" Target="notesMasters/notesMaster1.xml"/><Relationship Id="rId31" Type="http://schemas.openxmlformats.org/officeDocument/2006/relationships/slide" Target="slides/slide23.xml"/><Relationship Id="rId30" Type="http://schemas.openxmlformats.org/officeDocument/2006/relationships/slide" Target="slides/slide22.xml"/><Relationship Id="rId11" Type="http://schemas.openxmlformats.org/officeDocument/2006/relationships/slide" Target="slides/slide3.xml"/><Relationship Id="rId33" Type="http://schemas.openxmlformats.org/officeDocument/2006/relationships/slide" Target="slides/slide25.xml"/><Relationship Id="rId10" Type="http://schemas.openxmlformats.org/officeDocument/2006/relationships/slide" Target="slides/slide2.xml"/><Relationship Id="rId32" Type="http://schemas.openxmlformats.org/officeDocument/2006/relationships/slide" Target="slides/slide24.xml"/><Relationship Id="rId13" Type="http://schemas.openxmlformats.org/officeDocument/2006/relationships/slide" Target="slides/slide5.xml"/><Relationship Id="rId35" Type="http://schemas.openxmlformats.org/officeDocument/2006/relationships/slide" Target="slides/slide27.xml"/><Relationship Id="rId12" Type="http://schemas.openxmlformats.org/officeDocument/2006/relationships/slide" Target="slides/slide4.xml"/><Relationship Id="rId34" Type="http://schemas.openxmlformats.org/officeDocument/2006/relationships/slide" Target="slides/slide26.xml"/><Relationship Id="rId15" Type="http://schemas.openxmlformats.org/officeDocument/2006/relationships/slide" Target="slides/slide7.xml"/><Relationship Id="rId37" Type="http://schemas.openxmlformats.org/officeDocument/2006/relationships/slide" Target="slides/slide29.xml"/><Relationship Id="rId14" Type="http://schemas.openxmlformats.org/officeDocument/2006/relationships/slide" Target="slides/slide6.xml"/><Relationship Id="rId36" Type="http://schemas.openxmlformats.org/officeDocument/2006/relationships/slide" Target="slides/slide28.xml"/><Relationship Id="rId17" Type="http://schemas.openxmlformats.org/officeDocument/2006/relationships/slide" Target="slides/slide9.xml"/><Relationship Id="rId39" Type="http://schemas.openxmlformats.org/officeDocument/2006/relationships/font" Target="fonts/Candara-bold.fntdata"/><Relationship Id="rId16" Type="http://schemas.openxmlformats.org/officeDocument/2006/relationships/slide" Target="slides/slide8.xml"/><Relationship Id="rId38" Type="http://schemas.openxmlformats.org/officeDocument/2006/relationships/font" Target="fonts/Candara-regular.fntdata"/><Relationship Id="rId19" Type="http://schemas.openxmlformats.org/officeDocument/2006/relationships/slide" Target="slides/slide11.xml"/><Relationship Id="rId18" Type="http://schemas.openxmlformats.org/officeDocument/2006/relationships/slide" Target="slides/slide10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13" name="Google Shape;313;p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2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90" name="Google Shape;390;p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g1e3877ffdeb_0_1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202124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7" name="Google Shape;397;g1e3877ffdeb_0_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g1e3877ffdeb_0_2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202124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4" name="Google Shape;404;g1e3877ffdeb_0_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g1e3877ffdeb_0_2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11" name="Google Shape;411;g1e3877ffdeb_0_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g1e3877ffdeb_0_3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202124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8" name="Google Shape;418;g1e3877ffdeb_0_3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g1e3877ffdeb_0_4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202124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5" name="Google Shape;425;g1e3877ffdeb_0_4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2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US"/>
              <a:t>Product A: Buttons</a:t>
            </a:r>
            <a:endParaRPr/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US"/>
              <a:t>Product B: TextBoxes</a:t>
            </a:r>
            <a:endParaRPr/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US"/>
              <a:t>ConcreteFactory1: Windows</a:t>
            </a:r>
            <a:endParaRPr/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US"/>
              <a:t>ConcreteFactory2: Linux</a:t>
            </a:r>
            <a:endParaRPr/>
          </a:p>
        </p:txBody>
      </p:sp>
      <p:sp>
        <p:nvSpPr>
          <p:cNvPr id="432" name="Google Shape;432;p2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g1e3877ffdeb_0_5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202124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2" name="Google Shape;442;g1e3877ffdeb_0_5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7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g1e3877ffdeb_0_5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202124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9" name="Google Shape;449;g1e3877ffdeb_0_5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3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56" name="Google Shape;456;p3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1" name="Google Shape;321;p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22" name="Google Shape;322;p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g1e3877ffdeb_0_6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202124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3" name="Google Shape;463;g1e3877ffdeb_0_6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g1e3877ffdeb_0_7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202124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0" name="Google Shape;470;g1e3877ffdeb_0_7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5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g1e3877ffdeb_0_7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202124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7" name="Google Shape;477;g1e3877ffdeb_0_7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2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g1e3877ffdeb_0_8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202124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4" name="Google Shape;484;g1e3877ffdeb_0_8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g1e3877ffdeb_0_9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202124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1" name="Google Shape;491;g1e3877ffdeb_0_9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6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g1e3877ffdeb_0_9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202124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8" name="Google Shape;498;g1e3877ffdeb_0_9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3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p5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05" name="Google Shape;505;p5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5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12" name="Google Shape;512;p5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0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p5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22" name="Google Shape;522;p5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7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5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29" name="Google Shape;529;p5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9" name="Google Shape;329;p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30" name="Google Shape;330;p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37" name="Google Shape;337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45" name="Google Shape;345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52" name="Google Shape;352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1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59" name="Google Shape;359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g1e3877ffdeb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202124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6" name="Google Shape;376;g1e3877ffdeb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g1e3877ffdeb_0_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US"/>
              <a:t>Behavioral: how objects should interact</a:t>
            </a:r>
            <a:endParaRPr/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US">
                <a:solidFill>
                  <a:srgbClr val="20212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There are </a:t>
            </a:r>
            <a:r>
              <a:rPr b="1" lang="en-US">
                <a:solidFill>
                  <a:srgbClr val="20212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two</a:t>
            </a:r>
            <a:r>
              <a:rPr lang="en-US">
                <a:solidFill>
                  <a:srgbClr val="20212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main </a:t>
            </a:r>
            <a:r>
              <a:rPr b="1" lang="en-US">
                <a:solidFill>
                  <a:srgbClr val="20212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types of compression</a:t>
            </a:r>
            <a:r>
              <a:rPr lang="en-US">
                <a:solidFill>
                  <a:srgbClr val="20212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: lossy and lossless.</a:t>
            </a:r>
            <a:endParaRPr>
              <a:solidFill>
                <a:srgbClr val="202124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1400"/>
              <a:buFont typeface="Arial"/>
              <a:buChar char="-"/>
            </a:pPr>
            <a:r>
              <a:rPr lang="en-US">
                <a:solidFill>
                  <a:srgbClr val="20212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Deflate (lossless), Huffman, Gzip, Bzip2, Snappy, LZ4 (lossless), LZO (lossless)</a:t>
            </a:r>
            <a:endParaRPr>
              <a:solidFill>
                <a:srgbClr val="202124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1400"/>
              <a:buChar char="-"/>
            </a:pPr>
            <a:r>
              <a:rPr lang="en-US">
                <a:solidFill>
                  <a:srgbClr val="20212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Bubble Sort, Insertion Sort, Selection Sort, Merge Sort, Heapsort, Quicksort</a:t>
            </a:r>
            <a:endParaRPr>
              <a:solidFill>
                <a:srgbClr val="202124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3" name="Google Shape;383;g1e3877ffdeb_0_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 type="title">
  <p:cSld name="TITL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"/>
          <p:cNvSpPr txBox="1"/>
          <p:nvPr>
            <p:ph type="title"/>
          </p:nvPr>
        </p:nvSpPr>
        <p:spPr>
          <a:xfrm>
            <a:off x="535781" y="1299270"/>
            <a:ext cx="8072400" cy="1339500"/>
          </a:xfrm>
          <a:prstGeom prst="rect">
            <a:avLst/>
          </a:prstGeom>
          <a:noFill/>
          <a:ln>
            <a:noFill/>
          </a:ln>
        </p:spPr>
        <p:txBody>
          <a:bodyPr anchorCtr="0" anchor="b" bIns="35725" lIns="35725" spcFirstLastPara="1" rIns="35725" wrap="square" tIns="357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" type="body"/>
          </p:nvPr>
        </p:nvSpPr>
        <p:spPr>
          <a:xfrm>
            <a:off x="535781" y="2719090"/>
            <a:ext cx="8072400" cy="455400"/>
          </a:xfrm>
          <a:prstGeom prst="rect">
            <a:avLst/>
          </a:prstGeom>
          <a:noFill/>
          <a:ln>
            <a:noFill/>
          </a:ln>
        </p:spPr>
        <p:txBody>
          <a:bodyPr anchorCtr="0" anchor="t" bIns="35725" lIns="35725" spcFirstLastPara="1" rIns="35725" wrap="square" tIns="35725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700"/>
              <a:buFont typeface="Helvetica Neue"/>
              <a:buNone/>
              <a:defRPr sz="1700">
                <a:solidFill>
                  <a:srgbClr val="FFFFFF"/>
                </a:solidFill>
              </a:defRPr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700"/>
              <a:buFont typeface="Helvetica Neue"/>
              <a:buNone/>
              <a:defRPr sz="1700">
                <a:solidFill>
                  <a:srgbClr val="FFFFFF"/>
                </a:solidFill>
              </a:defRPr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700"/>
              <a:buFont typeface="Helvetica Neue"/>
              <a:buNone/>
              <a:defRPr sz="1700">
                <a:solidFill>
                  <a:srgbClr val="FFFFFF"/>
                </a:solidFill>
              </a:defRPr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700"/>
              <a:buFont typeface="Helvetica Neue"/>
              <a:buNone/>
              <a:defRPr sz="1700">
                <a:solidFill>
                  <a:srgbClr val="FFFFFF"/>
                </a:solidFill>
              </a:defRPr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700"/>
              <a:buFont typeface="Helvetica Neue"/>
              <a:buNone/>
              <a:defRPr sz="1700">
                <a:solidFill>
                  <a:srgbClr val="FFFFFF"/>
                </a:solidFill>
              </a:defRPr>
            </a:lvl5pPr>
            <a:lvl6pPr indent="-285750" lvl="5" marL="274320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900"/>
              <a:buChar char="•"/>
              <a:defRPr/>
            </a:lvl6pPr>
            <a:lvl7pPr indent="-285750" lvl="6" marL="320040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900"/>
              <a:buChar char="•"/>
              <a:defRPr/>
            </a:lvl7pPr>
            <a:lvl8pPr indent="-285750" lvl="7" marL="365760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900"/>
              <a:buChar char="•"/>
              <a:defRPr/>
            </a:lvl8pPr>
            <a:lvl9pPr indent="-285750" lvl="8" marL="411480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900"/>
              <a:buChar char="•"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4437983" y="4878958"/>
            <a:ext cx="258900" cy="272400"/>
          </a:xfrm>
          <a:prstGeom prst="rect">
            <a:avLst/>
          </a:prstGeom>
          <a:noFill/>
          <a:ln>
            <a:noFill/>
          </a:ln>
        </p:spPr>
        <p:txBody>
          <a:bodyPr anchorCtr="0" anchor="t" bIns="35725" lIns="35725" spcFirstLastPara="1" rIns="35725" wrap="square" tIns="35725">
            <a:sp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 txBox="1"/>
          <p:nvPr>
            <p:ph type="title"/>
          </p:nvPr>
        </p:nvSpPr>
        <p:spPr>
          <a:xfrm>
            <a:off x="629841" y="342900"/>
            <a:ext cx="2949300" cy="120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ndara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2"/>
          <p:cNvSpPr txBox="1"/>
          <p:nvPr>
            <p:ph idx="1" type="body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9" name="Google Shape;69;p12"/>
          <p:cNvSpPr txBox="1"/>
          <p:nvPr>
            <p:ph idx="2" type="body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0" name="Google Shape;70;p12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2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2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3"/>
          <p:cNvSpPr txBox="1"/>
          <p:nvPr>
            <p:ph type="title"/>
          </p:nvPr>
        </p:nvSpPr>
        <p:spPr>
          <a:xfrm>
            <a:off x="629841" y="342900"/>
            <a:ext cx="2949300" cy="120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ndara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3"/>
          <p:cNvSpPr/>
          <p:nvPr>
            <p:ph idx="2" type="pic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</p:sp>
      <p:sp>
        <p:nvSpPr>
          <p:cNvPr id="76" name="Google Shape;76;p13"/>
          <p:cNvSpPr txBox="1"/>
          <p:nvPr>
            <p:ph idx="1" type="body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7" name="Google Shape;77;p13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3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3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4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4"/>
          <p:cNvSpPr txBox="1"/>
          <p:nvPr>
            <p:ph idx="1" type="body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3" name="Google Shape;83;p14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4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14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5"/>
          <p:cNvSpPr txBox="1"/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15"/>
          <p:cNvSpPr txBox="1"/>
          <p:nvPr>
            <p:ph idx="1" type="body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9" name="Google Shape;89;p15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15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15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7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  <a:defRPr b="1">
                <a:solidFill>
                  <a:srgbClr val="F2F2F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17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ts val="2800"/>
              <a:buChar char="•"/>
              <a:defRPr>
                <a:solidFill>
                  <a:srgbClr val="F2F2F2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2F2F2"/>
              </a:buClr>
              <a:buSzPts val="2400"/>
              <a:buChar char="•"/>
              <a:defRPr>
                <a:solidFill>
                  <a:srgbClr val="F2F2F2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2F2F2"/>
              </a:buClr>
              <a:buSzPts val="2000"/>
              <a:buChar char="•"/>
              <a:defRPr>
                <a:solidFill>
                  <a:srgbClr val="F2F2F2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2F2F2"/>
              </a:buClr>
              <a:buSzPts val="1800"/>
              <a:buChar char="•"/>
              <a:defRPr>
                <a:solidFill>
                  <a:srgbClr val="F2F2F2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2F2F2"/>
              </a:buClr>
              <a:buSzPts val="1800"/>
              <a:buChar char="•"/>
              <a:defRPr>
                <a:solidFill>
                  <a:srgbClr val="F2F2F2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1" name="Google Shape;101;p17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17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3" name="Google Shape;103;p17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8"/>
          <p:cNvSpPr txBox="1"/>
          <p:nvPr>
            <p:ph type="ctrTitle"/>
          </p:nvPr>
        </p:nvSpPr>
        <p:spPr>
          <a:xfrm>
            <a:off x="685800" y="841772"/>
            <a:ext cx="77724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6000"/>
              <a:buFont typeface="Calibri"/>
              <a:buNone/>
              <a:defRPr sz="6000">
                <a:solidFill>
                  <a:srgbClr val="F2F2F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" name="Google Shape;106;p18"/>
          <p:cNvSpPr txBox="1"/>
          <p:nvPr>
            <p:ph idx="1" type="subTitle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ts val="2400"/>
              <a:buNone/>
              <a:defRPr sz="2400">
                <a:solidFill>
                  <a:srgbClr val="F2F2F2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9"/>
          <p:cNvSpPr txBox="1"/>
          <p:nvPr>
            <p:ph type="title"/>
          </p:nvPr>
        </p:nvSpPr>
        <p:spPr>
          <a:xfrm>
            <a:off x="623888" y="1282304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19"/>
          <p:cNvSpPr txBox="1"/>
          <p:nvPr>
            <p:ph idx="1" type="body"/>
          </p:nvPr>
        </p:nvSpPr>
        <p:spPr>
          <a:xfrm>
            <a:off x="623888" y="3442098"/>
            <a:ext cx="78867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10" name="Google Shape;110;p19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19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p19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0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p20"/>
          <p:cNvSpPr txBox="1"/>
          <p:nvPr>
            <p:ph idx="1" type="body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6" name="Google Shape;116;p20"/>
          <p:cNvSpPr txBox="1"/>
          <p:nvPr>
            <p:ph idx="2" type="body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7" name="Google Shape;117;p20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8" name="Google Shape;118;p20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9" name="Google Shape;119;p20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1"/>
          <p:cNvSpPr txBox="1"/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2" name="Google Shape;122;p21"/>
          <p:cNvSpPr txBox="1"/>
          <p:nvPr>
            <p:ph idx="1" type="body"/>
          </p:nvPr>
        </p:nvSpPr>
        <p:spPr>
          <a:xfrm>
            <a:off x="629842" y="1260872"/>
            <a:ext cx="38682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23" name="Google Shape;123;p21"/>
          <p:cNvSpPr txBox="1"/>
          <p:nvPr>
            <p:ph idx="2" type="body"/>
          </p:nvPr>
        </p:nvSpPr>
        <p:spPr>
          <a:xfrm>
            <a:off x="629842" y="1878806"/>
            <a:ext cx="38682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4" name="Google Shape;124;p21"/>
          <p:cNvSpPr txBox="1"/>
          <p:nvPr>
            <p:ph idx="3" type="body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25" name="Google Shape;125;p21"/>
          <p:cNvSpPr txBox="1"/>
          <p:nvPr>
            <p:ph idx="4" type="body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6" name="Google Shape;126;p21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" name="Google Shape;127;p21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p21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2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p22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2" name="Google Shape;132;p22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" name="Google Shape;133;p22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/>
          <p:nvPr>
            <p:ph type="title"/>
          </p:nvPr>
        </p:nvSpPr>
        <p:spPr>
          <a:xfrm>
            <a:off x="628650" y="1214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i="0" sz="3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25" name="Google Shape;25;p4"/>
          <p:cNvSpPr txBox="1"/>
          <p:nvPr>
            <p:ph idx="1" type="body"/>
          </p:nvPr>
        </p:nvSpPr>
        <p:spPr>
          <a:xfrm>
            <a:off x="628650" y="11406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Helvetica Neue"/>
              <a:buChar char="•"/>
              <a:defRPr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Helvetica Neue"/>
              <a:buChar char="•"/>
              <a:defRPr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Helvetica Neue"/>
              <a:buChar char="•"/>
              <a:defRPr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"/>
              <a:buChar char="•"/>
              <a:defRPr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"/>
              <a:buChar char="•"/>
              <a:defRPr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"/>
              <a:buChar char="•"/>
              <a:defRPr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"/>
              <a:buChar char="•"/>
              <a:defRPr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"/>
              <a:buChar char="•"/>
              <a:defRPr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"/>
              <a:buChar char="•"/>
              <a:defRPr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26" name="Google Shape;26;p4"/>
          <p:cNvSpPr txBox="1"/>
          <p:nvPr>
            <p:ph idx="12" type="sldNum"/>
          </p:nvPr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3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23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7" name="Google Shape;137;p23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4"/>
          <p:cNvSpPr txBox="1"/>
          <p:nvPr>
            <p:ph type="title"/>
          </p:nvPr>
        </p:nvSpPr>
        <p:spPr>
          <a:xfrm>
            <a:off x="629841" y="342900"/>
            <a:ext cx="2949300" cy="120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0" name="Google Shape;140;p24"/>
          <p:cNvSpPr txBox="1"/>
          <p:nvPr>
            <p:ph idx="1" type="body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41" name="Google Shape;141;p24"/>
          <p:cNvSpPr txBox="1"/>
          <p:nvPr>
            <p:ph idx="2" type="body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42" name="Google Shape;142;p24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24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4" name="Google Shape;144;p24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5"/>
          <p:cNvSpPr txBox="1"/>
          <p:nvPr>
            <p:ph type="title"/>
          </p:nvPr>
        </p:nvSpPr>
        <p:spPr>
          <a:xfrm>
            <a:off x="629841" y="342900"/>
            <a:ext cx="2949300" cy="120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25"/>
          <p:cNvSpPr/>
          <p:nvPr>
            <p:ph idx="2" type="pic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</p:sp>
      <p:sp>
        <p:nvSpPr>
          <p:cNvPr id="148" name="Google Shape;148;p25"/>
          <p:cNvSpPr txBox="1"/>
          <p:nvPr>
            <p:ph idx="1" type="body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49" name="Google Shape;149;p25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0" name="Google Shape;150;p25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1" name="Google Shape;151;p25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6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4" name="Google Shape;154;p26"/>
          <p:cNvSpPr txBox="1"/>
          <p:nvPr>
            <p:ph idx="1" type="body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5" name="Google Shape;155;p26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" name="Google Shape;156;p26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7" name="Google Shape;157;p26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7"/>
          <p:cNvSpPr txBox="1"/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0" name="Google Shape;160;p27"/>
          <p:cNvSpPr txBox="1"/>
          <p:nvPr>
            <p:ph idx="1" type="body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1" name="Google Shape;161;p27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2" name="Google Shape;162;p27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p27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9"/>
          <p:cNvSpPr txBox="1"/>
          <p:nvPr>
            <p:ph type="title"/>
          </p:nvPr>
        </p:nvSpPr>
        <p:spPr>
          <a:xfrm>
            <a:off x="628650" y="5775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  <a:defRPr b="1">
                <a:solidFill>
                  <a:srgbClr val="F2F2F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2" name="Google Shape;172;p29"/>
          <p:cNvSpPr txBox="1"/>
          <p:nvPr>
            <p:ph idx="1" type="body"/>
          </p:nvPr>
        </p:nvSpPr>
        <p:spPr>
          <a:xfrm>
            <a:off x="628650" y="1045909"/>
            <a:ext cx="7886700" cy="36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ts val="2800"/>
              <a:buChar char="•"/>
              <a:defRPr>
                <a:solidFill>
                  <a:srgbClr val="F2F2F2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2F2F2"/>
              </a:buClr>
              <a:buSzPts val="2400"/>
              <a:buChar char="•"/>
              <a:defRPr>
                <a:solidFill>
                  <a:srgbClr val="F2F2F2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2F2F2"/>
              </a:buClr>
              <a:buSzPts val="2000"/>
              <a:buChar char="•"/>
              <a:defRPr>
                <a:solidFill>
                  <a:srgbClr val="F2F2F2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2F2F2"/>
              </a:buClr>
              <a:buSzPts val="1800"/>
              <a:buChar char="•"/>
              <a:defRPr>
                <a:solidFill>
                  <a:srgbClr val="F2F2F2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2F2F2"/>
              </a:buClr>
              <a:buSzPts val="1800"/>
              <a:buChar char="•"/>
              <a:defRPr>
                <a:solidFill>
                  <a:srgbClr val="F2F2F2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3" name="Google Shape;173;p29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4" name="Google Shape;174;p29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5" name="Google Shape;175;p29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0"/>
          <p:cNvSpPr txBox="1"/>
          <p:nvPr>
            <p:ph type="ctrTitle"/>
          </p:nvPr>
        </p:nvSpPr>
        <p:spPr>
          <a:xfrm>
            <a:off x="685800" y="841772"/>
            <a:ext cx="77724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6000"/>
              <a:buFont typeface="Calibri"/>
              <a:buNone/>
              <a:defRPr sz="6000">
                <a:solidFill>
                  <a:srgbClr val="F2F2F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8" name="Google Shape;178;p30"/>
          <p:cNvSpPr txBox="1"/>
          <p:nvPr>
            <p:ph idx="1" type="subTitle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ts val="2400"/>
              <a:buNone/>
              <a:defRPr sz="2400">
                <a:solidFill>
                  <a:srgbClr val="F2F2F2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1"/>
          <p:cNvSpPr txBox="1"/>
          <p:nvPr>
            <p:ph type="title"/>
          </p:nvPr>
        </p:nvSpPr>
        <p:spPr>
          <a:xfrm>
            <a:off x="623888" y="1282304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1" name="Google Shape;181;p31"/>
          <p:cNvSpPr txBox="1"/>
          <p:nvPr>
            <p:ph idx="1" type="body"/>
          </p:nvPr>
        </p:nvSpPr>
        <p:spPr>
          <a:xfrm>
            <a:off x="623888" y="3442098"/>
            <a:ext cx="78867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2" name="Google Shape;182;p31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3" name="Google Shape;183;p31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4" name="Google Shape;184;p31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2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7" name="Google Shape;187;p32"/>
          <p:cNvSpPr txBox="1"/>
          <p:nvPr>
            <p:ph idx="1" type="body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8" name="Google Shape;188;p32"/>
          <p:cNvSpPr txBox="1"/>
          <p:nvPr>
            <p:ph idx="2" type="body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9" name="Google Shape;189;p32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0" name="Google Shape;190;p32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1" name="Google Shape;191;p32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3"/>
          <p:cNvSpPr txBox="1"/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4" name="Google Shape;194;p33"/>
          <p:cNvSpPr txBox="1"/>
          <p:nvPr>
            <p:ph idx="1" type="body"/>
          </p:nvPr>
        </p:nvSpPr>
        <p:spPr>
          <a:xfrm>
            <a:off x="629842" y="1260872"/>
            <a:ext cx="38682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95" name="Google Shape;195;p33"/>
          <p:cNvSpPr txBox="1"/>
          <p:nvPr>
            <p:ph idx="2" type="body"/>
          </p:nvPr>
        </p:nvSpPr>
        <p:spPr>
          <a:xfrm>
            <a:off x="629842" y="1878806"/>
            <a:ext cx="38682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6" name="Google Shape;196;p33"/>
          <p:cNvSpPr txBox="1"/>
          <p:nvPr>
            <p:ph idx="3" type="body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97" name="Google Shape;197;p33"/>
          <p:cNvSpPr txBox="1"/>
          <p:nvPr>
            <p:ph idx="4" type="body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8" name="Google Shape;198;p33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9" name="Google Shape;199;p33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0" name="Google Shape;200;p33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1">
  <p:cSld name="Blank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/>
          <p:nvPr>
            <p:ph idx="12" type="sldNum"/>
          </p:nvPr>
        </p:nvSpPr>
        <p:spPr>
          <a:xfrm>
            <a:off x="4437983" y="4882307"/>
            <a:ext cx="258900" cy="256800"/>
          </a:xfrm>
          <a:prstGeom prst="rect">
            <a:avLst/>
          </a:prstGeom>
          <a:noFill/>
          <a:ln>
            <a:noFill/>
          </a:ln>
        </p:spPr>
        <p:txBody>
          <a:bodyPr anchorCtr="0" anchor="t" bIns="35725" lIns="35725" spcFirstLastPara="1" rIns="35725" wrap="square" tIns="35725">
            <a:sp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4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3" name="Google Shape;203;p34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4" name="Google Shape;204;p34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5" name="Google Shape;205;p34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35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8" name="Google Shape;208;p35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9" name="Google Shape;209;p35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36"/>
          <p:cNvSpPr txBox="1"/>
          <p:nvPr>
            <p:ph type="title"/>
          </p:nvPr>
        </p:nvSpPr>
        <p:spPr>
          <a:xfrm>
            <a:off x="629841" y="342900"/>
            <a:ext cx="2949300" cy="120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2" name="Google Shape;212;p36"/>
          <p:cNvSpPr txBox="1"/>
          <p:nvPr>
            <p:ph idx="1" type="body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213" name="Google Shape;213;p36"/>
          <p:cNvSpPr txBox="1"/>
          <p:nvPr>
            <p:ph idx="2" type="body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14" name="Google Shape;214;p36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5" name="Google Shape;215;p36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6" name="Google Shape;216;p36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37"/>
          <p:cNvSpPr txBox="1"/>
          <p:nvPr>
            <p:ph type="title"/>
          </p:nvPr>
        </p:nvSpPr>
        <p:spPr>
          <a:xfrm>
            <a:off x="629841" y="342900"/>
            <a:ext cx="2949300" cy="120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9" name="Google Shape;219;p37"/>
          <p:cNvSpPr/>
          <p:nvPr>
            <p:ph idx="2" type="pic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</p:sp>
      <p:sp>
        <p:nvSpPr>
          <p:cNvPr id="220" name="Google Shape;220;p37"/>
          <p:cNvSpPr txBox="1"/>
          <p:nvPr>
            <p:ph idx="1" type="body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21" name="Google Shape;221;p37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2" name="Google Shape;222;p37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3" name="Google Shape;223;p37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38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6" name="Google Shape;226;p38"/>
          <p:cNvSpPr txBox="1"/>
          <p:nvPr>
            <p:ph idx="1" type="body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7" name="Google Shape;227;p38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8" name="Google Shape;228;p38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9" name="Google Shape;229;p38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39"/>
          <p:cNvSpPr txBox="1"/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2" name="Google Shape;232;p39"/>
          <p:cNvSpPr txBox="1"/>
          <p:nvPr>
            <p:ph idx="1" type="body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3" name="Google Shape;233;p39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4" name="Google Shape;234;p39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5" name="Google Shape;235;p39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1">
  <p:cSld name="Blank"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41"/>
          <p:cNvSpPr txBox="1"/>
          <p:nvPr>
            <p:ph idx="12" type="sldNum"/>
          </p:nvPr>
        </p:nvSpPr>
        <p:spPr>
          <a:xfrm>
            <a:off x="4437983" y="4882307"/>
            <a:ext cx="258900" cy="256800"/>
          </a:xfrm>
          <a:prstGeom prst="rect">
            <a:avLst/>
          </a:prstGeom>
          <a:noFill/>
          <a:ln>
            <a:noFill/>
          </a:ln>
        </p:spPr>
        <p:txBody>
          <a:bodyPr anchorCtr="0" anchor="t" bIns="35725" lIns="35725" spcFirstLastPara="1" rIns="35725" wrap="square" tIns="35725">
            <a:sp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42"/>
          <p:cNvSpPr txBox="1"/>
          <p:nvPr>
            <p:ph type="ctrTitle"/>
          </p:nvPr>
        </p:nvSpPr>
        <p:spPr>
          <a:xfrm>
            <a:off x="685800" y="841772"/>
            <a:ext cx="77724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ndara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6" name="Google Shape;246;p42"/>
          <p:cNvSpPr txBox="1"/>
          <p:nvPr>
            <p:ph idx="1" type="subTitle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47" name="Google Shape;247;p42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8" name="Google Shape;248;p42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9" name="Google Shape;249;p42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43"/>
          <p:cNvSpPr txBox="1"/>
          <p:nvPr>
            <p:ph type="title"/>
          </p:nvPr>
        </p:nvSpPr>
        <p:spPr>
          <a:xfrm>
            <a:off x="628650" y="1214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i="0" sz="3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252" name="Google Shape;252;p43"/>
          <p:cNvSpPr txBox="1"/>
          <p:nvPr>
            <p:ph idx="1" type="body"/>
          </p:nvPr>
        </p:nvSpPr>
        <p:spPr>
          <a:xfrm>
            <a:off x="628650" y="11406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Helvetica Neue"/>
              <a:buChar char="•"/>
              <a:defRPr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Helvetica Neue"/>
              <a:buChar char="•"/>
              <a:defRPr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Helvetica Neue"/>
              <a:buChar char="•"/>
              <a:defRPr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"/>
              <a:buChar char="•"/>
              <a:defRPr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"/>
              <a:buChar char="•"/>
              <a:defRPr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"/>
              <a:buChar char="•"/>
              <a:defRPr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"/>
              <a:buChar char="•"/>
              <a:defRPr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"/>
              <a:buChar char="•"/>
              <a:defRPr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"/>
              <a:buChar char="•"/>
              <a:defRPr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253" name="Google Shape;253;p43"/>
          <p:cNvSpPr txBox="1"/>
          <p:nvPr>
            <p:ph idx="12" type="sldNum"/>
          </p:nvPr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44"/>
          <p:cNvSpPr txBox="1"/>
          <p:nvPr>
            <p:ph type="title"/>
          </p:nvPr>
        </p:nvSpPr>
        <p:spPr>
          <a:xfrm>
            <a:off x="623888" y="1282304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ndara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6" name="Google Shape;256;p44"/>
          <p:cNvSpPr txBox="1"/>
          <p:nvPr>
            <p:ph idx="1" type="body"/>
          </p:nvPr>
        </p:nvSpPr>
        <p:spPr>
          <a:xfrm>
            <a:off x="623888" y="3442098"/>
            <a:ext cx="78867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57" name="Google Shape;257;p44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8" name="Google Shape;258;p44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9" name="Google Shape;259;p44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/>
          <p:nvPr>
            <p:ph type="ctrTitle"/>
          </p:nvPr>
        </p:nvSpPr>
        <p:spPr>
          <a:xfrm>
            <a:off x="685800" y="841772"/>
            <a:ext cx="77724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ndara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" type="subTitle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32" name="Google Shape;32;p6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6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6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45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2" name="Google Shape;262;p45"/>
          <p:cNvSpPr txBox="1"/>
          <p:nvPr>
            <p:ph idx="1" type="body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3" name="Google Shape;263;p45"/>
          <p:cNvSpPr txBox="1"/>
          <p:nvPr>
            <p:ph idx="2" type="body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4" name="Google Shape;264;p45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5" name="Google Shape;265;p45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6" name="Google Shape;266;p45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46"/>
          <p:cNvSpPr txBox="1"/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9" name="Google Shape;269;p46"/>
          <p:cNvSpPr txBox="1"/>
          <p:nvPr>
            <p:ph idx="1" type="body"/>
          </p:nvPr>
        </p:nvSpPr>
        <p:spPr>
          <a:xfrm>
            <a:off x="629842" y="1260872"/>
            <a:ext cx="38682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70" name="Google Shape;270;p46"/>
          <p:cNvSpPr txBox="1"/>
          <p:nvPr>
            <p:ph idx="2" type="body"/>
          </p:nvPr>
        </p:nvSpPr>
        <p:spPr>
          <a:xfrm>
            <a:off x="629842" y="1878806"/>
            <a:ext cx="38682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1" name="Google Shape;271;p46"/>
          <p:cNvSpPr txBox="1"/>
          <p:nvPr>
            <p:ph idx="3" type="body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72" name="Google Shape;272;p46"/>
          <p:cNvSpPr txBox="1"/>
          <p:nvPr>
            <p:ph idx="4" type="body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3" name="Google Shape;273;p46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4" name="Google Shape;274;p46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5" name="Google Shape;275;p46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47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8" name="Google Shape;278;p47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9" name="Google Shape;279;p47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0" name="Google Shape;280;p47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48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3" name="Google Shape;283;p48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4" name="Google Shape;284;p48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9"/>
          <p:cNvSpPr txBox="1"/>
          <p:nvPr>
            <p:ph type="title"/>
          </p:nvPr>
        </p:nvSpPr>
        <p:spPr>
          <a:xfrm>
            <a:off x="629841" y="342900"/>
            <a:ext cx="2949300" cy="120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ndara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7" name="Google Shape;287;p49"/>
          <p:cNvSpPr txBox="1"/>
          <p:nvPr>
            <p:ph idx="1" type="body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288" name="Google Shape;288;p49"/>
          <p:cNvSpPr txBox="1"/>
          <p:nvPr>
            <p:ph idx="2" type="body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89" name="Google Shape;289;p49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0" name="Google Shape;290;p49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1" name="Google Shape;291;p49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50"/>
          <p:cNvSpPr txBox="1"/>
          <p:nvPr>
            <p:ph type="title"/>
          </p:nvPr>
        </p:nvSpPr>
        <p:spPr>
          <a:xfrm>
            <a:off x="629841" y="342900"/>
            <a:ext cx="2949300" cy="120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ndara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4" name="Google Shape;294;p50"/>
          <p:cNvSpPr/>
          <p:nvPr>
            <p:ph idx="2" type="pic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</p:sp>
      <p:sp>
        <p:nvSpPr>
          <p:cNvPr id="295" name="Google Shape;295;p50"/>
          <p:cNvSpPr txBox="1"/>
          <p:nvPr>
            <p:ph idx="1" type="body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96" name="Google Shape;296;p50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7" name="Google Shape;297;p50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8" name="Google Shape;298;p50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51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1" name="Google Shape;301;p51"/>
          <p:cNvSpPr txBox="1"/>
          <p:nvPr>
            <p:ph idx="1" type="body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2" name="Google Shape;302;p51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3" name="Google Shape;303;p51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4" name="Google Shape;304;p51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52"/>
          <p:cNvSpPr txBox="1"/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7" name="Google Shape;307;p52"/>
          <p:cNvSpPr txBox="1"/>
          <p:nvPr>
            <p:ph idx="1" type="body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8" name="Google Shape;308;p52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9" name="Google Shape;309;p52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0" name="Google Shape;310;p52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/>
          <p:nvPr>
            <p:ph type="title"/>
          </p:nvPr>
        </p:nvSpPr>
        <p:spPr>
          <a:xfrm>
            <a:off x="623888" y="1282304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ndara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7"/>
          <p:cNvSpPr txBox="1"/>
          <p:nvPr>
            <p:ph idx="1" type="body"/>
          </p:nvPr>
        </p:nvSpPr>
        <p:spPr>
          <a:xfrm>
            <a:off x="623888" y="3442098"/>
            <a:ext cx="78867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8" name="Google Shape;38;p7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7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7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8"/>
          <p:cNvSpPr txBox="1"/>
          <p:nvPr>
            <p:ph idx="1" type="body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8"/>
          <p:cNvSpPr txBox="1"/>
          <p:nvPr>
            <p:ph idx="2" type="body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" name="Google Shape;45;p8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8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8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9"/>
          <p:cNvSpPr txBox="1"/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9"/>
          <p:cNvSpPr txBox="1"/>
          <p:nvPr>
            <p:ph idx="1" type="body"/>
          </p:nvPr>
        </p:nvSpPr>
        <p:spPr>
          <a:xfrm>
            <a:off x="629842" y="1260872"/>
            <a:ext cx="38682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1" name="Google Shape;51;p9"/>
          <p:cNvSpPr txBox="1"/>
          <p:nvPr>
            <p:ph idx="2" type="body"/>
          </p:nvPr>
        </p:nvSpPr>
        <p:spPr>
          <a:xfrm>
            <a:off x="629842" y="1878806"/>
            <a:ext cx="38682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2" name="Google Shape;52;p9"/>
          <p:cNvSpPr txBox="1"/>
          <p:nvPr>
            <p:ph idx="3" type="body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3" name="Google Shape;53;p9"/>
          <p:cNvSpPr txBox="1"/>
          <p:nvPr>
            <p:ph idx="4" type="body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4" name="Google Shape;54;p9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9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0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0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0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10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1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1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1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2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1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2.xml"/><Relationship Id="rId2" Type="http://schemas.openxmlformats.org/officeDocument/2006/relationships/slideLayout" Target="../slideLayouts/slideLayout3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5" Type="http://schemas.openxmlformats.org/officeDocument/2006/relationships/slideLayout" Target="../slideLayouts/slideLayout6.xml"/><Relationship Id="rId6" Type="http://schemas.openxmlformats.org/officeDocument/2006/relationships/slideLayout" Target="../slideLayouts/slideLayout7.xml"/><Relationship Id="rId7" Type="http://schemas.openxmlformats.org/officeDocument/2006/relationships/slideLayout" Target="../slideLayouts/slideLayout8.xml"/><Relationship Id="rId8" Type="http://schemas.openxmlformats.org/officeDocument/2006/relationships/slideLayout" Target="../slideLayouts/slideLayout9.xml"/></Relationships>
</file>

<file path=ppt/slideMasters/_rels/slideMaster3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2" Type="http://schemas.openxmlformats.org/officeDocument/2006/relationships/theme" Target="../theme/theme4.xml"/><Relationship Id="rId1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0.xml"/><Relationship Id="rId8" Type="http://schemas.openxmlformats.org/officeDocument/2006/relationships/slideLayout" Target="../slideLayouts/slideLayout21.xml"/></Relationships>
</file>

<file path=ppt/slideMasters/_rels/slideMaster4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2" Type="http://schemas.openxmlformats.org/officeDocument/2006/relationships/theme" Target="../theme/theme5.xml"/><Relationship Id="rId1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2.xml"/></Relationships>
</file>

<file path=ppt/slideMasters/_rels/slideMaster5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3" Type="http://schemas.openxmlformats.org/officeDocument/2006/relationships/theme" Target="../theme/theme6.xml"/><Relationship Id="rId1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535781" y="107156"/>
            <a:ext cx="8072400" cy="113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5725" lIns="35725" spcFirstLastPara="1" rIns="35725" wrap="square" tIns="35725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Helvetica Neue"/>
              <a:buNone/>
              <a:defRPr b="1" i="0" sz="45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Helvetica Neue"/>
              <a:buNone/>
              <a:defRPr b="1" i="0" sz="45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Helvetica Neue"/>
              <a:buNone/>
              <a:defRPr b="1" i="0" sz="45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Helvetica Neue"/>
              <a:buNone/>
              <a:defRPr b="1" i="0" sz="45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Helvetica Neue"/>
              <a:buNone/>
              <a:defRPr b="1" i="0" sz="45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Helvetica Neue"/>
              <a:buNone/>
              <a:defRPr b="1" i="0" sz="45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Helvetica Neue"/>
              <a:buNone/>
              <a:defRPr b="1" i="0" sz="45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Helvetica Neue"/>
              <a:buNone/>
              <a:defRPr b="1" i="0" sz="45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Helvetica Neue"/>
              <a:buNone/>
              <a:defRPr b="1" i="0" sz="45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535781" y="1272480"/>
            <a:ext cx="8072400" cy="335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5725" lIns="35725" spcFirstLastPara="1" rIns="35725" wrap="square" tIns="35725">
            <a:normAutofit/>
          </a:bodyPr>
          <a:lstStyle>
            <a:lvl1pPr indent="-342900" lvl="0" marL="457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1800"/>
              <a:buFont typeface="Helvetica Neue"/>
              <a:buChar char="•"/>
              <a:defRPr b="0" i="0" sz="24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42900" lvl="1" marL="9144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1800"/>
              <a:buFont typeface="Helvetica Neue"/>
              <a:buChar char="•"/>
              <a:defRPr b="0" i="0" sz="24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1800"/>
              <a:buFont typeface="Helvetica Neue"/>
              <a:buChar char="•"/>
              <a:defRPr b="0" i="0" sz="24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42900" lvl="3" marL="18288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1800"/>
              <a:buFont typeface="Helvetica Neue"/>
              <a:buChar char="•"/>
              <a:defRPr b="0" i="0" sz="24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42900" lvl="4" marL="22860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1800"/>
              <a:buFont typeface="Helvetica Neue"/>
              <a:buChar char="•"/>
              <a:defRPr b="0" i="0" sz="24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1800"/>
              <a:buFont typeface="Helvetica Neue"/>
              <a:buChar char="•"/>
              <a:defRPr b="0" i="0" sz="24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42900" lvl="6" marL="32004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1800"/>
              <a:buFont typeface="Helvetica Neue"/>
              <a:buChar char="•"/>
              <a:defRPr b="0" i="0" sz="24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42900" lvl="7" marL="36576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1800"/>
              <a:buFont typeface="Helvetica Neue"/>
              <a:buChar char="•"/>
              <a:defRPr b="0" i="0" sz="24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42900" lvl="8" marL="41148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1800"/>
              <a:buFont typeface="Helvetica Neue"/>
              <a:buChar char="•"/>
              <a:defRPr b="0" i="0" sz="24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2" type="sldNum"/>
          </p:nvPr>
        </p:nvSpPr>
        <p:spPr>
          <a:xfrm>
            <a:off x="4437983" y="4882307"/>
            <a:ext cx="258900" cy="272400"/>
          </a:xfrm>
          <a:prstGeom prst="rect">
            <a:avLst/>
          </a:prstGeom>
          <a:noFill/>
          <a:ln>
            <a:noFill/>
          </a:ln>
        </p:spPr>
        <p:txBody>
          <a:bodyPr anchorCtr="0" anchor="t" bIns="35725" lIns="35725" spcFirstLastPara="1" rIns="35725" wrap="square" tIns="35725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ndara"/>
              <a:buNone/>
              <a:defRPr b="0" i="0" sz="4400" u="none" cap="none" strike="noStrike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0" name="Google Shape;20;p3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1" name="Google Shape;21;p3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6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4" name="Google Shape;94;p16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5" name="Google Shape;95;p16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6" name="Google Shape;96;p16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7" name="Google Shape;97;p16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8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6" name="Google Shape;166;p28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7" name="Google Shape;167;p28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8" name="Google Shape;168;p28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9" name="Google Shape;169;p28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40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ndara"/>
              <a:buNone/>
              <a:defRPr b="0" i="0" sz="4400" u="none" cap="none" strike="noStrike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8" name="Google Shape;238;p40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39" name="Google Shape;239;p40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40" name="Google Shape;240;p40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41" name="Google Shape;241;p40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hyperlink" Target="mailto:zoekotti@aueb.gr" TargetMode="External"/><Relationship Id="rId5" Type="http://schemas.openxmlformats.org/officeDocument/2006/relationships/hyperlink" Target="https://zkotti.github.io/" TargetMode="External"/><Relationship Id="rId6" Type="http://schemas.openxmlformats.org/officeDocument/2006/relationships/hyperlink" Target="mailto:ilbalampan@aueb.gr" TargetMode="External"/><Relationship Id="rId7" Type="http://schemas.openxmlformats.org/officeDocument/2006/relationships/hyperlink" Target="https://ibalampanis.github.io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6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9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0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6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Relationship Id="rId4" Type="http://schemas.openxmlformats.org/officeDocument/2006/relationships/image" Target="../media/image4.gif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53"/>
          <p:cNvSpPr txBox="1"/>
          <p:nvPr>
            <p:ph idx="4294967295" type="ctrTitle"/>
          </p:nvPr>
        </p:nvSpPr>
        <p:spPr>
          <a:xfrm>
            <a:off x="535775" y="1077725"/>
            <a:ext cx="8072400" cy="1950900"/>
          </a:xfrm>
          <a:prstGeom prst="rect">
            <a:avLst/>
          </a:prstGeom>
          <a:noFill/>
          <a:ln>
            <a:noFill/>
          </a:ln>
        </p:spPr>
        <p:txBody>
          <a:bodyPr anchorCtr="0" anchor="b" bIns="35725" lIns="35725" spcFirstLastPara="1" rIns="35725" wrap="square" tIns="35725">
            <a:norm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Font typeface="Helvetica Neue"/>
              <a:buNone/>
            </a:pPr>
            <a:r>
              <a:rPr b="0" i="0" lang="en-US" sz="3072" u="none" cap="none" strike="noStrike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Software Engineering in Practice</a:t>
            </a:r>
            <a:endParaRPr b="0" i="0" sz="2961" u="none" cap="none" strike="noStrike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Font typeface="Helvetica Neue"/>
              <a:buNone/>
            </a:pPr>
            <a:r>
              <a:t/>
            </a:r>
            <a:endParaRPr b="0" i="0" sz="2761" u="none" cap="none" strike="noStrike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900"/>
              <a:buFont typeface="Helvetica Neue"/>
              <a:buNone/>
            </a:pPr>
            <a:r>
              <a:rPr b="0" i="0" lang="en-US" sz="3900" u="none" cap="none" strike="noStrike">
                <a:solidFill>
                  <a:srgbClr val="33333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Lab 9: Design Patterns</a:t>
            </a:r>
            <a:endParaRPr b="0" i="0" sz="3343" u="none" cap="none" strike="noStrike">
              <a:solidFill>
                <a:srgbClr val="33333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Image" id="316" name="Google Shape;316;p5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21876" y="1"/>
            <a:ext cx="3222125" cy="802500"/>
          </a:xfrm>
          <a:prstGeom prst="rect">
            <a:avLst/>
          </a:prstGeom>
          <a:noFill/>
          <a:ln>
            <a:noFill/>
          </a:ln>
          <a:effectLst>
            <a:outerShdw blurRad="254000" rotWithShape="0" dir="5400000" dist="127000">
              <a:srgbClr val="000000">
                <a:alpha val="69019"/>
              </a:srgbClr>
            </a:outerShdw>
          </a:effectLst>
        </p:spPr>
      </p:pic>
      <p:sp>
        <p:nvSpPr>
          <p:cNvPr id="317" name="Google Shape;317;p53"/>
          <p:cNvSpPr txBox="1"/>
          <p:nvPr/>
        </p:nvSpPr>
        <p:spPr>
          <a:xfrm>
            <a:off x="1782575" y="3502475"/>
            <a:ext cx="2673900" cy="8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35725" lIns="35725" spcFirstLastPara="1" rIns="35725" wrap="square" tIns="35725">
            <a:normAutofit fontScale="92500" lnSpcReduction="20000"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89473"/>
              <a:buFont typeface="Helvetica Neue"/>
              <a:buNone/>
            </a:pPr>
            <a:r>
              <a:rPr b="0" i="0" lang="en-US" sz="1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Zoe Kotti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9473"/>
              <a:buFont typeface="Helvetica Neue"/>
              <a:buNone/>
            </a:pPr>
            <a:r>
              <a:rPr b="0" i="0" lang="en-US" sz="1900" u="sng" cap="none" strike="noStrike">
                <a:solidFill>
                  <a:srgbClr val="0B5394"/>
                </a:solidFill>
                <a:latin typeface="Helvetica Neue"/>
                <a:ea typeface="Helvetica Neue"/>
                <a:cs typeface="Helvetica Neue"/>
                <a:sym typeface="Helvetica Neue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zoekotti@aueb.gr</a:t>
            </a:r>
            <a:endParaRPr u="sng">
              <a:solidFill>
                <a:srgbClr val="0B5394"/>
              </a:solidFill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9473"/>
              <a:buFont typeface="Helvetica Neue"/>
              <a:buNone/>
            </a:pPr>
            <a:r>
              <a:rPr b="0" i="0" lang="en-US" sz="1900" u="sng" cap="none" strike="noStrike">
                <a:solidFill>
                  <a:srgbClr val="0B5394"/>
                </a:solidFill>
                <a:latin typeface="Helvetica Neue"/>
                <a:ea typeface="Helvetica Neue"/>
                <a:cs typeface="Helvetica Neue"/>
                <a:sym typeface="Helvetica Neue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zkotti.github.io</a:t>
            </a:r>
            <a:endParaRPr sz="1900" u="sng">
              <a:solidFill>
                <a:srgbClr val="0B539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18" name="Google Shape;318;p53"/>
          <p:cNvSpPr txBox="1"/>
          <p:nvPr/>
        </p:nvSpPr>
        <p:spPr>
          <a:xfrm>
            <a:off x="4434023" y="3502475"/>
            <a:ext cx="2870700" cy="8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35725" lIns="35725" spcFirstLastPara="1" rIns="35725" wrap="square" tIns="35725">
            <a:normAutofit fontScale="92500" lnSpcReduction="20000"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89473"/>
              <a:buFont typeface="Helvetica Neue"/>
              <a:buNone/>
            </a:pPr>
            <a:r>
              <a:rPr b="0" i="0" lang="en-US" sz="19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Ilias </a:t>
            </a:r>
            <a:r>
              <a:rPr lang="en-US" sz="1900">
                <a:latin typeface="Helvetica Neue"/>
                <a:ea typeface="Helvetica Neue"/>
                <a:cs typeface="Helvetica Neue"/>
                <a:sym typeface="Helvetica Neue"/>
              </a:rPr>
              <a:t>Balampanis</a:t>
            </a:r>
            <a:endParaRPr b="0" i="0" sz="12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7799"/>
              <a:buFont typeface="Helvetica Neue"/>
              <a:buNone/>
            </a:pPr>
            <a:r>
              <a:rPr lang="en-US" sz="1936" u="sng">
                <a:solidFill>
                  <a:srgbClr val="0B5394"/>
                </a:solidFill>
                <a:latin typeface="Helvetica Neue"/>
                <a:ea typeface="Helvetica Neue"/>
                <a:cs typeface="Helvetica Neue"/>
                <a:sym typeface="Helvetica Neue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ilbalampan@aueb.gr</a:t>
            </a:r>
            <a:endParaRPr sz="1616">
              <a:solidFill>
                <a:srgbClr val="0B5394"/>
              </a:solidFill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9473"/>
              <a:buFont typeface="Helvetica Neue"/>
              <a:buNone/>
            </a:pPr>
            <a:r>
              <a:rPr lang="en-US" sz="1900" u="sng">
                <a:solidFill>
                  <a:srgbClr val="0B5394"/>
                </a:solidFill>
                <a:latin typeface="Helvetica Neue"/>
                <a:ea typeface="Helvetica Neue"/>
                <a:cs typeface="Helvetica Neue"/>
                <a:sym typeface="Helvetica Neue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ibalampanis.github.io</a:t>
            </a:r>
            <a:endParaRPr sz="1900">
              <a:solidFill>
                <a:srgbClr val="0B539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62"/>
          <p:cNvSpPr txBox="1"/>
          <p:nvPr>
            <p:ph type="title"/>
          </p:nvPr>
        </p:nvSpPr>
        <p:spPr>
          <a:xfrm>
            <a:off x="628650" y="452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Strategy Pattern</a:t>
            </a:r>
            <a:endParaRPr b="0" sz="3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93" name="Google Shape;393;p6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56842" y="1106471"/>
            <a:ext cx="6230318" cy="3374469"/>
          </a:xfrm>
          <a:prstGeom prst="rect">
            <a:avLst/>
          </a:prstGeom>
          <a:noFill/>
          <a:ln cap="flat" cmpd="sng" w="1905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  <a:effectLst>
            <a:outerShdw blurRad="292100" rotWithShape="0" algn="tl" dir="2700000" dist="139700">
              <a:srgbClr val="333333">
                <a:alpha val="63921"/>
              </a:srgbClr>
            </a:outerShdw>
          </a:effectLst>
        </p:spPr>
      </p:pic>
      <p:sp>
        <p:nvSpPr>
          <p:cNvPr id="394" name="Google Shape;394;p62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63"/>
          <p:cNvSpPr txBox="1"/>
          <p:nvPr>
            <p:ph type="title"/>
          </p:nvPr>
        </p:nvSpPr>
        <p:spPr>
          <a:xfrm>
            <a:off x="628650" y="452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Factory</a:t>
            </a:r>
            <a:r>
              <a:rPr b="0" lang="en-US" sz="3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Pattern (C)</a:t>
            </a:r>
            <a:endParaRPr b="0" sz="3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00" name="Google Shape;400;p63"/>
          <p:cNvSpPr txBox="1"/>
          <p:nvPr>
            <p:ph idx="1" type="body"/>
          </p:nvPr>
        </p:nvSpPr>
        <p:spPr>
          <a:xfrm>
            <a:off x="450000" y="1039461"/>
            <a:ext cx="8244000" cy="367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1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Factory Pattern is a creational design pattern that provides an interface for creating objects in a superclass, but allows subclasses to alter the type of objects that will be created.</a:t>
            </a:r>
            <a:endParaRPr sz="2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6195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Helvetica Neue"/>
              <a:buChar char="•"/>
            </a:pPr>
            <a:r>
              <a:rPr lang="en-US" sz="21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Instead of calling the constructor of a class directly to create an object, you ask a factory object to make the instance for you.</a:t>
            </a:r>
            <a:endParaRPr sz="2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619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Helvetica Neue"/>
              <a:buChar char="•"/>
            </a:pPr>
            <a:r>
              <a:rPr lang="en-US" sz="21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You can choose the specific subclass to instantiate based on the parameters you give it or other runtime information.</a:t>
            </a:r>
            <a:endParaRPr sz="2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01" name="Google Shape;401;p63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4"/>
          <p:cNvSpPr txBox="1"/>
          <p:nvPr>
            <p:ph type="title"/>
          </p:nvPr>
        </p:nvSpPr>
        <p:spPr>
          <a:xfrm>
            <a:off x="628650" y="452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Factory Pattern (C)</a:t>
            </a:r>
            <a:endParaRPr b="0" sz="3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07" name="Google Shape;407;p64"/>
          <p:cNvSpPr txBox="1"/>
          <p:nvPr>
            <p:ph idx="1" type="body"/>
          </p:nvPr>
        </p:nvSpPr>
        <p:spPr>
          <a:xfrm>
            <a:off x="450000" y="1039461"/>
            <a:ext cx="8244000" cy="367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457200" rtl="0" algn="just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2316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Key takeaways</a:t>
            </a:r>
            <a:endParaRPr sz="2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55600" lvl="0" marL="457200" rtl="0" algn="just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Helvetica Neue"/>
              <a:buAutoNum type="arabicPeriod"/>
            </a:pPr>
            <a:r>
              <a:rPr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Factory Pattern provides a way to encapsulate the instantiation logic.</a:t>
            </a:r>
            <a:endParaRPr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556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Helvetica Neue"/>
              <a:buAutoNum type="arabicPeriod"/>
            </a:pPr>
            <a:r>
              <a:rPr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It provides an interface for creating objects, but lets subclasses decide which class to instantiate.</a:t>
            </a:r>
            <a:endParaRPr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556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Helvetica Neue"/>
              <a:buAutoNum type="arabicPeriod"/>
            </a:pPr>
            <a:r>
              <a:rPr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pattern is commonly used when a class can't anticipate the type of objects it needs to create.</a:t>
            </a:r>
            <a:endParaRPr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556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Helvetica Neue"/>
              <a:buAutoNum type="arabicPeriod"/>
            </a:pPr>
            <a:r>
              <a:rPr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Factories often help make systems more flexible and scalable. They're great when you want to add more products later on without disturbing existing client code.</a:t>
            </a:r>
            <a:endParaRPr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08" name="Google Shape;408;p64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65"/>
          <p:cNvSpPr txBox="1"/>
          <p:nvPr>
            <p:ph type="title"/>
          </p:nvPr>
        </p:nvSpPr>
        <p:spPr>
          <a:xfrm>
            <a:off x="628650" y="452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Factory Pattern (C)</a:t>
            </a:r>
            <a:endParaRPr b="0" sz="3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14" name="Google Shape;414;p65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15" name="Google Shape;415;p6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30525" y="1096675"/>
            <a:ext cx="5482949" cy="3447750"/>
          </a:xfrm>
          <a:prstGeom prst="rect">
            <a:avLst/>
          </a:prstGeom>
          <a:noFill/>
          <a:ln cap="flat" cmpd="sng" w="1905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  <a:effectLst>
            <a:outerShdw blurRad="292100" rotWithShape="0" algn="tl" dir="2700000" dist="139700">
              <a:srgbClr val="333333">
                <a:alpha val="63919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66"/>
          <p:cNvSpPr txBox="1"/>
          <p:nvPr>
            <p:ph type="title"/>
          </p:nvPr>
        </p:nvSpPr>
        <p:spPr>
          <a:xfrm>
            <a:off x="628650" y="452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Abstract </a:t>
            </a:r>
            <a:r>
              <a:rPr b="0" lang="en-US" sz="3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Factory Pattern (C)</a:t>
            </a:r>
            <a:endParaRPr b="0" sz="3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21" name="Google Shape;421;p66"/>
          <p:cNvSpPr txBox="1"/>
          <p:nvPr>
            <p:ph idx="1" type="body"/>
          </p:nvPr>
        </p:nvSpPr>
        <p:spPr>
          <a:xfrm>
            <a:off x="450000" y="1039461"/>
            <a:ext cx="8244000" cy="367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1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Abstract Factory Pattern is a creational design pattern that provides an interface for creating families of related or dependent objects without specifying their concrete classes.</a:t>
            </a:r>
            <a:endParaRPr sz="2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6195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Helvetica Neue"/>
              <a:buChar char="•"/>
            </a:pPr>
            <a:r>
              <a:rPr lang="en-US" sz="21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Is like a factory of factories</a:t>
            </a:r>
            <a:endParaRPr sz="2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619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Helvetica Neue"/>
              <a:buChar char="•"/>
            </a:pPr>
            <a:r>
              <a:rPr lang="en-US" sz="21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Implemented using a group of factory methods, each responsible for creating a different kind of object.</a:t>
            </a:r>
            <a:endParaRPr sz="2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22" name="Google Shape;422;p66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67"/>
          <p:cNvSpPr txBox="1"/>
          <p:nvPr>
            <p:ph type="title"/>
          </p:nvPr>
        </p:nvSpPr>
        <p:spPr>
          <a:xfrm>
            <a:off x="628650" y="452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Abstract </a:t>
            </a:r>
            <a:r>
              <a:rPr b="0" lang="en-US" sz="3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Factory Pattern (C)</a:t>
            </a:r>
            <a:endParaRPr b="0" sz="3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28" name="Google Shape;428;p67"/>
          <p:cNvSpPr txBox="1"/>
          <p:nvPr>
            <p:ph idx="1" type="body"/>
          </p:nvPr>
        </p:nvSpPr>
        <p:spPr>
          <a:xfrm>
            <a:off x="450000" y="1039461"/>
            <a:ext cx="8244000" cy="367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457200" rtl="0" algn="just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2316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Key takeaways</a:t>
            </a:r>
            <a:endParaRPr sz="2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55600" lvl="0" marL="457200" rtl="0" algn="just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Helvetica Neue"/>
              <a:buAutoNum type="arabicPeriod"/>
            </a:pPr>
            <a:r>
              <a:rPr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Abstract Factory Pattern provides a way to encapsulate a group of individual factories.</a:t>
            </a:r>
            <a:endParaRPr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556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Helvetica Neue"/>
              <a:buAutoNum type="arabicPeriod"/>
            </a:pPr>
            <a:r>
              <a:rPr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It's used when a system should be independent of how its products are created, composed and represented.</a:t>
            </a:r>
            <a:endParaRPr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556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Helvetica Neue"/>
              <a:buAutoNum type="arabicPeriod"/>
            </a:pPr>
            <a:r>
              <a:rPr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It's all about interaction of families of products and creating whole sets of products.</a:t>
            </a:r>
            <a:endParaRPr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556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Helvetica Neue"/>
              <a:buAutoNum type="arabicPeriod"/>
            </a:pPr>
            <a:r>
              <a:rPr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pattern is useful when it needs to create complex objects with part-whole hierarchies, but it should not be aware of the concrete classes and how they are composed.</a:t>
            </a:r>
            <a:endParaRPr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29" name="Google Shape;429;p67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68"/>
          <p:cNvSpPr txBox="1"/>
          <p:nvPr>
            <p:ph type="title"/>
          </p:nvPr>
        </p:nvSpPr>
        <p:spPr>
          <a:xfrm>
            <a:off x="628650" y="37078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Abstract Factory Pattern (C)</a:t>
            </a:r>
            <a:endParaRPr b="0" sz="3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35" name="Google Shape;435;p6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81700" y="940475"/>
            <a:ext cx="6164550" cy="3796326"/>
          </a:xfrm>
          <a:prstGeom prst="rect">
            <a:avLst/>
          </a:prstGeom>
          <a:noFill/>
          <a:ln cap="flat" cmpd="sng" w="1905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  <a:effectLst>
            <a:outerShdw blurRad="292100" rotWithShape="0" algn="tl" dir="2700000" dist="139700">
              <a:srgbClr val="333333">
                <a:alpha val="63921"/>
              </a:srgbClr>
            </a:outerShdw>
          </a:effectLst>
        </p:spPr>
      </p:pic>
      <p:sp>
        <p:nvSpPr>
          <p:cNvPr id="436" name="Google Shape;436;p68"/>
          <p:cNvSpPr/>
          <p:nvPr/>
        </p:nvSpPr>
        <p:spPr>
          <a:xfrm>
            <a:off x="3632260" y="940476"/>
            <a:ext cx="2066100" cy="524400"/>
          </a:xfrm>
          <a:prstGeom prst="rect">
            <a:avLst/>
          </a:prstGeom>
          <a:solidFill>
            <a:srgbClr val="A78553"/>
          </a:solidFill>
          <a:ln cap="flat" cmpd="sng" w="2857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FactoryProducer</a:t>
            </a:r>
            <a:endParaRPr b="0" i="0" sz="1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+getFactory():AbstractFactory</a:t>
            </a:r>
            <a:endParaRPr b="0" i="0" sz="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37" name="Google Shape;437;p68"/>
          <p:cNvCxnSpPr/>
          <p:nvPr/>
        </p:nvCxnSpPr>
        <p:spPr>
          <a:xfrm rot="10800000">
            <a:off x="5698227" y="1231578"/>
            <a:ext cx="6474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438" name="Google Shape;438;p68"/>
          <p:cNvCxnSpPr>
            <a:stCxn id="436" idx="1"/>
            <a:endCxn id="436" idx="3"/>
          </p:cNvCxnSpPr>
          <p:nvPr/>
        </p:nvCxnSpPr>
        <p:spPr>
          <a:xfrm>
            <a:off x="3632260" y="1202676"/>
            <a:ext cx="20661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39" name="Google Shape;439;p68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69"/>
          <p:cNvSpPr txBox="1"/>
          <p:nvPr>
            <p:ph type="title"/>
          </p:nvPr>
        </p:nvSpPr>
        <p:spPr>
          <a:xfrm>
            <a:off x="628650" y="452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0" lang="en-US" sz="3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Façade </a:t>
            </a:r>
            <a:r>
              <a:rPr b="0" lang="en-US" sz="3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Pattern (S)</a:t>
            </a:r>
            <a:endParaRPr b="0" sz="3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45" name="Google Shape;445;p69"/>
          <p:cNvSpPr txBox="1"/>
          <p:nvPr>
            <p:ph idx="1" type="body"/>
          </p:nvPr>
        </p:nvSpPr>
        <p:spPr>
          <a:xfrm>
            <a:off x="450000" y="1039461"/>
            <a:ext cx="8244000" cy="367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1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Facade Pattern is a structural design pattern that provides a simplified (unified) interface to a complex system of classes, library or framework.</a:t>
            </a:r>
            <a:endParaRPr sz="2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6195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Helvetica Neue"/>
              <a:buChar char="•"/>
            </a:pPr>
            <a:r>
              <a:rPr lang="en-US" sz="21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Facade is the "front" object that masks a complex subsystem.</a:t>
            </a:r>
            <a:endParaRPr sz="2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619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Helvetica Neue"/>
              <a:buChar char="•"/>
            </a:pPr>
            <a:r>
              <a:rPr lang="en-US" sz="21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Involves a single class, the facade, which provides simplified methods required and delegates calls to methods in the complex subsystem.</a:t>
            </a:r>
            <a:endParaRPr sz="2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46" name="Google Shape;446;p69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70"/>
          <p:cNvSpPr txBox="1"/>
          <p:nvPr>
            <p:ph type="title"/>
          </p:nvPr>
        </p:nvSpPr>
        <p:spPr>
          <a:xfrm>
            <a:off x="628650" y="452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Façade</a:t>
            </a:r>
            <a:r>
              <a:rPr b="0" lang="en-US" sz="3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Pattern (S)</a:t>
            </a:r>
            <a:endParaRPr b="0" sz="3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52" name="Google Shape;452;p70"/>
          <p:cNvSpPr txBox="1"/>
          <p:nvPr>
            <p:ph idx="1" type="body"/>
          </p:nvPr>
        </p:nvSpPr>
        <p:spPr>
          <a:xfrm>
            <a:off x="450000" y="1039461"/>
            <a:ext cx="8244000" cy="367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0" lvl="0" marL="457200" rtl="0" algn="just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2316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Key takeaways</a:t>
            </a:r>
            <a:endParaRPr sz="2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55600" lvl="0" marL="457200" rtl="0" algn="just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Helvetica Neue"/>
              <a:buAutoNum type="arabicPeriod"/>
            </a:pPr>
            <a:r>
              <a:rPr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Facade Pattern hides the complexities of the larger system and provides a simpler interface to the client.</a:t>
            </a:r>
            <a:endParaRPr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556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Helvetica Neue"/>
              <a:buAutoNum type="arabicPeriod"/>
            </a:pPr>
            <a:r>
              <a:rPr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It typically involves a single wrapper class which contains a set of members required by the client.</a:t>
            </a:r>
            <a:endParaRPr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556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Helvetica Neue"/>
              <a:buAutoNum type="arabicPeriod"/>
            </a:pPr>
            <a:r>
              <a:rPr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These members access the system on behalf of the facade client and hide the implementation details.</a:t>
            </a:r>
            <a:endParaRPr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556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Helvetica Neue"/>
              <a:buAutoNum type="arabicPeriod"/>
            </a:pPr>
            <a:r>
              <a:rPr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pattern is commonly used in systems with a large number of interdependent classes or in cases where the client and the subsystem are independently developed and communicate with each other.</a:t>
            </a:r>
            <a:endParaRPr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53" name="Google Shape;453;p70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71"/>
          <p:cNvSpPr txBox="1"/>
          <p:nvPr>
            <p:ph type="title"/>
          </p:nvPr>
        </p:nvSpPr>
        <p:spPr>
          <a:xfrm>
            <a:off x="619719" y="4322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Façade Pattern</a:t>
            </a:r>
            <a:endParaRPr b="0" sz="3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59" name="Google Shape;459;p7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92087" y="1037425"/>
            <a:ext cx="5141975" cy="3576750"/>
          </a:xfrm>
          <a:prstGeom prst="rect">
            <a:avLst/>
          </a:prstGeom>
          <a:noFill/>
          <a:ln cap="flat" cmpd="sng" w="1905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  <a:effectLst>
            <a:outerShdw blurRad="292100" rotWithShape="0" algn="tl" dir="2700000" dist="139700">
              <a:srgbClr val="333333">
                <a:alpha val="63921"/>
              </a:srgbClr>
            </a:outerShdw>
          </a:effectLst>
        </p:spPr>
      </p:pic>
      <p:sp>
        <p:nvSpPr>
          <p:cNvPr id="460" name="Google Shape;460;p71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54"/>
          <p:cNvSpPr txBox="1"/>
          <p:nvPr>
            <p:ph type="title"/>
          </p:nvPr>
        </p:nvSpPr>
        <p:spPr>
          <a:xfrm>
            <a:off x="628650" y="452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7 Software Design Sins</a:t>
            </a:r>
            <a:endParaRPr b="0" sz="3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25" name="Google Shape;325;p54"/>
          <p:cNvSpPr txBox="1"/>
          <p:nvPr>
            <p:ph idx="1" type="body"/>
          </p:nvPr>
        </p:nvSpPr>
        <p:spPr>
          <a:xfrm>
            <a:off x="552450" y="912025"/>
            <a:ext cx="8201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60655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30"/>
              <a:buFont typeface="Helvetica Neue"/>
              <a:buAutoNum type="arabicPeriod"/>
            </a:pPr>
            <a:r>
              <a:rPr lang="en-US" sz="1729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Rigidity:</a:t>
            </a:r>
            <a:r>
              <a:rPr lang="en-US" sz="1729">
                <a:solidFill>
                  <a:schemeClr val="dk1"/>
                </a:solidFill>
              </a:rPr>
              <a:t> Hard-to-change system</a:t>
            </a:r>
            <a:endParaRPr sz="1729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160655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30"/>
              <a:buFont typeface="Helvetica Neue"/>
              <a:buAutoNum type="arabicPeriod"/>
            </a:pPr>
            <a:r>
              <a:rPr lang="en-US" sz="1729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Fragility: Changes break system</a:t>
            </a:r>
            <a:endParaRPr sz="1729">
              <a:solidFill>
                <a:schemeClr val="dk1"/>
              </a:solidFill>
            </a:endParaRPr>
          </a:p>
          <a:p>
            <a:pPr indent="-160655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30"/>
              <a:buFont typeface="Helvetica Neue"/>
              <a:buAutoNum type="arabicPeriod"/>
            </a:pPr>
            <a:r>
              <a:rPr lang="en-US" sz="1729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Immobility: </a:t>
            </a:r>
            <a:r>
              <a:rPr lang="en-US" sz="1729">
                <a:solidFill>
                  <a:schemeClr val="dk1"/>
                </a:solidFill>
              </a:rPr>
              <a:t>Hard</a:t>
            </a:r>
            <a:r>
              <a:rPr lang="en-US" sz="1729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to break system into components</a:t>
            </a:r>
            <a:endParaRPr sz="1729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160655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30"/>
              <a:buFont typeface="Helvetica Neue"/>
              <a:buAutoNum type="arabicPeriod"/>
            </a:pPr>
            <a:r>
              <a:rPr lang="en-US" sz="1729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Viscosity: Doin</a:t>
            </a:r>
            <a:r>
              <a:rPr lang="en-US" sz="1729">
                <a:solidFill>
                  <a:schemeClr val="dk1"/>
                </a:solidFill>
              </a:rPr>
              <a:t>g r</a:t>
            </a:r>
            <a:r>
              <a:rPr lang="en-US" sz="1729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ight harder than wrong</a:t>
            </a:r>
            <a:endParaRPr sz="1729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160655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30"/>
              <a:buAutoNum type="arabicPeriod"/>
            </a:pPr>
            <a:r>
              <a:rPr lang="en-US" sz="1729">
                <a:solidFill>
                  <a:schemeClr val="dk1"/>
                </a:solidFill>
              </a:rPr>
              <a:t>Needless Complexity: Infrastructure with no direct benefit</a:t>
            </a:r>
            <a:endParaRPr sz="1729">
              <a:solidFill>
                <a:schemeClr val="dk1"/>
              </a:solidFill>
            </a:endParaRPr>
          </a:p>
          <a:p>
            <a:pPr indent="-160655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30"/>
              <a:buAutoNum type="arabicPeriod"/>
            </a:pPr>
            <a:r>
              <a:rPr lang="en-US" sz="1729">
                <a:solidFill>
                  <a:schemeClr val="dk1"/>
                </a:solidFill>
              </a:rPr>
              <a:t>Needless Repetition: Repeating structures unifiable under a single abstraction</a:t>
            </a:r>
            <a:endParaRPr sz="1729">
              <a:solidFill>
                <a:schemeClr val="dk1"/>
              </a:solidFill>
            </a:endParaRPr>
          </a:p>
          <a:p>
            <a:pPr indent="-160655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30"/>
              <a:buAutoNum type="arabicPeriod"/>
            </a:pPr>
            <a:r>
              <a:rPr lang="en-US" sz="1729">
                <a:solidFill>
                  <a:schemeClr val="dk1"/>
                </a:solidFill>
              </a:rPr>
              <a:t>Opacity: Hard-to-read-and-understand components</a:t>
            </a:r>
            <a:endParaRPr sz="1729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sz="93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523"/>
              <a:buNone/>
            </a:pPr>
            <a:r>
              <a:rPr lang="en-US" sz="1530">
                <a:solidFill>
                  <a:schemeClr val="dk1"/>
                </a:solidFill>
              </a:rPr>
              <a:t>[Robert C. Martin, </a:t>
            </a:r>
            <a:r>
              <a:rPr i="1" lang="en-US" sz="1530">
                <a:solidFill>
                  <a:schemeClr val="dk1"/>
                </a:solidFill>
              </a:rPr>
              <a:t>Agile Software Development, Principles, Patterns, and Practices</a:t>
            </a:r>
            <a:r>
              <a:rPr lang="en-US" sz="1530">
                <a:solidFill>
                  <a:schemeClr val="dk1"/>
                </a:solidFill>
              </a:rPr>
              <a:t>]</a:t>
            </a:r>
            <a:endParaRPr sz="1530">
              <a:solidFill>
                <a:schemeClr val="dk1"/>
              </a:solidFill>
            </a:endParaRPr>
          </a:p>
        </p:txBody>
      </p:sp>
      <p:sp>
        <p:nvSpPr>
          <p:cNvPr id="326" name="Google Shape;326;p54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72"/>
          <p:cNvSpPr txBox="1"/>
          <p:nvPr>
            <p:ph type="title"/>
          </p:nvPr>
        </p:nvSpPr>
        <p:spPr>
          <a:xfrm>
            <a:off x="628650" y="452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Bridge Pattern (S)</a:t>
            </a:r>
            <a:endParaRPr b="0" sz="3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66" name="Google Shape;466;p72"/>
          <p:cNvSpPr txBox="1"/>
          <p:nvPr>
            <p:ph idx="1" type="body"/>
          </p:nvPr>
        </p:nvSpPr>
        <p:spPr>
          <a:xfrm>
            <a:off x="450000" y="1039461"/>
            <a:ext cx="8244000" cy="367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1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Bridge Pattern is a structural design pattern that decouples an abstraction from its implementation so that the two can vary independently. </a:t>
            </a:r>
            <a:endParaRPr sz="2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6195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Helvetica Neue"/>
              <a:buChar char="•"/>
            </a:pPr>
            <a:r>
              <a:rPr lang="en-US" sz="21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Involves an interface acting as a bridge that makes the functionality of concrete classes independent from the interface implementer classes. </a:t>
            </a:r>
            <a:endParaRPr sz="2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619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Helvetica Neue"/>
              <a:buChar char="•"/>
            </a:pPr>
            <a:r>
              <a:rPr lang="en-US" sz="21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Allows the implementation details to be changed at runtime.</a:t>
            </a:r>
            <a:endParaRPr sz="2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67" name="Google Shape;467;p72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47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73"/>
          <p:cNvSpPr txBox="1"/>
          <p:nvPr>
            <p:ph type="title"/>
          </p:nvPr>
        </p:nvSpPr>
        <p:spPr>
          <a:xfrm>
            <a:off x="628650" y="452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Bridge</a:t>
            </a:r>
            <a:r>
              <a:rPr b="0" lang="en-US" sz="3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Pattern (S)</a:t>
            </a:r>
            <a:endParaRPr b="0" sz="3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73" name="Google Shape;473;p73"/>
          <p:cNvSpPr txBox="1"/>
          <p:nvPr>
            <p:ph idx="1" type="body"/>
          </p:nvPr>
        </p:nvSpPr>
        <p:spPr>
          <a:xfrm>
            <a:off x="450000" y="1039461"/>
            <a:ext cx="8244000" cy="367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457200" rtl="0" algn="just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2316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Key takeaways</a:t>
            </a:r>
            <a:endParaRPr sz="2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55600" lvl="0" marL="457200" rtl="0" algn="just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Helvetica Neue"/>
              <a:buAutoNum type="arabicPeriod"/>
            </a:pPr>
            <a:r>
              <a:rPr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Bridge Pattern is used when we need to decouple an abstraction from its implementation so that the two can vary independently.</a:t>
            </a:r>
            <a:endParaRPr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556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Helvetica Neue"/>
              <a:buAutoNum type="arabicPeriod"/>
            </a:pPr>
            <a:r>
              <a:rPr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pattern focuses on the principle of composition over inheritance.</a:t>
            </a:r>
            <a:endParaRPr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556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Helvetica Neue"/>
              <a:buAutoNum type="arabicPeriod"/>
            </a:pPr>
            <a:r>
              <a:rPr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It is useful when both the class as well as what it does vary often.</a:t>
            </a:r>
            <a:endParaRPr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556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Helvetica Neue"/>
              <a:buAutoNum type="arabicPeriod"/>
            </a:pPr>
            <a:r>
              <a:rPr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This pattern can also improve extensibility and hide implementation details from clients.</a:t>
            </a:r>
            <a:endParaRPr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just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74" name="Google Shape;474;p73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74"/>
          <p:cNvSpPr txBox="1"/>
          <p:nvPr>
            <p:ph type="title"/>
          </p:nvPr>
        </p:nvSpPr>
        <p:spPr>
          <a:xfrm>
            <a:off x="628650" y="452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Null Object Pattern (B)</a:t>
            </a:r>
            <a:endParaRPr b="0" sz="3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80" name="Google Shape;480;p74"/>
          <p:cNvSpPr txBox="1"/>
          <p:nvPr>
            <p:ph idx="1" type="body"/>
          </p:nvPr>
        </p:nvSpPr>
        <p:spPr>
          <a:xfrm>
            <a:off x="450000" y="1039461"/>
            <a:ext cx="8244000" cy="367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1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Null Object Pattern is a behavioral design pattern that uses polymorphism to create a default or "do-nothing" object that can be used in place of a null reference.</a:t>
            </a:r>
            <a:endParaRPr sz="2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6195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Helvetica Neue"/>
              <a:buChar char="•"/>
            </a:pPr>
            <a:r>
              <a:rPr lang="en-US" sz="21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Null references in your code can lead to NullPointerExceptions if not handled correctly.</a:t>
            </a:r>
            <a:endParaRPr sz="2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619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Helvetica Neue"/>
              <a:buChar char="•"/>
            </a:pPr>
            <a:r>
              <a:rPr lang="en-US" sz="21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Tackles this problem by providing a default object that behaves as the neutral or null behavior in your system.</a:t>
            </a:r>
            <a:endParaRPr sz="2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81" name="Google Shape;481;p74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75"/>
          <p:cNvSpPr txBox="1"/>
          <p:nvPr>
            <p:ph type="title"/>
          </p:nvPr>
        </p:nvSpPr>
        <p:spPr>
          <a:xfrm>
            <a:off x="628650" y="452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Null Object</a:t>
            </a:r>
            <a:r>
              <a:rPr b="0" lang="en-US" sz="3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Pattern (S)</a:t>
            </a:r>
            <a:endParaRPr b="0" sz="3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87" name="Google Shape;487;p75"/>
          <p:cNvSpPr txBox="1"/>
          <p:nvPr>
            <p:ph idx="1" type="body"/>
          </p:nvPr>
        </p:nvSpPr>
        <p:spPr>
          <a:xfrm>
            <a:off x="450000" y="1039461"/>
            <a:ext cx="8244000" cy="367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10000"/>
          </a:bodyPr>
          <a:lstStyle/>
          <a:p>
            <a:pPr indent="0" lvl="0" marL="457200" rtl="0" algn="just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2316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Key takeaways</a:t>
            </a:r>
            <a:endParaRPr sz="2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46075" lvl="0" marL="457200" rtl="0" algn="just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Helvetica Neue"/>
              <a:buAutoNum type="arabicPeriod"/>
            </a:pPr>
            <a:r>
              <a:rPr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Null Object Pattern aims to avoid null references by providing a default object.</a:t>
            </a:r>
            <a:endParaRPr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46075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Helvetica Neue"/>
              <a:buAutoNum type="arabicPeriod"/>
            </a:pPr>
            <a:r>
              <a:rPr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It encapsulates the absence of an object by providing a substitutable alternative that offers suitable default 'do nothing' behavior.</a:t>
            </a:r>
            <a:endParaRPr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46075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Helvetica Neue"/>
              <a:buAutoNum type="arabicPeriod"/>
            </a:pPr>
            <a:r>
              <a:rPr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It simplifies client code by allowing it to behave as if it is working with a real object while, in fact, it's a null object that doesn't need any null checking.</a:t>
            </a:r>
            <a:endParaRPr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46075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Helvetica Neue"/>
              <a:buAutoNum type="arabicPeriod"/>
            </a:pPr>
            <a:r>
              <a:rPr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This pattern is often used in situations where an object needs a collaborator. The Null Object Pattern does not introduce this collaboration, it just makes use of it</a:t>
            </a:r>
            <a:endParaRPr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88" name="Google Shape;488;p75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76"/>
          <p:cNvSpPr txBox="1"/>
          <p:nvPr>
            <p:ph type="title"/>
          </p:nvPr>
        </p:nvSpPr>
        <p:spPr>
          <a:xfrm>
            <a:off x="628650" y="452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Composite Pattern (S)</a:t>
            </a:r>
            <a:endParaRPr b="0" sz="3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94" name="Google Shape;494;p76"/>
          <p:cNvSpPr txBox="1"/>
          <p:nvPr>
            <p:ph idx="1" type="body"/>
          </p:nvPr>
        </p:nvSpPr>
        <p:spPr>
          <a:xfrm>
            <a:off x="450000" y="1039461"/>
            <a:ext cx="8244000" cy="367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1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Composite Pattern is a structural design pattern that allows treating individual objects and compositions of objects uniformly.</a:t>
            </a:r>
            <a:endParaRPr sz="2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6195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Helvetica Neue"/>
              <a:buChar char="•"/>
            </a:pPr>
            <a:r>
              <a:rPr lang="en-US" sz="21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It lets you compose objects into tree structures and then work with these structures as if they were individual objects.</a:t>
            </a:r>
            <a:endParaRPr sz="2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619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Helvetica Neue"/>
              <a:buChar char="•"/>
            </a:pPr>
            <a:r>
              <a:rPr lang="en-US" sz="21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Based on the principle of recursive composition, which means objects are made up of other objects.</a:t>
            </a:r>
            <a:endParaRPr sz="2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619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Helvetica Neue"/>
              <a:buChar char="•"/>
            </a:pPr>
            <a:r>
              <a:rPr lang="en-US" sz="21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Used to represent part-whole hierarchies.</a:t>
            </a:r>
            <a:endParaRPr sz="2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95" name="Google Shape;495;p76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499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p77"/>
          <p:cNvSpPr txBox="1"/>
          <p:nvPr>
            <p:ph type="title"/>
          </p:nvPr>
        </p:nvSpPr>
        <p:spPr>
          <a:xfrm>
            <a:off x="628650" y="452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Composite</a:t>
            </a:r>
            <a:r>
              <a:rPr b="0" lang="en-US" sz="3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Pattern (S)</a:t>
            </a:r>
            <a:endParaRPr b="0" sz="3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01" name="Google Shape;501;p77"/>
          <p:cNvSpPr txBox="1"/>
          <p:nvPr>
            <p:ph idx="1" type="body"/>
          </p:nvPr>
        </p:nvSpPr>
        <p:spPr>
          <a:xfrm>
            <a:off x="450000" y="1039461"/>
            <a:ext cx="8244000" cy="367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0" rtl="0" algn="just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2316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Key takeaways</a:t>
            </a:r>
            <a:endParaRPr sz="2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55600" lvl="0" marL="457200" rtl="0" algn="just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Helvetica Neue"/>
              <a:buAutoNum type="arabicPeriod"/>
            </a:pPr>
            <a:r>
              <a:rPr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Composite Pattern allows treating individual objects and compositions of objects uniformly.</a:t>
            </a:r>
            <a:endParaRPr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556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Helvetica Neue"/>
              <a:buAutoNum type="arabicPeriod"/>
            </a:pPr>
            <a:r>
              <a:rPr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It simplifies the client code, as it can treat composite structures and individual objects the same.</a:t>
            </a:r>
            <a:endParaRPr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556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Helvetica Neue"/>
              <a:buAutoNum type="arabicPeriod"/>
            </a:pPr>
            <a:r>
              <a:rPr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This pattern is useful when you have to implement a tree-like object structure.</a:t>
            </a:r>
            <a:endParaRPr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556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Helvetica Neue"/>
              <a:buAutoNum type="arabicPeriod"/>
            </a:pPr>
            <a:r>
              <a:rPr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It provides flexibility when it comes to adding new types of components into the system.</a:t>
            </a:r>
            <a:endParaRPr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02" name="Google Shape;502;p77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06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7" name="Google Shape;507;p7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92575" y="972825"/>
            <a:ext cx="5558850" cy="3463075"/>
          </a:xfrm>
          <a:prstGeom prst="rect">
            <a:avLst/>
          </a:prstGeom>
          <a:noFill/>
          <a:ln cap="flat" cmpd="sng" w="1905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  <a:effectLst>
            <a:outerShdw blurRad="292100" rotWithShape="0" algn="tl" dir="2700000" dist="139700">
              <a:srgbClr val="333333">
                <a:alpha val="63921"/>
              </a:srgbClr>
            </a:outerShdw>
          </a:effectLst>
        </p:spPr>
      </p:pic>
      <p:sp>
        <p:nvSpPr>
          <p:cNvPr id="508" name="Google Shape;508;p78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09" name="Google Shape;509;p78"/>
          <p:cNvSpPr txBox="1"/>
          <p:nvPr>
            <p:ph type="title"/>
          </p:nvPr>
        </p:nvSpPr>
        <p:spPr>
          <a:xfrm>
            <a:off x="628650" y="50686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Composite Pattern</a:t>
            </a:r>
            <a:endParaRPr b="0" sz="3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79"/>
          <p:cNvSpPr txBox="1"/>
          <p:nvPr>
            <p:ph type="title"/>
          </p:nvPr>
        </p:nvSpPr>
        <p:spPr>
          <a:xfrm>
            <a:off x="628650" y="5775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Reading Material</a:t>
            </a:r>
            <a:endParaRPr b="0" sz="3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515" name="Google Shape;515;p79"/>
          <p:cNvPicPr preferRelativeResize="0"/>
          <p:nvPr/>
        </p:nvPicPr>
        <p:blipFill rotWithShape="1">
          <a:blip r:embed="rId3">
            <a:alphaModFix/>
          </a:blip>
          <a:srcRect b="6461" l="3791" r="56211" t="3163"/>
          <a:stretch/>
        </p:blipFill>
        <p:spPr>
          <a:xfrm>
            <a:off x="763995" y="950774"/>
            <a:ext cx="2886635" cy="2716305"/>
          </a:xfrm>
          <a:prstGeom prst="rect">
            <a:avLst/>
          </a:prstGeom>
          <a:noFill/>
          <a:ln cap="flat" cmpd="sng" w="1905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</p:pic>
      <p:pic>
        <p:nvPicPr>
          <p:cNvPr descr="A screenshot of a cell phone&#10;&#10;Description automatically generated" id="516" name="Google Shape;516;p79"/>
          <p:cNvPicPr preferRelativeResize="0"/>
          <p:nvPr>
            <p:ph idx="1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567004" y="1989970"/>
            <a:ext cx="2926500" cy="2716200"/>
          </a:xfrm>
          <a:prstGeom prst="rect">
            <a:avLst/>
          </a:prstGeom>
          <a:noFill/>
          <a:ln cap="flat" cmpd="sng" w="1905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</p:pic>
      <p:pic>
        <p:nvPicPr>
          <p:cNvPr id="517" name="Google Shape;517;p79"/>
          <p:cNvPicPr preferRelativeResize="0"/>
          <p:nvPr/>
        </p:nvPicPr>
        <p:blipFill rotWithShape="1">
          <a:blip r:embed="rId3">
            <a:alphaModFix/>
          </a:blip>
          <a:srcRect b="6017" l="53319" r="3110" t="3604"/>
          <a:stretch/>
        </p:blipFill>
        <p:spPr>
          <a:xfrm>
            <a:off x="5370984" y="1213589"/>
            <a:ext cx="3144371" cy="2716305"/>
          </a:xfrm>
          <a:prstGeom prst="rect">
            <a:avLst/>
          </a:prstGeom>
          <a:noFill/>
          <a:ln cap="flat" cmpd="sng" w="1905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</p:pic>
      <p:sp>
        <p:nvSpPr>
          <p:cNvPr id="518" name="Google Shape;518;p79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solidFill>
                  <a:srgbClr val="ECECE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solidFill>
                <a:srgbClr val="ECECEC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19" name="Google Shape;519;p79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23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80"/>
          <p:cNvSpPr txBox="1"/>
          <p:nvPr>
            <p:ph type="title"/>
          </p:nvPr>
        </p:nvSpPr>
        <p:spPr>
          <a:xfrm>
            <a:off x="628650" y="883445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b="0" lang="en-US"/>
              <a:t>Assignment #</a:t>
            </a:r>
            <a:r>
              <a:rPr lang="en-US"/>
              <a:t>4</a:t>
            </a:r>
            <a:endParaRPr/>
          </a:p>
        </p:txBody>
      </p:sp>
      <p:sp>
        <p:nvSpPr>
          <p:cNvPr id="525" name="Google Shape;525;p80"/>
          <p:cNvSpPr txBox="1"/>
          <p:nvPr>
            <p:ph idx="1" type="body"/>
          </p:nvPr>
        </p:nvSpPr>
        <p:spPr>
          <a:xfrm>
            <a:off x="476250" y="1978825"/>
            <a:ext cx="8259300" cy="102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>
                <a:solidFill>
                  <a:schemeClr val="dk1"/>
                </a:solidFill>
              </a:rPr>
              <a:t>Check the PDF file Lab Assignment 4 in EduPortal.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526" name="Google Shape;526;p80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81"/>
          <p:cNvSpPr txBox="1"/>
          <p:nvPr/>
        </p:nvSpPr>
        <p:spPr>
          <a:xfrm>
            <a:off x="1654473" y="1408625"/>
            <a:ext cx="5873100" cy="1816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4F4F4"/>
              </a:buClr>
              <a:buSzPts val="2800"/>
              <a:buFont typeface="Cambria"/>
              <a:buNone/>
            </a:pPr>
            <a:r>
              <a:rPr b="0" i="0" lang="en-US" sz="32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Thank you!</a:t>
            </a:r>
            <a:endParaRPr b="0" i="0" sz="3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4F4F4"/>
              </a:buClr>
              <a:buSzPts val="2800"/>
              <a:buFont typeface="Cambria"/>
              <a:buNone/>
            </a:pPr>
            <a:r>
              <a:t/>
            </a:r>
            <a:endParaRPr b="0" i="0" sz="2800" u="none" cap="none" strike="noStrike">
              <a:solidFill>
                <a:srgbClr val="F4F4F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4F4F4"/>
              </a:buClr>
              <a:buSzPts val="2800"/>
              <a:buFont typeface="Cambria"/>
              <a:buNone/>
            </a:pPr>
            <a:r>
              <a:rPr b="0" i="0" lang="en-US" sz="3000" u="none" cap="none" strike="noStrike">
                <a:solidFill>
                  <a:srgbClr val="93C47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while ( ! ( succeed = try() ) );</a:t>
            </a:r>
            <a:endParaRPr b="0" i="0" sz="3000" u="none" cap="none" strike="noStrike">
              <a:solidFill>
                <a:srgbClr val="93C47D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4F4F4"/>
              </a:buClr>
              <a:buSzPts val="2800"/>
              <a:buFont typeface="Cambria"/>
              <a:buNone/>
            </a:pPr>
            <a:r>
              <a:t/>
            </a:r>
            <a:endParaRPr b="0" i="0" sz="2800" u="none" cap="none" strike="noStrike">
              <a:solidFill>
                <a:srgbClr val="F4F4F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55"/>
          <p:cNvSpPr txBox="1"/>
          <p:nvPr>
            <p:ph type="title"/>
          </p:nvPr>
        </p:nvSpPr>
        <p:spPr>
          <a:xfrm>
            <a:off x="628650" y="452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SOLID Design Principles</a:t>
            </a:r>
            <a:endParaRPr b="0" sz="3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33" name="Google Shape;333;p55"/>
          <p:cNvSpPr txBox="1"/>
          <p:nvPr>
            <p:ph idx="1" type="body"/>
          </p:nvPr>
        </p:nvSpPr>
        <p:spPr>
          <a:xfrm>
            <a:off x="552450" y="969700"/>
            <a:ext cx="8180700" cy="3797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85000" lnSpcReduction="20000"/>
          </a:bodyPr>
          <a:lstStyle/>
          <a:p>
            <a:pPr indent="-176193" lvl="0" marL="2286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Helvetica Neue"/>
              <a:buChar char="➢"/>
            </a:pPr>
            <a:r>
              <a:rPr b="1" lang="en-US" sz="2322" u="sng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</a:t>
            </a:r>
            <a:r>
              <a:rPr lang="en-US" sz="2322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ingle Responsibility</a:t>
            </a:r>
            <a:endParaRPr sz="2322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50">
                <a:solidFill>
                  <a:schemeClr val="dk1"/>
                </a:solidFill>
              </a:rPr>
              <a:t>A class should have</a:t>
            </a:r>
            <a:r>
              <a:rPr lang="en-US" sz="14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only single responsibility and should have one an</a:t>
            </a:r>
            <a:r>
              <a:rPr lang="en-US" sz="1450">
                <a:solidFill>
                  <a:schemeClr val="dk1"/>
                </a:solidFill>
              </a:rPr>
              <a:t>d only one reason for change</a:t>
            </a:r>
            <a:endParaRPr sz="14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176193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Helvetica Neue"/>
              <a:buChar char="➢"/>
            </a:pPr>
            <a:r>
              <a:rPr b="1" lang="en-US" sz="2322" u="sng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</a:t>
            </a:r>
            <a:r>
              <a:rPr lang="en-US" sz="2322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pen-Closed</a:t>
            </a:r>
            <a:endParaRPr sz="2322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450">
                <a:solidFill>
                  <a:schemeClr val="dk1"/>
                </a:solidFill>
              </a:rPr>
              <a:t>A class should be open for extension, but closed for modifications</a:t>
            </a:r>
            <a:endParaRPr sz="1450">
              <a:solidFill>
                <a:schemeClr val="dk1"/>
              </a:solidFill>
            </a:endParaRPr>
          </a:p>
          <a:p>
            <a:pPr indent="-176193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Helvetica Neue"/>
              <a:buChar char="➢"/>
            </a:pPr>
            <a:r>
              <a:rPr b="1" lang="en-US" sz="2322" u="sng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</a:t>
            </a:r>
            <a:r>
              <a:rPr lang="en-US" sz="2322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iskov Substitution</a:t>
            </a:r>
            <a:endParaRPr sz="2322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450">
                <a:solidFill>
                  <a:schemeClr val="dk1"/>
                </a:solidFill>
              </a:rPr>
              <a:t>	Objects in a program be replaceable with instances of their subtypes without altering the correctness of program</a:t>
            </a:r>
            <a:endParaRPr sz="1450">
              <a:solidFill>
                <a:schemeClr val="dk1"/>
              </a:solidFill>
            </a:endParaRPr>
          </a:p>
          <a:p>
            <a:pPr indent="-176193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➢"/>
            </a:pPr>
            <a:r>
              <a:rPr b="1" lang="en-US" sz="2322" u="sng">
                <a:solidFill>
                  <a:schemeClr val="dk1"/>
                </a:solidFill>
              </a:rPr>
              <a:t>I</a:t>
            </a:r>
            <a:r>
              <a:rPr lang="en-US" sz="2322">
                <a:solidFill>
                  <a:schemeClr val="dk1"/>
                </a:solidFill>
              </a:rPr>
              <a:t>nterface Segregation</a:t>
            </a:r>
            <a:endParaRPr sz="2322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450">
                <a:solidFill>
                  <a:schemeClr val="dk1"/>
                </a:solidFill>
              </a:rPr>
              <a:t>	Segregate interfaces as per the requirements of program rather than one general purpose implementation</a:t>
            </a:r>
            <a:endParaRPr sz="1450">
              <a:solidFill>
                <a:schemeClr val="dk1"/>
              </a:solidFill>
            </a:endParaRPr>
          </a:p>
          <a:p>
            <a:pPr indent="-176193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➢"/>
            </a:pPr>
            <a:r>
              <a:rPr b="1" lang="en-US" sz="2322" u="sng">
                <a:solidFill>
                  <a:schemeClr val="dk1"/>
                </a:solidFill>
              </a:rPr>
              <a:t>D</a:t>
            </a:r>
            <a:r>
              <a:rPr lang="en-US" sz="2322">
                <a:solidFill>
                  <a:schemeClr val="dk1"/>
                </a:solidFill>
              </a:rPr>
              <a:t>ependency Inversion</a:t>
            </a:r>
            <a:endParaRPr sz="2322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450">
                <a:solidFill>
                  <a:schemeClr val="dk1"/>
                </a:solidFill>
              </a:rPr>
              <a:t>Should depend on abstractions rather than concrete implementations</a:t>
            </a:r>
            <a:endParaRPr sz="1450">
              <a:solidFill>
                <a:schemeClr val="dk1"/>
              </a:solidFill>
            </a:endParaRPr>
          </a:p>
        </p:txBody>
      </p:sp>
      <p:sp>
        <p:nvSpPr>
          <p:cNvPr id="334" name="Google Shape;334;p55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56"/>
          <p:cNvSpPr txBox="1"/>
          <p:nvPr>
            <p:ph type="title"/>
          </p:nvPr>
        </p:nvSpPr>
        <p:spPr>
          <a:xfrm>
            <a:off x="628650" y="5775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Essential Elements of Patterns</a:t>
            </a:r>
            <a:endParaRPr b="0" sz="3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40" name="Google Shape;340;p56"/>
          <p:cNvSpPr txBox="1"/>
          <p:nvPr>
            <p:ph idx="1" type="body"/>
          </p:nvPr>
        </p:nvSpPr>
        <p:spPr>
          <a:xfrm>
            <a:off x="628650" y="1045909"/>
            <a:ext cx="7886700" cy="36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20000"/>
          </a:bodyPr>
          <a:lstStyle/>
          <a:p>
            <a:pPr indent="-266064" lvl="0" marL="2857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2277"/>
              <a:buFont typeface="Helvetica Neue"/>
              <a:buChar char="●"/>
            </a:pPr>
            <a:r>
              <a:rPr lang="en-US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Name</a:t>
            </a:r>
            <a:endParaRPr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66064" lvl="0" marL="28575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92277"/>
              <a:buFont typeface="Helvetica Neue"/>
              <a:buChar char="●"/>
            </a:pPr>
            <a:r>
              <a:rPr lang="en-US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Problem</a:t>
            </a:r>
            <a:endParaRPr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17169" lvl="1" marL="68580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Helvetica Neue"/>
              <a:buChar char="○"/>
            </a:pPr>
            <a:r>
              <a:rPr lang="en-US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Problem and context</a:t>
            </a:r>
            <a:endParaRPr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66064" lvl="0" marL="28575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92277"/>
              <a:buFont typeface="Helvetica Neue"/>
              <a:buChar char="●"/>
            </a:pPr>
            <a:r>
              <a:rPr lang="en-US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Solution</a:t>
            </a:r>
            <a:endParaRPr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17169" lvl="1" marL="68580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Helvetica Neue"/>
              <a:buChar char="○"/>
            </a:pPr>
            <a:r>
              <a:rPr lang="en-US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Relationships, roles, and responsibilities</a:t>
            </a:r>
            <a:endParaRPr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66064" lvl="0" marL="28575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92277"/>
              <a:buFont typeface="Helvetica Neue"/>
              <a:buChar char="●"/>
            </a:pPr>
            <a:r>
              <a:rPr lang="en-US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Consequences</a:t>
            </a:r>
            <a:endParaRPr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17169" lvl="1" marL="68580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Helvetica Neue"/>
              <a:buChar char="○"/>
            </a:pPr>
            <a:r>
              <a:rPr lang="en-US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Benefits and liabilities</a:t>
            </a:r>
            <a:endParaRPr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17169" lvl="1" marL="68580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Helvetica Neue"/>
              <a:buChar char="○"/>
            </a:pPr>
            <a:r>
              <a:rPr lang="en-US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Trade-offs</a:t>
            </a:r>
            <a:endParaRPr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41" name="Google Shape;341;p56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42" name="Google Shape;342;p56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57"/>
          <p:cNvSpPr txBox="1"/>
          <p:nvPr>
            <p:ph type="title"/>
          </p:nvPr>
        </p:nvSpPr>
        <p:spPr>
          <a:xfrm>
            <a:off x="628650" y="452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Why to Use Patterns?</a:t>
            </a:r>
            <a:endParaRPr b="0" sz="3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48" name="Google Shape;348;p57"/>
          <p:cNvSpPr txBox="1"/>
          <p:nvPr>
            <p:ph idx="1" type="body"/>
          </p:nvPr>
        </p:nvSpPr>
        <p:spPr>
          <a:xfrm>
            <a:off x="628650" y="10644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elvetica Neue"/>
              <a:buChar char="➢"/>
            </a:pPr>
            <a:r>
              <a:rPr lang="en-US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Better design quality</a:t>
            </a:r>
            <a:endParaRPr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28600" lvl="1" marL="68580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elvetica Neue"/>
              <a:buChar char="✓"/>
            </a:pPr>
            <a:r>
              <a:rPr lang="en-US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Flexibility</a:t>
            </a:r>
            <a:endParaRPr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28600" lvl="1" marL="68580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elvetica Neue"/>
              <a:buChar char="✓"/>
            </a:pPr>
            <a:r>
              <a:rPr lang="en-US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Changeability</a:t>
            </a:r>
            <a:endParaRPr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28600" lvl="1" marL="68580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elvetica Neue"/>
              <a:buChar char="✓"/>
            </a:pPr>
            <a:r>
              <a:rPr lang="en-US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Testability</a:t>
            </a:r>
            <a:endParaRPr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76200" lvl="1" marL="68580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rgbClr val="F2F2F2"/>
              </a:buClr>
              <a:buSzPts val="2400"/>
              <a:buNone/>
            </a:pPr>
            <a:r>
              <a:t/>
            </a:r>
            <a:endParaRPr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28600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elvetica Neue"/>
              <a:buChar char="➢"/>
            </a:pPr>
            <a:r>
              <a:rPr lang="en-US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Common vocabulary</a:t>
            </a:r>
            <a:endParaRPr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49" name="Google Shape;349;p57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58"/>
          <p:cNvSpPr txBox="1"/>
          <p:nvPr>
            <p:ph type="title"/>
          </p:nvPr>
        </p:nvSpPr>
        <p:spPr>
          <a:xfrm>
            <a:off x="628650" y="452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Categories of Patterns</a:t>
            </a:r>
            <a:endParaRPr b="0" sz="3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55" name="Google Shape;355;p58"/>
          <p:cNvSpPr txBox="1"/>
          <p:nvPr>
            <p:ph idx="1" type="body"/>
          </p:nvPr>
        </p:nvSpPr>
        <p:spPr>
          <a:xfrm>
            <a:off x="628650" y="1064426"/>
            <a:ext cx="7886700" cy="360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0345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60"/>
              <a:buFont typeface="Helvetica Neue"/>
              <a:buAutoNum type="arabicPeriod"/>
            </a:pPr>
            <a:r>
              <a:rPr lang="en-US" sz="246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Creational</a:t>
            </a:r>
            <a:endParaRPr sz="246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8481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60"/>
              <a:buFont typeface="Helvetica Neue"/>
              <a:buChar char="➢"/>
            </a:pPr>
            <a:r>
              <a:rPr lang="en-US" sz="246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Answer how objects should be created</a:t>
            </a:r>
            <a:endParaRPr sz="246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20345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60"/>
              <a:buFont typeface="Helvetica Neue"/>
              <a:buAutoNum type="arabicPeriod"/>
            </a:pPr>
            <a:r>
              <a:rPr lang="en-US" sz="246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Structural</a:t>
            </a:r>
            <a:endParaRPr sz="246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84810" lvl="1" marL="9144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60"/>
              <a:buFont typeface="Helvetica Neue"/>
              <a:buChar char="➢"/>
            </a:pPr>
            <a:r>
              <a:rPr lang="en-US" sz="246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Describe the relationship between objects</a:t>
            </a:r>
            <a:endParaRPr sz="246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20345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60"/>
              <a:buFont typeface="Helvetica Neue"/>
              <a:buAutoNum type="arabicPeriod"/>
            </a:pPr>
            <a:r>
              <a:rPr lang="en-US" sz="246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Behavioral</a:t>
            </a:r>
            <a:endParaRPr sz="246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84810" lvl="1" marL="9144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60"/>
              <a:buFont typeface="Helvetica Neue"/>
              <a:buChar char="➢"/>
            </a:pPr>
            <a:r>
              <a:rPr lang="en-US" sz="246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Define how objects should interact with each other to carry out a task</a:t>
            </a:r>
            <a:endParaRPr i="1" sz="218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56" name="Google Shape;356;p58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1" name="Google Shape;361;p59"/>
          <p:cNvPicPr preferRelativeResize="0"/>
          <p:nvPr/>
        </p:nvPicPr>
        <p:blipFill rotWithShape="1">
          <a:blip r:embed="rId3">
            <a:alphaModFix/>
          </a:blip>
          <a:srcRect b="6461" l="3791" r="56211" t="3163"/>
          <a:stretch/>
        </p:blipFill>
        <p:spPr>
          <a:xfrm>
            <a:off x="152395" y="152399"/>
            <a:ext cx="2886635" cy="2716305"/>
          </a:xfrm>
          <a:prstGeom prst="rect">
            <a:avLst/>
          </a:prstGeom>
          <a:noFill/>
          <a:ln cap="flat" cmpd="sng" w="1905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</p:pic>
      <p:pic>
        <p:nvPicPr>
          <p:cNvPr id="362" name="Google Shape;362;p5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069862" y="531340"/>
            <a:ext cx="6528286" cy="4385605"/>
          </a:xfrm>
          <a:prstGeom prst="rect">
            <a:avLst/>
          </a:prstGeom>
          <a:noFill/>
          <a:ln cap="flat" cmpd="sng" w="1905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63" name="Google Shape;363;p59"/>
          <p:cNvSpPr txBox="1"/>
          <p:nvPr/>
        </p:nvSpPr>
        <p:spPr>
          <a:xfrm>
            <a:off x="69950" y="4406825"/>
            <a:ext cx="21090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1" lang="en-US" sz="10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C—Creational</a:t>
            </a:r>
            <a:endParaRPr b="0" i="1" sz="1000" u="none" cap="none" strike="noStrike">
              <a:solidFill>
                <a:srgbClr val="EBEBEB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1" lang="en-US" sz="10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S—Structural</a:t>
            </a:r>
            <a:endParaRPr b="0" i="1" sz="1000" u="none" cap="none" strike="noStrike">
              <a:solidFill>
                <a:srgbClr val="EBEBEB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1" lang="en-US" sz="10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B—Behavioral</a:t>
            </a:r>
            <a:endParaRPr b="0" i="1" sz="1000" u="none" cap="none" strike="noStrike">
              <a:solidFill>
                <a:srgbClr val="EBEBEB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64" name="Google Shape;364;p59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65" name="Google Shape;365;p59"/>
          <p:cNvSpPr/>
          <p:nvPr/>
        </p:nvSpPr>
        <p:spPr>
          <a:xfrm>
            <a:off x="2299825" y="3722925"/>
            <a:ext cx="1489800" cy="341100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rgbClr val="A61C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6" name="Google Shape;366;p59"/>
          <p:cNvSpPr/>
          <p:nvPr/>
        </p:nvSpPr>
        <p:spPr>
          <a:xfrm>
            <a:off x="2299825" y="2216575"/>
            <a:ext cx="1218300" cy="341100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rgbClr val="A61C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7" name="Google Shape;367;p59"/>
          <p:cNvSpPr/>
          <p:nvPr/>
        </p:nvSpPr>
        <p:spPr>
          <a:xfrm>
            <a:off x="4498475" y="1474100"/>
            <a:ext cx="1489800" cy="341100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rgbClr val="A61C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8" name="Google Shape;368;p59"/>
          <p:cNvSpPr/>
          <p:nvPr/>
        </p:nvSpPr>
        <p:spPr>
          <a:xfrm>
            <a:off x="2299825" y="1474100"/>
            <a:ext cx="1858800" cy="341100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rgbClr val="A61C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9" name="Google Shape;369;p59"/>
          <p:cNvSpPr/>
          <p:nvPr/>
        </p:nvSpPr>
        <p:spPr>
          <a:xfrm>
            <a:off x="4498475" y="1815200"/>
            <a:ext cx="1858800" cy="401400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rgbClr val="A61C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0" name="Google Shape;370;p59"/>
          <p:cNvSpPr/>
          <p:nvPr/>
        </p:nvSpPr>
        <p:spPr>
          <a:xfrm>
            <a:off x="6424275" y="2940525"/>
            <a:ext cx="1290900" cy="341100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rgbClr val="A61C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1" name="Google Shape;371;p59"/>
          <p:cNvSpPr txBox="1"/>
          <p:nvPr/>
        </p:nvSpPr>
        <p:spPr>
          <a:xfrm>
            <a:off x="4130675" y="612125"/>
            <a:ext cx="932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(GoF)</a:t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72" name="Google Shape;372;p59"/>
          <p:cNvSpPr/>
          <p:nvPr/>
        </p:nvSpPr>
        <p:spPr>
          <a:xfrm>
            <a:off x="6424275" y="1845350"/>
            <a:ext cx="1290900" cy="341100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rgbClr val="A61C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3" name="Google Shape;373;p59"/>
          <p:cNvSpPr txBox="1"/>
          <p:nvPr/>
        </p:nvSpPr>
        <p:spPr>
          <a:xfrm>
            <a:off x="7480275" y="1708100"/>
            <a:ext cx="13989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(previous</a:t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lab)</a:t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60"/>
          <p:cNvSpPr txBox="1"/>
          <p:nvPr>
            <p:ph type="title"/>
          </p:nvPr>
        </p:nvSpPr>
        <p:spPr>
          <a:xfrm>
            <a:off x="628650" y="452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Strategy Pattern (B)</a:t>
            </a:r>
            <a:endParaRPr b="0" sz="3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79" name="Google Shape;379;p60"/>
          <p:cNvSpPr txBox="1"/>
          <p:nvPr>
            <p:ph idx="1" type="body"/>
          </p:nvPr>
        </p:nvSpPr>
        <p:spPr>
          <a:xfrm>
            <a:off x="450000" y="1039461"/>
            <a:ext cx="8244000" cy="367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1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Strategy Design Pattern is a behavioral design pattern that turns a set of behaviors into objects and makes them interchangeable inside the original context object.</a:t>
            </a:r>
            <a:endParaRPr sz="2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just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61950" lvl="0" marL="457200" rtl="0" algn="just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Helvetica Neue"/>
              <a:buChar char="•"/>
            </a:pPr>
            <a:r>
              <a:rPr lang="en-US" sz="21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</a:t>
            </a:r>
            <a:r>
              <a:rPr lang="en-US" sz="21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class behavior or its algorithm can be changed at run time.</a:t>
            </a:r>
            <a:endParaRPr sz="2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6195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Helvetica Neue"/>
              <a:buChar char="•"/>
            </a:pPr>
            <a:r>
              <a:rPr lang="en-US" sz="21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Involves removing an algorithm from its host class and putting it in a separate class.</a:t>
            </a:r>
            <a:endParaRPr sz="2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80" name="Google Shape;380;p60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61"/>
          <p:cNvSpPr txBox="1"/>
          <p:nvPr>
            <p:ph type="title"/>
          </p:nvPr>
        </p:nvSpPr>
        <p:spPr>
          <a:xfrm>
            <a:off x="628650" y="452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Strategy Pattern (B)</a:t>
            </a:r>
            <a:endParaRPr b="0" sz="3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86" name="Google Shape;386;p61"/>
          <p:cNvSpPr txBox="1"/>
          <p:nvPr>
            <p:ph idx="1" type="body"/>
          </p:nvPr>
        </p:nvSpPr>
        <p:spPr>
          <a:xfrm>
            <a:off x="450000" y="1039461"/>
            <a:ext cx="8244000" cy="367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0" rtl="0" algn="just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2316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Key takeaways</a:t>
            </a:r>
            <a:endParaRPr sz="2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55600" lvl="0" marL="457200" rtl="0" algn="just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Helvetica Neue"/>
              <a:buAutoNum type="arabicPeriod"/>
            </a:pPr>
            <a:r>
              <a:rPr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strategy pattern defines a family of algorithms, encapsulates each one, and makes them interchangeable.</a:t>
            </a:r>
            <a:endParaRPr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556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Helvetica Neue"/>
              <a:buAutoNum type="arabicPeriod"/>
            </a:pPr>
            <a:r>
              <a:rPr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It lets the algorithm vary independently from the clients that use it.</a:t>
            </a:r>
            <a:endParaRPr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556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Helvetica Neue"/>
              <a:buAutoNum type="arabicPeriod"/>
            </a:pPr>
            <a:r>
              <a:rPr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It promotes using composition instead of inheritance.</a:t>
            </a:r>
            <a:endParaRPr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556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Helvetica Neue"/>
              <a:buAutoNum type="arabicPeriod"/>
            </a:pPr>
            <a:r>
              <a:rPr lang="en-US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It's a way to adhere to the open-closed principle: software entities should be open for extension, but closed for modification.</a:t>
            </a:r>
            <a:endParaRPr sz="2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87" name="Google Shape;387;p61"/>
          <p:cNvSpPr txBox="1"/>
          <p:nvPr/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0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New_Template2">
  <a:themeElements>
    <a:clrScheme name="New_Template2">
      <a:dk1>
        <a:srgbClr val="C000EB"/>
      </a:dk1>
      <a:lt1>
        <a:srgbClr val="EBEBEB"/>
      </a:lt1>
      <a:dk2>
        <a:srgbClr val="525252"/>
      </a:dk2>
      <a:lt2>
        <a:srgbClr val="C9C9C9"/>
      </a:lt2>
      <a:accent1>
        <a:srgbClr val="619AE3"/>
      </a:accent1>
      <a:accent2>
        <a:srgbClr val="54BFB9"/>
      </a:accent2>
      <a:accent3>
        <a:srgbClr val="29C439"/>
      </a:accent3>
      <a:accent4>
        <a:srgbClr val="EDAC0F"/>
      </a:accent4>
      <a:accent5>
        <a:srgbClr val="D41D03"/>
      </a:accent5>
      <a:accent6>
        <a:srgbClr val="B264DA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Office Theme">
  <a:themeElements>
    <a:clrScheme name="Grayscale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Office Theme">
  <a:themeElements>
    <a:clrScheme name="Grayscale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