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3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69" r:id="rId15"/>
    <p:sldId id="26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6BF135-8FE5-0F47-B36A-AD9088E580DA}" v="22" dt="2025-05-22T15:02:54.4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 snapToGrid="0">
      <p:cViewPr varScale="1">
        <p:scale>
          <a:sx n="120" d="100"/>
          <a:sy n="12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PyCQA/bandit" TargetMode="External"/><Relationship Id="rId1" Type="http://schemas.openxmlformats.org/officeDocument/2006/relationships/hyperlink" Target="https://dwheeler.com/flawfinder/" TargetMode="External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PyCQA/bandit" TargetMode="External"/><Relationship Id="rId1" Type="http://schemas.openxmlformats.org/officeDocument/2006/relationships/hyperlink" Target="https://dwheeler.com/flawfinder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923D9D-66BB-4156-9D43-0193555D70B4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84D23AAD-F44B-4818-B2A0-56F5400A947C}">
      <dgm:prSet/>
      <dgm:spPr/>
      <dgm:t>
        <a:bodyPr/>
        <a:lstStyle/>
        <a:p>
          <a:r>
            <a:rPr lang="en-US" dirty="0"/>
            <a:t>Analyze source code to detect vulnerabilities</a:t>
          </a:r>
        </a:p>
      </dgm:t>
    </dgm:pt>
    <dgm:pt modelId="{6A5E02E8-D559-43C3-B616-54217345CE80}" type="parTrans" cxnId="{DC01A20C-0476-446B-9C2E-397F7EE6E2D3}">
      <dgm:prSet/>
      <dgm:spPr/>
      <dgm:t>
        <a:bodyPr/>
        <a:lstStyle/>
        <a:p>
          <a:endParaRPr lang="en-US"/>
        </a:p>
      </dgm:t>
    </dgm:pt>
    <dgm:pt modelId="{C9FF33D8-B2B7-417C-A1E1-DE510FD59513}" type="sibTrans" cxnId="{DC01A20C-0476-446B-9C2E-397F7EE6E2D3}">
      <dgm:prSet/>
      <dgm:spPr/>
      <dgm:t>
        <a:bodyPr/>
        <a:lstStyle/>
        <a:p>
          <a:endParaRPr lang="en-US"/>
        </a:p>
      </dgm:t>
    </dgm:pt>
    <dgm:pt modelId="{F38332C8-9F98-4F71-B564-5C3CF8F6212C}">
      <dgm:prSet/>
      <dgm:spPr/>
      <dgm:t>
        <a:bodyPr/>
        <a:lstStyle/>
        <a:p>
          <a:r>
            <a:rPr lang="en-US"/>
            <a:t>High false positives</a:t>
          </a:r>
        </a:p>
      </dgm:t>
    </dgm:pt>
    <dgm:pt modelId="{B6A4C3F5-3E7B-4C60-88CB-02A461C9DAF8}" type="parTrans" cxnId="{E138AD88-C0D2-4E83-9848-2202CC71E6BD}">
      <dgm:prSet/>
      <dgm:spPr/>
      <dgm:t>
        <a:bodyPr/>
        <a:lstStyle/>
        <a:p>
          <a:endParaRPr lang="en-US"/>
        </a:p>
      </dgm:t>
    </dgm:pt>
    <dgm:pt modelId="{4B623D69-DDD8-44B8-9C21-6226FDA68FBD}" type="sibTrans" cxnId="{E138AD88-C0D2-4E83-9848-2202CC71E6BD}">
      <dgm:prSet/>
      <dgm:spPr/>
      <dgm:t>
        <a:bodyPr/>
        <a:lstStyle/>
        <a:p>
          <a:endParaRPr lang="en-US"/>
        </a:p>
      </dgm:t>
    </dgm:pt>
    <dgm:pt modelId="{1CA67A46-5E8D-4FE2-A524-6C9BB689F9B8}">
      <dgm:prSet/>
      <dgm:spPr/>
      <dgm:t>
        <a:bodyPr/>
        <a:lstStyle/>
        <a:p>
          <a:r>
            <a:rPr lang="en-US"/>
            <a:t>Low computational cost</a:t>
          </a:r>
        </a:p>
      </dgm:t>
    </dgm:pt>
    <dgm:pt modelId="{F8ADA3E6-3B89-4A25-A97D-BE76705AB552}" type="parTrans" cxnId="{1D0DB9A1-9FC3-481D-8816-26F4A99CA784}">
      <dgm:prSet/>
      <dgm:spPr/>
      <dgm:t>
        <a:bodyPr/>
        <a:lstStyle/>
        <a:p>
          <a:endParaRPr lang="en-US"/>
        </a:p>
      </dgm:t>
    </dgm:pt>
    <dgm:pt modelId="{3BD64769-5F9A-4709-ACD2-C1F6F36AC069}" type="sibTrans" cxnId="{1D0DB9A1-9FC3-481D-8816-26F4A99CA784}">
      <dgm:prSet/>
      <dgm:spPr/>
      <dgm:t>
        <a:bodyPr/>
        <a:lstStyle/>
        <a:p>
          <a:endParaRPr lang="en-US"/>
        </a:p>
      </dgm:t>
    </dgm:pt>
    <dgm:pt modelId="{D16FA94A-5D5C-4173-B82E-94789781A077}">
      <dgm:prSet/>
      <dgm:spPr/>
      <dgm:t>
        <a:bodyPr/>
        <a:lstStyle/>
        <a:p>
          <a:r>
            <a:rPr lang="en-US"/>
            <a:t>Can analyze incomplete or non-executing code</a:t>
          </a:r>
        </a:p>
      </dgm:t>
    </dgm:pt>
    <dgm:pt modelId="{B37DFC1A-F08D-4D5E-BD88-9B5F7124C83C}" type="parTrans" cxnId="{94760E54-07A6-476C-92E2-8A80576981DF}">
      <dgm:prSet/>
      <dgm:spPr/>
      <dgm:t>
        <a:bodyPr/>
        <a:lstStyle/>
        <a:p>
          <a:endParaRPr lang="en-US"/>
        </a:p>
      </dgm:t>
    </dgm:pt>
    <dgm:pt modelId="{CAD69AC7-BB5C-48A1-8A23-BEBD30D5583E}" type="sibTrans" cxnId="{94760E54-07A6-476C-92E2-8A80576981DF}">
      <dgm:prSet/>
      <dgm:spPr/>
      <dgm:t>
        <a:bodyPr/>
        <a:lstStyle/>
        <a:p>
          <a:endParaRPr lang="en-US"/>
        </a:p>
      </dgm:t>
    </dgm:pt>
    <dgm:pt modelId="{3724A116-BE96-4E62-A612-5C2AD3B525F6}">
      <dgm:prSet/>
      <dgm:spPr/>
      <dgm:t>
        <a:bodyPr/>
        <a:lstStyle/>
        <a:p>
          <a:r>
            <a:rPr lang="en-US"/>
            <a:t>ML-based approaches improving precision</a:t>
          </a:r>
        </a:p>
      </dgm:t>
    </dgm:pt>
    <dgm:pt modelId="{8B723736-963E-4C7F-9652-823B5228E991}" type="parTrans" cxnId="{98B4E9DC-31B6-4DE8-9AC8-B6386E3D480F}">
      <dgm:prSet/>
      <dgm:spPr/>
      <dgm:t>
        <a:bodyPr/>
        <a:lstStyle/>
        <a:p>
          <a:endParaRPr lang="en-US"/>
        </a:p>
      </dgm:t>
    </dgm:pt>
    <dgm:pt modelId="{7B71D7DE-0F8C-45EE-BC7C-0CA7ABF9870C}" type="sibTrans" cxnId="{98B4E9DC-31B6-4DE8-9AC8-B6386E3D480F}">
      <dgm:prSet/>
      <dgm:spPr/>
      <dgm:t>
        <a:bodyPr/>
        <a:lstStyle/>
        <a:p>
          <a:endParaRPr lang="en-US"/>
        </a:p>
      </dgm:t>
    </dgm:pt>
    <dgm:pt modelId="{050FDE5F-660A-40D4-BDA2-E778C27A0BDB}">
      <dgm:prSet/>
      <dgm:spPr/>
      <dgm:t>
        <a:bodyPr/>
        <a:lstStyle/>
        <a:p>
          <a:r>
            <a:rPr lang="en-US">
              <a:hlinkClick xmlns:r="http://schemas.openxmlformats.org/officeDocument/2006/relationships" r:id="rId1"/>
            </a:rPr>
            <a:t>https://dwheeler.com/flawfinder/</a:t>
          </a:r>
          <a:endParaRPr lang="en-US"/>
        </a:p>
      </dgm:t>
    </dgm:pt>
    <dgm:pt modelId="{889E4638-454B-421E-92A2-3938C932562C}" type="parTrans" cxnId="{B5DD4CE6-A5AB-444F-B9AE-7B1E25B97E12}">
      <dgm:prSet/>
      <dgm:spPr/>
      <dgm:t>
        <a:bodyPr/>
        <a:lstStyle/>
        <a:p>
          <a:endParaRPr lang="en-US"/>
        </a:p>
      </dgm:t>
    </dgm:pt>
    <dgm:pt modelId="{1EAD5714-F7FC-45FA-9F11-B2C8085C7FA5}" type="sibTrans" cxnId="{B5DD4CE6-A5AB-444F-B9AE-7B1E25B97E12}">
      <dgm:prSet/>
      <dgm:spPr/>
      <dgm:t>
        <a:bodyPr/>
        <a:lstStyle/>
        <a:p>
          <a:endParaRPr lang="en-US"/>
        </a:p>
      </dgm:t>
    </dgm:pt>
    <dgm:pt modelId="{567BA750-4082-4A48-9DAA-8F45E3388DBD}">
      <dgm:prSet/>
      <dgm:spPr/>
      <dgm:t>
        <a:bodyPr/>
        <a:lstStyle/>
        <a:p>
          <a:r>
            <a:rPr lang="en-US">
              <a:hlinkClick xmlns:r="http://schemas.openxmlformats.org/officeDocument/2006/relationships" r:id="rId2"/>
            </a:rPr>
            <a:t>https://github.com/PyCQA/bandit</a:t>
          </a:r>
          <a:endParaRPr lang="en-US"/>
        </a:p>
      </dgm:t>
    </dgm:pt>
    <dgm:pt modelId="{BCF1CEDD-159A-4F0D-BC3E-89D95C608039}" type="parTrans" cxnId="{F03212F3-6FEF-48FB-B555-BD398D0AA8A6}">
      <dgm:prSet/>
      <dgm:spPr/>
      <dgm:t>
        <a:bodyPr/>
        <a:lstStyle/>
        <a:p>
          <a:endParaRPr lang="en-US"/>
        </a:p>
      </dgm:t>
    </dgm:pt>
    <dgm:pt modelId="{C1FD43C8-696F-4629-B390-524E5861841C}" type="sibTrans" cxnId="{F03212F3-6FEF-48FB-B555-BD398D0AA8A6}">
      <dgm:prSet/>
      <dgm:spPr/>
      <dgm:t>
        <a:bodyPr/>
        <a:lstStyle/>
        <a:p>
          <a:endParaRPr lang="en-US"/>
        </a:p>
      </dgm:t>
    </dgm:pt>
    <dgm:pt modelId="{F9D1922A-D2EA-9D4F-A177-A3728EE4DE9E}" type="pres">
      <dgm:prSet presAssocID="{4D923D9D-66BB-4156-9D43-0193555D70B4}" presName="vert0" presStyleCnt="0">
        <dgm:presLayoutVars>
          <dgm:dir/>
          <dgm:animOne val="branch"/>
          <dgm:animLvl val="lvl"/>
        </dgm:presLayoutVars>
      </dgm:prSet>
      <dgm:spPr/>
    </dgm:pt>
    <dgm:pt modelId="{45E7376F-AE77-424D-8444-955583093569}" type="pres">
      <dgm:prSet presAssocID="{84D23AAD-F44B-4818-B2A0-56F5400A947C}" presName="thickLine" presStyleLbl="alignNode1" presStyleIdx="0" presStyleCnt="7"/>
      <dgm:spPr/>
    </dgm:pt>
    <dgm:pt modelId="{48A4002A-9BAC-C241-8CE5-DF613A60975B}" type="pres">
      <dgm:prSet presAssocID="{84D23AAD-F44B-4818-B2A0-56F5400A947C}" presName="horz1" presStyleCnt="0"/>
      <dgm:spPr/>
    </dgm:pt>
    <dgm:pt modelId="{9CF5E860-74DA-344B-AF98-3184BF75FFF4}" type="pres">
      <dgm:prSet presAssocID="{84D23AAD-F44B-4818-B2A0-56F5400A947C}" presName="tx1" presStyleLbl="revTx" presStyleIdx="0" presStyleCnt="7"/>
      <dgm:spPr/>
    </dgm:pt>
    <dgm:pt modelId="{6A0E332F-E57F-EB47-A8FB-501947B606CB}" type="pres">
      <dgm:prSet presAssocID="{84D23AAD-F44B-4818-B2A0-56F5400A947C}" presName="vert1" presStyleCnt="0"/>
      <dgm:spPr/>
    </dgm:pt>
    <dgm:pt modelId="{38B43473-9203-4345-AADB-4505413E4518}" type="pres">
      <dgm:prSet presAssocID="{F38332C8-9F98-4F71-B564-5C3CF8F6212C}" presName="thickLine" presStyleLbl="alignNode1" presStyleIdx="1" presStyleCnt="7"/>
      <dgm:spPr/>
    </dgm:pt>
    <dgm:pt modelId="{3E8A6A0B-CCBB-2F4B-9CCE-53D4509A4E2F}" type="pres">
      <dgm:prSet presAssocID="{F38332C8-9F98-4F71-B564-5C3CF8F6212C}" presName="horz1" presStyleCnt="0"/>
      <dgm:spPr/>
    </dgm:pt>
    <dgm:pt modelId="{23DA9E4F-92BC-4F4F-A1B3-D8438442691E}" type="pres">
      <dgm:prSet presAssocID="{F38332C8-9F98-4F71-B564-5C3CF8F6212C}" presName="tx1" presStyleLbl="revTx" presStyleIdx="1" presStyleCnt="7"/>
      <dgm:spPr/>
    </dgm:pt>
    <dgm:pt modelId="{D11E73E1-A512-2145-9941-DBC23D09213D}" type="pres">
      <dgm:prSet presAssocID="{F38332C8-9F98-4F71-B564-5C3CF8F6212C}" presName="vert1" presStyleCnt="0"/>
      <dgm:spPr/>
    </dgm:pt>
    <dgm:pt modelId="{1AC1F0C0-44CD-7848-AE93-11A5EDF23296}" type="pres">
      <dgm:prSet presAssocID="{1CA67A46-5E8D-4FE2-A524-6C9BB689F9B8}" presName="thickLine" presStyleLbl="alignNode1" presStyleIdx="2" presStyleCnt="7"/>
      <dgm:spPr/>
    </dgm:pt>
    <dgm:pt modelId="{A343CDC3-2A51-2841-BD34-E0779348814B}" type="pres">
      <dgm:prSet presAssocID="{1CA67A46-5E8D-4FE2-A524-6C9BB689F9B8}" presName="horz1" presStyleCnt="0"/>
      <dgm:spPr/>
    </dgm:pt>
    <dgm:pt modelId="{8CB3A283-240A-5C4A-9371-B59AC879D936}" type="pres">
      <dgm:prSet presAssocID="{1CA67A46-5E8D-4FE2-A524-6C9BB689F9B8}" presName="tx1" presStyleLbl="revTx" presStyleIdx="2" presStyleCnt="7"/>
      <dgm:spPr/>
    </dgm:pt>
    <dgm:pt modelId="{096D0A79-5583-974A-B2E5-45C15EE5F983}" type="pres">
      <dgm:prSet presAssocID="{1CA67A46-5E8D-4FE2-A524-6C9BB689F9B8}" presName="vert1" presStyleCnt="0"/>
      <dgm:spPr/>
    </dgm:pt>
    <dgm:pt modelId="{923228D1-96C1-EA4D-B8A5-DAAC776EEE3E}" type="pres">
      <dgm:prSet presAssocID="{D16FA94A-5D5C-4173-B82E-94789781A077}" presName="thickLine" presStyleLbl="alignNode1" presStyleIdx="3" presStyleCnt="7"/>
      <dgm:spPr/>
    </dgm:pt>
    <dgm:pt modelId="{CF1FA1B8-006B-1A44-ACE1-71D6B4F41963}" type="pres">
      <dgm:prSet presAssocID="{D16FA94A-5D5C-4173-B82E-94789781A077}" presName="horz1" presStyleCnt="0"/>
      <dgm:spPr/>
    </dgm:pt>
    <dgm:pt modelId="{48914E4B-89C6-7E45-AC31-79A62AD8C580}" type="pres">
      <dgm:prSet presAssocID="{D16FA94A-5D5C-4173-B82E-94789781A077}" presName="tx1" presStyleLbl="revTx" presStyleIdx="3" presStyleCnt="7"/>
      <dgm:spPr/>
    </dgm:pt>
    <dgm:pt modelId="{8AE62B0D-E73B-AC4E-8FDB-6E8E472EA206}" type="pres">
      <dgm:prSet presAssocID="{D16FA94A-5D5C-4173-B82E-94789781A077}" presName="vert1" presStyleCnt="0"/>
      <dgm:spPr/>
    </dgm:pt>
    <dgm:pt modelId="{33A997D0-1CCE-7840-8C33-E57DFF61F5C9}" type="pres">
      <dgm:prSet presAssocID="{3724A116-BE96-4E62-A612-5C2AD3B525F6}" presName="thickLine" presStyleLbl="alignNode1" presStyleIdx="4" presStyleCnt="7"/>
      <dgm:spPr/>
    </dgm:pt>
    <dgm:pt modelId="{123EF483-14C0-2848-A925-25EBD95832C5}" type="pres">
      <dgm:prSet presAssocID="{3724A116-BE96-4E62-A612-5C2AD3B525F6}" presName="horz1" presStyleCnt="0"/>
      <dgm:spPr/>
    </dgm:pt>
    <dgm:pt modelId="{CB7564C5-5747-5941-A071-12B43151408E}" type="pres">
      <dgm:prSet presAssocID="{3724A116-BE96-4E62-A612-5C2AD3B525F6}" presName="tx1" presStyleLbl="revTx" presStyleIdx="4" presStyleCnt="7"/>
      <dgm:spPr/>
    </dgm:pt>
    <dgm:pt modelId="{BE5B4398-A83C-8045-8499-1AE4196810DA}" type="pres">
      <dgm:prSet presAssocID="{3724A116-BE96-4E62-A612-5C2AD3B525F6}" presName="vert1" presStyleCnt="0"/>
      <dgm:spPr/>
    </dgm:pt>
    <dgm:pt modelId="{2C4B7667-2BC2-FE43-BDD9-7B5AF91118DA}" type="pres">
      <dgm:prSet presAssocID="{050FDE5F-660A-40D4-BDA2-E778C27A0BDB}" presName="thickLine" presStyleLbl="alignNode1" presStyleIdx="5" presStyleCnt="7"/>
      <dgm:spPr/>
    </dgm:pt>
    <dgm:pt modelId="{D3FADD08-DF02-2349-A64F-6D707CC93704}" type="pres">
      <dgm:prSet presAssocID="{050FDE5F-660A-40D4-BDA2-E778C27A0BDB}" presName="horz1" presStyleCnt="0"/>
      <dgm:spPr/>
    </dgm:pt>
    <dgm:pt modelId="{45CE2F35-2689-684C-84CF-9F9E3FCF73B4}" type="pres">
      <dgm:prSet presAssocID="{050FDE5F-660A-40D4-BDA2-E778C27A0BDB}" presName="tx1" presStyleLbl="revTx" presStyleIdx="5" presStyleCnt="7"/>
      <dgm:spPr/>
    </dgm:pt>
    <dgm:pt modelId="{F181A1E2-1288-6F49-A62A-F3B5EF9BDC29}" type="pres">
      <dgm:prSet presAssocID="{050FDE5F-660A-40D4-BDA2-E778C27A0BDB}" presName="vert1" presStyleCnt="0"/>
      <dgm:spPr/>
    </dgm:pt>
    <dgm:pt modelId="{2867C365-A057-C448-9C0B-07648B309A3D}" type="pres">
      <dgm:prSet presAssocID="{567BA750-4082-4A48-9DAA-8F45E3388DBD}" presName="thickLine" presStyleLbl="alignNode1" presStyleIdx="6" presStyleCnt="7"/>
      <dgm:spPr/>
    </dgm:pt>
    <dgm:pt modelId="{C4324F55-22B4-2C4C-B4FF-9F1F27981B44}" type="pres">
      <dgm:prSet presAssocID="{567BA750-4082-4A48-9DAA-8F45E3388DBD}" presName="horz1" presStyleCnt="0"/>
      <dgm:spPr/>
    </dgm:pt>
    <dgm:pt modelId="{198655E7-5A54-0149-BF2F-3011680276CE}" type="pres">
      <dgm:prSet presAssocID="{567BA750-4082-4A48-9DAA-8F45E3388DBD}" presName="tx1" presStyleLbl="revTx" presStyleIdx="6" presStyleCnt="7"/>
      <dgm:spPr/>
    </dgm:pt>
    <dgm:pt modelId="{4B2D6BBE-B863-A948-800D-A23423DB8662}" type="pres">
      <dgm:prSet presAssocID="{567BA750-4082-4A48-9DAA-8F45E3388DBD}" presName="vert1" presStyleCnt="0"/>
      <dgm:spPr/>
    </dgm:pt>
  </dgm:ptLst>
  <dgm:cxnLst>
    <dgm:cxn modelId="{DC01A20C-0476-446B-9C2E-397F7EE6E2D3}" srcId="{4D923D9D-66BB-4156-9D43-0193555D70B4}" destId="{84D23AAD-F44B-4818-B2A0-56F5400A947C}" srcOrd="0" destOrd="0" parTransId="{6A5E02E8-D559-43C3-B616-54217345CE80}" sibTransId="{C9FF33D8-B2B7-417C-A1E1-DE510FD59513}"/>
    <dgm:cxn modelId="{679F0450-06E5-5242-82DA-A9068131AB6D}" type="presOf" srcId="{84D23AAD-F44B-4818-B2A0-56F5400A947C}" destId="{9CF5E860-74DA-344B-AF98-3184BF75FFF4}" srcOrd="0" destOrd="0" presId="urn:microsoft.com/office/officeart/2008/layout/LinedList"/>
    <dgm:cxn modelId="{94760E54-07A6-476C-92E2-8A80576981DF}" srcId="{4D923D9D-66BB-4156-9D43-0193555D70B4}" destId="{D16FA94A-5D5C-4173-B82E-94789781A077}" srcOrd="3" destOrd="0" parTransId="{B37DFC1A-F08D-4D5E-BD88-9B5F7124C83C}" sibTransId="{CAD69AC7-BB5C-48A1-8A23-BEBD30D5583E}"/>
    <dgm:cxn modelId="{669A485E-1499-6846-AFE9-8BA3C271DE98}" type="presOf" srcId="{050FDE5F-660A-40D4-BDA2-E778C27A0BDB}" destId="{45CE2F35-2689-684C-84CF-9F9E3FCF73B4}" srcOrd="0" destOrd="0" presId="urn:microsoft.com/office/officeart/2008/layout/LinedList"/>
    <dgm:cxn modelId="{FF2FCE5E-A2C3-F84D-A05B-B84787B9776B}" type="presOf" srcId="{3724A116-BE96-4E62-A612-5C2AD3B525F6}" destId="{CB7564C5-5747-5941-A071-12B43151408E}" srcOrd="0" destOrd="0" presId="urn:microsoft.com/office/officeart/2008/layout/LinedList"/>
    <dgm:cxn modelId="{85DDD35F-6E48-8843-BB3A-3682CF3930F5}" type="presOf" srcId="{4D923D9D-66BB-4156-9D43-0193555D70B4}" destId="{F9D1922A-D2EA-9D4F-A177-A3728EE4DE9E}" srcOrd="0" destOrd="0" presId="urn:microsoft.com/office/officeart/2008/layout/LinedList"/>
    <dgm:cxn modelId="{3E5CE480-B16A-6843-9B26-5C8D0C2BB809}" type="presOf" srcId="{D16FA94A-5D5C-4173-B82E-94789781A077}" destId="{48914E4B-89C6-7E45-AC31-79A62AD8C580}" srcOrd="0" destOrd="0" presId="urn:microsoft.com/office/officeart/2008/layout/LinedList"/>
    <dgm:cxn modelId="{E138AD88-C0D2-4E83-9848-2202CC71E6BD}" srcId="{4D923D9D-66BB-4156-9D43-0193555D70B4}" destId="{F38332C8-9F98-4F71-B564-5C3CF8F6212C}" srcOrd="1" destOrd="0" parTransId="{B6A4C3F5-3E7B-4C60-88CB-02A461C9DAF8}" sibTransId="{4B623D69-DDD8-44B8-9C21-6226FDA68FBD}"/>
    <dgm:cxn modelId="{1D0DB9A1-9FC3-481D-8816-26F4A99CA784}" srcId="{4D923D9D-66BB-4156-9D43-0193555D70B4}" destId="{1CA67A46-5E8D-4FE2-A524-6C9BB689F9B8}" srcOrd="2" destOrd="0" parTransId="{F8ADA3E6-3B89-4A25-A97D-BE76705AB552}" sibTransId="{3BD64769-5F9A-4709-ACD2-C1F6F36AC069}"/>
    <dgm:cxn modelId="{E19D9DDA-F2ED-214E-9017-5EBE29E8BBC0}" type="presOf" srcId="{567BA750-4082-4A48-9DAA-8F45E3388DBD}" destId="{198655E7-5A54-0149-BF2F-3011680276CE}" srcOrd="0" destOrd="0" presId="urn:microsoft.com/office/officeart/2008/layout/LinedList"/>
    <dgm:cxn modelId="{98B4E9DC-31B6-4DE8-9AC8-B6386E3D480F}" srcId="{4D923D9D-66BB-4156-9D43-0193555D70B4}" destId="{3724A116-BE96-4E62-A612-5C2AD3B525F6}" srcOrd="4" destOrd="0" parTransId="{8B723736-963E-4C7F-9652-823B5228E991}" sibTransId="{7B71D7DE-0F8C-45EE-BC7C-0CA7ABF9870C}"/>
    <dgm:cxn modelId="{33B623DF-A95E-304A-907A-5326A4252DF1}" type="presOf" srcId="{1CA67A46-5E8D-4FE2-A524-6C9BB689F9B8}" destId="{8CB3A283-240A-5C4A-9371-B59AC879D936}" srcOrd="0" destOrd="0" presId="urn:microsoft.com/office/officeart/2008/layout/LinedList"/>
    <dgm:cxn modelId="{B5DD4CE6-A5AB-444F-B9AE-7B1E25B97E12}" srcId="{4D923D9D-66BB-4156-9D43-0193555D70B4}" destId="{050FDE5F-660A-40D4-BDA2-E778C27A0BDB}" srcOrd="5" destOrd="0" parTransId="{889E4638-454B-421E-92A2-3938C932562C}" sibTransId="{1EAD5714-F7FC-45FA-9F11-B2C8085C7FA5}"/>
    <dgm:cxn modelId="{F03212F3-6FEF-48FB-B555-BD398D0AA8A6}" srcId="{4D923D9D-66BB-4156-9D43-0193555D70B4}" destId="{567BA750-4082-4A48-9DAA-8F45E3388DBD}" srcOrd="6" destOrd="0" parTransId="{BCF1CEDD-159A-4F0D-BC3E-89D95C608039}" sibTransId="{C1FD43C8-696F-4629-B390-524E5861841C}"/>
    <dgm:cxn modelId="{26AE38FD-6C26-7B47-8816-624F50B8C816}" type="presOf" srcId="{F38332C8-9F98-4F71-B564-5C3CF8F6212C}" destId="{23DA9E4F-92BC-4F4F-A1B3-D8438442691E}" srcOrd="0" destOrd="0" presId="urn:microsoft.com/office/officeart/2008/layout/LinedList"/>
    <dgm:cxn modelId="{BFFD174A-D268-0345-B828-4DDA2DE4DE2F}" type="presParOf" srcId="{F9D1922A-D2EA-9D4F-A177-A3728EE4DE9E}" destId="{45E7376F-AE77-424D-8444-955583093569}" srcOrd="0" destOrd="0" presId="urn:microsoft.com/office/officeart/2008/layout/LinedList"/>
    <dgm:cxn modelId="{EBC75C77-82DF-BD41-B3DE-6563849AD862}" type="presParOf" srcId="{F9D1922A-D2EA-9D4F-A177-A3728EE4DE9E}" destId="{48A4002A-9BAC-C241-8CE5-DF613A60975B}" srcOrd="1" destOrd="0" presId="urn:microsoft.com/office/officeart/2008/layout/LinedList"/>
    <dgm:cxn modelId="{09873BCD-562A-F342-A737-2AFA3CEC6B9C}" type="presParOf" srcId="{48A4002A-9BAC-C241-8CE5-DF613A60975B}" destId="{9CF5E860-74DA-344B-AF98-3184BF75FFF4}" srcOrd="0" destOrd="0" presId="urn:microsoft.com/office/officeart/2008/layout/LinedList"/>
    <dgm:cxn modelId="{587FAE71-5082-7A48-9360-FFB7FB72D802}" type="presParOf" srcId="{48A4002A-9BAC-C241-8CE5-DF613A60975B}" destId="{6A0E332F-E57F-EB47-A8FB-501947B606CB}" srcOrd="1" destOrd="0" presId="urn:microsoft.com/office/officeart/2008/layout/LinedList"/>
    <dgm:cxn modelId="{672E246A-175B-A143-A995-D00729888AB9}" type="presParOf" srcId="{F9D1922A-D2EA-9D4F-A177-A3728EE4DE9E}" destId="{38B43473-9203-4345-AADB-4505413E4518}" srcOrd="2" destOrd="0" presId="urn:microsoft.com/office/officeart/2008/layout/LinedList"/>
    <dgm:cxn modelId="{4FD29D8C-D29E-864F-8F83-13C9BE72952B}" type="presParOf" srcId="{F9D1922A-D2EA-9D4F-A177-A3728EE4DE9E}" destId="{3E8A6A0B-CCBB-2F4B-9CCE-53D4509A4E2F}" srcOrd="3" destOrd="0" presId="urn:microsoft.com/office/officeart/2008/layout/LinedList"/>
    <dgm:cxn modelId="{AB3F4B3B-58DA-014D-8A71-3C16DD595FC1}" type="presParOf" srcId="{3E8A6A0B-CCBB-2F4B-9CCE-53D4509A4E2F}" destId="{23DA9E4F-92BC-4F4F-A1B3-D8438442691E}" srcOrd="0" destOrd="0" presId="urn:microsoft.com/office/officeart/2008/layout/LinedList"/>
    <dgm:cxn modelId="{D70D149A-F17F-D147-89A9-36A6B716F4E5}" type="presParOf" srcId="{3E8A6A0B-CCBB-2F4B-9CCE-53D4509A4E2F}" destId="{D11E73E1-A512-2145-9941-DBC23D09213D}" srcOrd="1" destOrd="0" presId="urn:microsoft.com/office/officeart/2008/layout/LinedList"/>
    <dgm:cxn modelId="{44D3D133-791F-DC4E-B3D4-59B040B26D3D}" type="presParOf" srcId="{F9D1922A-D2EA-9D4F-A177-A3728EE4DE9E}" destId="{1AC1F0C0-44CD-7848-AE93-11A5EDF23296}" srcOrd="4" destOrd="0" presId="urn:microsoft.com/office/officeart/2008/layout/LinedList"/>
    <dgm:cxn modelId="{21BAAE4D-EDC5-FE44-94BB-73710843500B}" type="presParOf" srcId="{F9D1922A-D2EA-9D4F-A177-A3728EE4DE9E}" destId="{A343CDC3-2A51-2841-BD34-E0779348814B}" srcOrd="5" destOrd="0" presId="urn:microsoft.com/office/officeart/2008/layout/LinedList"/>
    <dgm:cxn modelId="{2BEA5158-A31D-D74A-B804-678EE03A501A}" type="presParOf" srcId="{A343CDC3-2A51-2841-BD34-E0779348814B}" destId="{8CB3A283-240A-5C4A-9371-B59AC879D936}" srcOrd="0" destOrd="0" presId="urn:microsoft.com/office/officeart/2008/layout/LinedList"/>
    <dgm:cxn modelId="{7BAF30BC-AE48-B445-A636-9ED72AB339D4}" type="presParOf" srcId="{A343CDC3-2A51-2841-BD34-E0779348814B}" destId="{096D0A79-5583-974A-B2E5-45C15EE5F983}" srcOrd="1" destOrd="0" presId="urn:microsoft.com/office/officeart/2008/layout/LinedList"/>
    <dgm:cxn modelId="{3C4362D7-22BE-704C-B591-AAE8F5F55387}" type="presParOf" srcId="{F9D1922A-D2EA-9D4F-A177-A3728EE4DE9E}" destId="{923228D1-96C1-EA4D-B8A5-DAAC776EEE3E}" srcOrd="6" destOrd="0" presId="urn:microsoft.com/office/officeart/2008/layout/LinedList"/>
    <dgm:cxn modelId="{EE6476B1-7D36-8845-9075-C37115F9ABC9}" type="presParOf" srcId="{F9D1922A-D2EA-9D4F-A177-A3728EE4DE9E}" destId="{CF1FA1B8-006B-1A44-ACE1-71D6B4F41963}" srcOrd="7" destOrd="0" presId="urn:microsoft.com/office/officeart/2008/layout/LinedList"/>
    <dgm:cxn modelId="{06413088-E534-1E47-ADE5-4094D8D82EFC}" type="presParOf" srcId="{CF1FA1B8-006B-1A44-ACE1-71D6B4F41963}" destId="{48914E4B-89C6-7E45-AC31-79A62AD8C580}" srcOrd="0" destOrd="0" presId="urn:microsoft.com/office/officeart/2008/layout/LinedList"/>
    <dgm:cxn modelId="{02DDA14A-3532-5849-8ADE-DFA6177C328C}" type="presParOf" srcId="{CF1FA1B8-006B-1A44-ACE1-71D6B4F41963}" destId="{8AE62B0D-E73B-AC4E-8FDB-6E8E472EA206}" srcOrd="1" destOrd="0" presId="urn:microsoft.com/office/officeart/2008/layout/LinedList"/>
    <dgm:cxn modelId="{A4E2EEF9-8EDB-EE4F-A7B4-A6101FB1AFAC}" type="presParOf" srcId="{F9D1922A-D2EA-9D4F-A177-A3728EE4DE9E}" destId="{33A997D0-1CCE-7840-8C33-E57DFF61F5C9}" srcOrd="8" destOrd="0" presId="urn:microsoft.com/office/officeart/2008/layout/LinedList"/>
    <dgm:cxn modelId="{87E708F6-EDEE-4946-BEEA-5B0A9D024E91}" type="presParOf" srcId="{F9D1922A-D2EA-9D4F-A177-A3728EE4DE9E}" destId="{123EF483-14C0-2848-A925-25EBD95832C5}" srcOrd="9" destOrd="0" presId="urn:microsoft.com/office/officeart/2008/layout/LinedList"/>
    <dgm:cxn modelId="{2E6C229C-7DD9-5045-9B91-338C65258205}" type="presParOf" srcId="{123EF483-14C0-2848-A925-25EBD95832C5}" destId="{CB7564C5-5747-5941-A071-12B43151408E}" srcOrd="0" destOrd="0" presId="urn:microsoft.com/office/officeart/2008/layout/LinedList"/>
    <dgm:cxn modelId="{8BCFE7A8-8270-5843-A71B-BCDF7AF511E7}" type="presParOf" srcId="{123EF483-14C0-2848-A925-25EBD95832C5}" destId="{BE5B4398-A83C-8045-8499-1AE4196810DA}" srcOrd="1" destOrd="0" presId="urn:microsoft.com/office/officeart/2008/layout/LinedList"/>
    <dgm:cxn modelId="{AB8B566A-E28E-B942-BD3C-0E8AB8AA7E3F}" type="presParOf" srcId="{F9D1922A-D2EA-9D4F-A177-A3728EE4DE9E}" destId="{2C4B7667-2BC2-FE43-BDD9-7B5AF91118DA}" srcOrd="10" destOrd="0" presId="urn:microsoft.com/office/officeart/2008/layout/LinedList"/>
    <dgm:cxn modelId="{1C686C72-8E43-4A4E-BB1B-355F105D7294}" type="presParOf" srcId="{F9D1922A-D2EA-9D4F-A177-A3728EE4DE9E}" destId="{D3FADD08-DF02-2349-A64F-6D707CC93704}" srcOrd="11" destOrd="0" presId="urn:microsoft.com/office/officeart/2008/layout/LinedList"/>
    <dgm:cxn modelId="{2F2E4A66-5B6E-8D41-A9BF-EB3BFA818AD8}" type="presParOf" srcId="{D3FADD08-DF02-2349-A64F-6D707CC93704}" destId="{45CE2F35-2689-684C-84CF-9F9E3FCF73B4}" srcOrd="0" destOrd="0" presId="urn:microsoft.com/office/officeart/2008/layout/LinedList"/>
    <dgm:cxn modelId="{6793BB6D-1F0C-E347-907B-451D0367C9B3}" type="presParOf" srcId="{D3FADD08-DF02-2349-A64F-6D707CC93704}" destId="{F181A1E2-1288-6F49-A62A-F3B5EF9BDC29}" srcOrd="1" destOrd="0" presId="urn:microsoft.com/office/officeart/2008/layout/LinedList"/>
    <dgm:cxn modelId="{1263A1CE-C76C-284C-B9A7-87A378DD66AB}" type="presParOf" srcId="{F9D1922A-D2EA-9D4F-A177-A3728EE4DE9E}" destId="{2867C365-A057-C448-9C0B-07648B309A3D}" srcOrd="12" destOrd="0" presId="urn:microsoft.com/office/officeart/2008/layout/LinedList"/>
    <dgm:cxn modelId="{E161F834-E103-FD40-BF61-06CDC0054689}" type="presParOf" srcId="{F9D1922A-D2EA-9D4F-A177-A3728EE4DE9E}" destId="{C4324F55-22B4-2C4C-B4FF-9F1F27981B44}" srcOrd="13" destOrd="0" presId="urn:microsoft.com/office/officeart/2008/layout/LinedList"/>
    <dgm:cxn modelId="{EC6752C4-99AB-AB46-B307-54F9693581D3}" type="presParOf" srcId="{C4324F55-22B4-2C4C-B4FF-9F1F27981B44}" destId="{198655E7-5A54-0149-BF2F-3011680276CE}" srcOrd="0" destOrd="0" presId="urn:microsoft.com/office/officeart/2008/layout/LinedList"/>
    <dgm:cxn modelId="{5F938DD7-6841-594D-8FEF-300DC2195727}" type="presParOf" srcId="{C4324F55-22B4-2C4C-B4FF-9F1F27981B44}" destId="{4B2D6BBE-B863-A948-800D-A23423DB8662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E7376F-AE77-424D-8444-955583093569}">
      <dsp:nvSpPr>
        <dsp:cNvPr id="0" name=""/>
        <dsp:cNvSpPr/>
      </dsp:nvSpPr>
      <dsp:spPr>
        <a:xfrm>
          <a:off x="0" y="675"/>
          <a:ext cx="6900512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F5E860-74DA-344B-AF98-3184BF75FFF4}">
      <dsp:nvSpPr>
        <dsp:cNvPr id="0" name=""/>
        <dsp:cNvSpPr/>
      </dsp:nvSpPr>
      <dsp:spPr>
        <a:xfrm>
          <a:off x="0" y="675"/>
          <a:ext cx="6900512" cy="7906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Analyze source code to detect vulnerabilities</a:t>
          </a:r>
        </a:p>
      </dsp:txBody>
      <dsp:txXfrm>
        <a:off x="0" y="675"/>
        <a:ext cx="6900512" cy="790684"/>
      </dsp:txXfrm>
    </dsp:sp>
    <dsp:sp modelId="{38B43473-9203-4345-AADB-4505413E4518}">
      <dsp:nvSpPr>
        <dsp:cNvPr id="0" name=""/>
        <dsp:cNvSpPr/>
      </dsp:nvSpPr>
      <dsp:spPr>
        <a:xfrm>
          <a:off x="0" y="791359"/>
          <a:ext cx="6900512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DA9E4F-92BC-4F4F-A1B3-D8438442691E}">
      <dsp:nvSpPr>
        <dsp:cNvPr id="0" name=""/>
        <dsp:cNvSpPr/>
      </dsp:nvSpPr>
      <dsp:spPr>
        <a:xfrm>
          <a:off x="0" y="791359"/>
          <a:ext cx="6900512" cy="7906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High false positives</a:t>
          </a:r>
        </a:p>
      </dsp:txBody>
      <dsp:txXfrm>
        <a:off x="0" y="791359"/>
        <a:ext cx="6900512" cy="790684"/>
      </dsp:txXfrm>
    </dsp:sp>
    <dsp:sp modelId="{1AC1F0C0-44CD-7848-AE93-11A5EDF23296}">
      <dsp:nvSpPr>
        <dsp:cNvPr id="0" name=""/>
        <dsp:cNvSpPr/>
      </dsp:nvSpPr>
      <dsp:spPr>
        <a:xfrm>
          <a:off x="0" y="1582044"/>
          <a:ext cx="6900512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B3A283-240A-5C4A-9371-B59AC879D936}">
      <dsp:nvSpPr>
        <dsp:cNvPr id="0" name=""/>
        <dsp:cNvSpPr/>
      </dsp:nvSpPr>
      <dsp:spPr>
        <a:xfrm>
          <a:off x="0" y="1582044"/>
          <a:ext cx="6900512" cy="7906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Low computational cost</a:t>
          </a:r>
        </a:p>
      </dsp:txBody>
      <dsp:txXfrm>
        <a:off x="0" y="1582044"/>
        <a:ext cx="6900512" cy="790684"/>
      </dsp:txXfrm>
    </dsp:sp>
    <dsp:sp modelId="{923228D1-96C1-EA4D-B8A5-DAAC776EEE3E}">
      <dsp:nvSpPr>
        <dsp:cNvPr id="0" name=""/>
        <dsp:cNvSpPr/>
      </dsp:nvSpPr>
      <dsp:spPr>
        <a:xfrm>
          <a:off x="0" y="2372728"/>
          <a:ext cx="690051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914E4B-89C6-7E45-AC31-79A62AD8C580}">
      <dsp:nvSpPr>
        <dsp:cNvPr id="0" name=""/>
        <dsp:cNvSpPr/>
      </dsp:nvSpPr>
      <dsp:spPr>
        <a:xfrm>
          <a:off x="0" y="2372728"/>
          <a:ext cx="6900512" cy="7906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Can analyze incomplete or non-executing code</a:t>
          </a:r>
        </a:p>
      </dsp:txBody>
      <dsp:txXfrm>
        <a:off x="0" y="2372728"/>
        <a:ext cx="6900512" cy="790684"/>
      </dsp:txXfrm>
    </dsp:sp>
    <dsp:sp modelId="{33A997D0-1CCE-7840-8C33-E57DFF61F5C9}">
      <dsp:nvSpPr>
        <dsp:cNvPr id="0" name=""/>
        <dsp:cNvSpPr/>
      </dsp:nvSpPr>
      <dsp:spPr>
        <a:xfrm>
          <a:off x="0" y="3163412"/>
          <a:ext cx="6900512" cy="0"/>
        </a:xfrm>
        <a:prstGeom prst="lin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7564C5-5747-5941-A071-12B43151408E}">
      <dsp:nvSpPr>
        <dsp:cNvPr id="0" name=""/>
        <dsp:cNvSpPr/>
      </dsp:nvSpPr>
      <dsp:spPr>
        <a:xfrm>
          <a:off x="0" y="3163412"/>
          <a:ext cx="6900512" cy="7906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ML-based approaches improving precision</a:t>
          </a:r>
        </a:p>
      </dsp:txBody>
      <dsp:txXfrm>
        <a:off x="0" y="3163412"/>
        <a:ext cx="6900512" cy="790684"/>
      </dsp:txXfrm>
    </dsp:sp>
    <dsp:sp modelId="{2C4B7667-2BC2-FE43-BDD9-7B5AF91118DA}">
      <dsp:nvSpPr>
        <dsp:cNvPr id="0" name=""/>
        <dsp:cNvSpPr/>
      </dsp:nvSpPr>
      <dsp:spPr>
        <a:xfrm>
          <a:off x="0" y="3954096"/>
          <a:ext cx="6900512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CE2F35-2689-684C-84CF-9F9E3FCF73B4}">
      <dsp:nvSpPr>
        <dsp:cNvPr id="0" name=""/>
        <dsp:cNvSpPr/>
      </dsp:nvSpPr>
      <dsp:spPr>
        <a:xfrm>
          <a:off x="0" y="3954096"/>
          <a:ext cx="6900512" cy="7906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hlinkClick xmlns:r="http://schemas.openxmlformats.org/officeDocument/2006/relationships" r:id="rId1"/>
            </a:rPr>
            <a:t>https://dwheeler.com/flawfinder/</a:t>
          </a:r>
          <a:endParaRPr lang="en-US" sz="2600" kern="1200"/>
        </a:p>
      </dsp:txBody>
      <dsp:txXfrm>
        <a:off x="0" y="3954096"/>
        <a:ext cx="6900512" cy="790684"/>
      </dsp:txXfrm>
    </dsp:sp>
    <dsp:sp modelId="{2867C365-A057-C448-9C0B-07648B309A3D}">
      <dsp:nvSpPr>
        <dsp:cNvPr id="0" name=""/>
        <dsp:cNvSpPr/>
      </dsp:nvSpPr>
      <dsp:spPr>
        <a:xfrm>
          <a:off x="0" y="4744781"/>
          <a:ext cx="6900512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8655E7-5A54-0149-BF2F-3011680276CE}">
      <dsp:nvSpPr>
        <dsp:cNvPr id="0" name=""/>
        <dsp:cNvSpPr/>
      </dsp:nvSpPr>
      <dsp:spPr>
        <a:xfrm>
          <a:off x="0" y="4744781"/>
          <a:ext cx="6900512" cy="7906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hlinkClick xmlns:r="http://schemas.openxmlformats.org/officeDocument/2006/relationships" r:id="rId2"/>
            </a:rPr>
            <a:t>https://github.com/PyCQA/bandit</a:t>
          </a:r>
          <a:endParaRPr lang="en-US" sz="2600" kern="1200"/>
        </a:p>
      </dsp:txBody>
      <dsp:txXfrm>
        <a:off x="0" y="4744781"/>
        <a:ext cx="6900512" cy="7906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C1D30A-5CF6-888E-DB07-4180766D4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3A92D5-F0B4-5EDA-4A94-867499774A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0265E6-9FE4-59CA-5A7E-1BDB33613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0FF5D0-DF38-BFCC-8278-0EA7CB87B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8C03E7-E66B-9EC8-4B76-BBBACC7D1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549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E01BB-A498-8D4B-9202-66FE51C8B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C6D95A-B844-9CB4-C005-B67640837E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39ABF7-F671-5ADA-F7B5-B9D2CAB01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CD106B-55D5-9FFB-1203-6B5BBF034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E2F15-E57C-C746-94FC-3384DC3C1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723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5D5E6E-CAC6-9D47-1AC8-DA82110F7D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42761B-E601-C2B2-F67A-183ED3CE08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B56C0-9909-2D86-D362-4EF3C61FE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2B899C-2F93-15E1-672F-7EAB29937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B4EBFE-A508-256B-0354-A2ECD78BA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867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71B13-B83F-EFC3-09DF-3A8719BB1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C50CC7-AA6A-0BFF-A29B-53AF8A1A56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7F1271-95B5-1986-F57A-5CF300544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3AD60E-6C92-DFEE-2B93-2AEF22827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B044F2-E85D-5504-9E7D-D42E5C57D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502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3B0AD-D522-E29B-201D-7BFAE01B2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4A8E4-974D-399A-52CE-F19089DCDE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AAEC1F-A23A-D1D4-67F6-4395078D2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2/13/26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347F1F-DAB1-CD99-891A-F3301E10B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F44D1A-32A2-4478-F0D1-6905E9F45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878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F4EB1-BC48-9A6C-33DF-2A7AFADEF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95060A-A02C-03C7-BA47-042E38DB3A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AADCAB-071E-CCB2-8BA0-AD15BB1F35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C03E39-79AD-BE93-64BD-2A91957B2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F4CE82-80FF-3334-9FEE-B18C6E449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F605FE-C19F-F8B5-741E-483FBDFE8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566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4A2D7-862B-0C6A-273E-350F49DDC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A53848-986B-658B-E487-87EC500D3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40E227-3A6D-5EFF-E7DC-0BDFE5DEEB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5FACCC-05A5-2BB2-CF3E-76EAD6E64D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6CEF11-DF5A-4187-B87B-4C21B83CF7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73836A-F05E-E9C3-4821-81EEF8E6D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pPr/>
              <a:t>2/13/26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F056550-899D-FF24-9CBA-C0F7C9F6C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1F6DB9-7B51-5517-AA63-1B08E8829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00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C6CDC-F293-C8A7-06B5-6BF533538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5E862B-9D51-1B4F-DF9F-FF310831D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2/13/26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C14482-26FA-ECC1-CB95-F149FCB83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EF48FD-5348-BE3E-FDD2-6465DA3AA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41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F12F4E-9762-58C6-516F-9356EE59C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2/13/26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3EC50B-733F-E3C0-D4D7-5CDCB26BA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A27FF0-81A1-6FE1-7DBC-E8D9919BF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804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24EEB-C5CA-1F8E-E142-196F4F4BA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9F29AC-F427-3BC9-4E65-D00A68594B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7580C0-AD92-08E0-8BEE-C53514F65C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4050DD-93D5-6A41-BACA-605D5B6A9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275870-ACB1-BCDF-DC81-D2CBA8925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289BCD-DC76-2F65-158D-7D9F2BFD0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361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F445F-E3FA-CE58-378E-F29D7703A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CD2B8B-BAD9-6E11-2CB0-D8803C0282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98A117-EBAD-B78B-B0A0-DDC69AEB0A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B420D3-8502-6818-F0C8-8CDC8C6A6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2/13/26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74FA52-2FB8-B597-3C2D-77E689657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631632-089F-6FBD-9EE3-3E13EF4E6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139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DC6053-F137-3470-BF87-0313D79AA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E485F0-C22B-8940-FFDD-9032CEA68B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A9782-90F5-8A61-82AE-52A84D1F51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6951E3-958F-4611-B170-D081BA0250F9}" type="datetimeFigureOut">
              <a:rPr lang="en-US" smtClean="0"/>
              <a:pPr/>
              <a:t>2/13/26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74C54-7C5C-723F-1C29-3452A49234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630AE8-E789-546F-9A58-3EC465AB76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7871EFB-7B9E-4E86-A89E-697E8EBB06F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265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alex-maleno/Fuzzing-Module" TargetMode="External"/><Relationship Id="rId2" Type="http://schemas.openxmlformats.org/officeDocument/2006/relationships/hyperlink" Target="https://github.com/AFLplusplus/AFLplusplus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slmate.com/resources/certificate_authority_failures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mail-archive.com/dev-security-policy@lists.mozilla.org/msg04654.html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lists.debian.org/debian-security-announce/2023/msg00242.html" TargetMode="External"/><Relationship Id="rId2" Type="http://schemas.openxmlformats.org/officeDocument/2006/relationships/hyperlink" Target="https://cwe.mitre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chromium/chromium/commit/8eddc1354a929176bdd7514d0f8e55a7aa0d7389" TargetMode="External"/><Relationship Id="rId5" Type="http://schemas.openxmlformats.org/officeDocument/2006/relationships/hyperlink" Target="https://issues.chromium.org/issues/40936265" TargetMode="External"/><Relationship Id="rId4" Type="http://schemas.openxmlformats.org/officeDocument/2006/relationships/hyperlink" Target="https://nvd.nist.gov/vuln/detail/CVE-2023-548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048FD3-53F8-F0A4-A94A-C5D4B625A70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</a:blip>
          <a:srcRect b="15730"/>
          <a:stretch>
            <a:fillRect/>
          </a:stretch>
        </p:blipFill>
        <p:spPr>
          <a:xfrm>
            <a:off x="0" y="287089"/>
            <a:ext cx="12191999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7F3DF6-B21B-BBD6-CACD-6448640363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29691" y="1256045"/>
            <a:ext cx="6962052" cy="1884207"/>
          </a:xfrm>
        </p:spPr>
        <p:txBody>
          <a:bodyPr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3000" dirty="0">
                <a:solidFill>
                  <a:srgbClr val="FFFFFF"/>
                </a:solidFill>
              </a:rPr>
              <a:t>Software engineering in practice</a:t>
            </a:r>
            <a:br>
              <a:rPr lang="en-US" sz="3000" dirty="0">
                <a:solidFill>
                  <a:srgbClr val="FFFFFF"/>
                </a:solidFill>
              </a:rPr>
            </a:br>
            <a:r>
              <a:rPr lang="en-US" sz="3000" dirty="0">
                <a:solidFill>
                  <a:srgbClr val="FFFFFF"/>
                </a:solidFill>
              </a:rPr>
              <a:t>SW Security</a:t>
            </a:r>
            <a:br>
              <a:rPr lang="en-US" sz="3000" dirty="0">
                <a:solidFill>
                  <a:srgbClr val="FFFFFF"/>
                </a:solidFill>
              </a:rPr>
            </a:br>
            <a:br>
              <a:rPr lang="en-US" sz="3000" dirty="0">
                <a:solidFill>
                  <a:srgbClr val="FFFFFF"/>
                </a:solidFill>
              </a:rPr>
            </a:br>
            <a:endParaRPr lang="en-US" sz="3000" dirty="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087798-2233-DB90-6F25-FE361EF150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11857" y="5159228"/>
            <a:ext cx="6581930" cy="746640"/>
          </a:xfrm>
        </p:spPr>
        <p:txBody>
          <a:bodyPr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1800" dirty="0" err="1">
                <a:solidFill>
                  <a:srgbClr val="FFFFFF"/>
                </a:solidFill>
              </a:rPr>
              <a:t>Theofanis</a:t>
            </a:r>
            <a:r>
              <a:rPr lang="en-US" sz="1800" dirty="0">
                <a:solidFill>
                  <a:srgbClr val="FFFFFF"/>
                </a:solidFill>
              </a:rPr>
              <a:t> Orfanoudakis</a:t>
            </a:r>
          </a:p>
          <a:p>
            <a:pPr algn="ctr">
              <a:lnSpc>
                <a:spcPct val="110000"/>
              </a:lnSpc>
            </a:pPr>
            <a:r>
              <a:rPr lang="en-US" sz="1800" dirty="0">
                <a:solidFill>
                  <a:srgbClr val="FFFFFF"/>
                </a:solidFill>
              </a:rPr>
              <a:t>t8220111@aueb.gr</a:t>
            </a:r>
          </a:p>
        </p:txBody>
      </p:sp>
    </p:spTree>
    <p:extLst>
      <p:ext uri="{BB962C8B-B14F-4D97-AF65-F5344CB8AC3E}">
        <p14:creationId xmlns:p14="http://schemas.microsoft.com/office/powerpoint/2010/main" val="9313936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EDD8E0-7950-9833-B706-9CF9DBC0C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9520"/>
            <a:ext cx="3429000" cy="171907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 kern="1200">
                <a:latin typeface="+mj-lt"/>
                <a:ea typeface="+mj-ea"/>
                <a:cs typeface="+mj-cs"/>
              </a:rPr>
              <a:t>Vulnerability management</a:t>
            </a:r>
          </a:p>
        </p:txBody>
      </p:sp>
      <p:sp>
        <p:nvSpPr>
          <p:cNvPr id="31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573756"/>
            <a:ext cx="3255095" cy="18288"/>
          </a:xfrm>
          <a:custGeom>
            <a:avLst/>
            <a:gdLst>
              <a:gd name="csX0" fmla="*/ 0 w 3255095"/>
              <a:gd name="csY0" fmla="*/ 0 h 18288"/>
              <a:gd name="csX1" fmla="*/ 618468 w 3255095"/>
              <a:gd name="csY1" fmla="*/ 0 h 18288"/>
              <a:gd name="csX2" fmla="*/ 1269487 w 3255095"/>
              <a:gd name="csY2" fmla="*/ 0 h 18288"/>
              <a:gd name="csX3" fmla="*/ 1953057 w 3255095"/>
              <a:gd name="csY3" fmla="*/ 0 h 18288"/>
              <a:gd name="csX4" fmla="*/ 2636627 w 3255095"/>
              <a:gd name="csY4" fmla="*/ 0 h 18288"/>
              <a:gd name="csX5" fmla="*/ 3255095 w 3255095"/>
              <a:gd name="csY5" fmla="*/ 0 h 18288"/>
              <a:gd name="csX6" fmla="*/ 3255095 w 3255095"/>
              <a:gd name="csY6" fmla="*/ 18288 h 18288"/>
              <a:gd name="csX7" fmla="*/ 2538974 w 3255095"/>
              <a:gd name="csY7" fmla="*/ 18288 h 18288"/>
              <a:gd name="csX8" fmla="*/ 1822853 w 3255095"/>
              <a:gd name="csY8" fmla="*/ 18288 h 18288"/>
              <a:gd name="csX9" fmla="*/ 1171834 w 3255095"/>
              <a:gd name="csY9" fmla="*/ 18288 h 18288"/>
              <a:gd name="csX10" fmla="*/ 0 w 3255095"/>
              <a:gd name="csY10" fmla="*/ 18288 h 18288"/>
              <a:gd name="csX11" fmla="*/ 0 w 3255095"/>
              <a:gd name="csY11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28AC982-C740-5C26-18F3-058AE6976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807208"/>
            <a:ext cx="3429000" cy="341071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200" kern="1200" dirty="0">
                <a:latin typeface="+mn-lt"/>
                <a:ea typeface="+mn-ea"/>
                <a:cs typeface="+mn-cs"/>
              </a:rPr>
              <a:t>CWE Top 25 Most Dangerous Software Weaknesses</a:t>
            </a:r>
          </a:p>
          <a:p>
            <a:pPr marL="0" indent="0">
              <a:buNone/>
            </a:pPr>
            <a:r>
              <a:rPr lang="en-US" sz="2200" dirty="0"/>
              <a:t>Finding Vulnerabilities</a:t>
            </a:r>
          </a:p>
          <a:p>
            <a:pPr lvl="1"/>
            <a:r>
              <a:rPr lang="en-US" sz="2200" dirty="0"/>
              <a:t>Tools </a:t>
            </a:r>
          </a:p>
          <a:p>
            <a:pPr lvl="2"/>
            <a:r>
              <a:rPr lang="en-US" sz="2200" dirty="0"/>
              <a:t> Static Analysis</a:t>
            </a:r>
          </a:p>
          <a:p>
            <a:pPr lvl="2"/>
            <a:r>
              <a:rPr lang="en-US" sz="2200" dirty="0"/>
              <a:t> Dynamic Analysis</a:t>
            </a:r>
          </a:p>
          <a:p>
            <a:pPr marL="0" indent="0">
              <a:buNone/>
            </a:pPr>
            <a:endParaRPr lang="en-US" sz="2200" kern="1200" dirty="0">
              <a:latin typeface="+mn-lt"/>
              <a:ea typeface="+mn-ea"/>
              <a:cs typeface="+mn-cs"/>
            </a:endParaRPr>
          </a:p>
        </p:txBody>
      </p:sp>
      <p:pic>
        <p:nvPicPr>
          <p:cNvPr id="5" name="Content Placeholder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0362971-12B9-0CF4-A68C-4CC8376CB7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0775" y="283713"/>
            <a:ext cx="7702582" cy="5565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192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F8D144-6EC9-0C03-AF45-07E95654E9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anchor="ctr">
            <a:normAutofit/>
          </a:bodyPr>
          <a:lstStyle/>
          <a:p>
            <a:r>
              <a:rPr lang="en-US" sz="5400" b="1"/>
              <a:t>Static Analysis</a:t>
            </a:r>
            <a:endParaRPr lang="en-US" sz="5400"/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sX0" fmla="*/ 0 w 5410200"/>
              <a:gd name="csY0" fmla="*/ 0 h 18288"/>
              <a:gd name="csX1" fmla="*/ 568071 w 5410200"/>
              <a:gd name="csY1" fmla="*/ 0 h 18288"/>
              <a:gd name="csX2" fmla="*/ 1298448 w 5410200"/>
              <a:gd name="csY2" fmla="*/ 0 h 18288"/>
              <a:gd name="csX3" fmla="*/ 1920621 w 5410200"/>
              <a:gd name="csY3" fmla="*/ 0 h 18288"/>
              <a:gd name="csX4" fmla="*/ 2488692 w 5410200"/>
              <a:gd name="csY4" fmla="*/ 0 h 18288"/>
              <a:gd name="csX5" fmla="*/ 3219069 w 5410200"/>
              <a:gd name="csY5" fmla="*/ 0 h 18288"/>
              <a:gd name="csX6" fmla="*/ 3895344 w 5410200"/>
              <a:gd name="csY6" fmla="*/ 0 h 18288"/>
              <a:gd name="csX7" fmla="*/ 4571619 w 5410200"/>
              <a:gd name="csY7" fmla="*/ 0 h 18288"/>
              <a:gd name="csX8" fmla="*/ 5410200 w 5410200"/>
              <a:gd name="csY8" fmla="*/ 0 h 18288"/>
              <a:gd name="csX9" fmla="*/ 5410200 w 5410200"/>
              <a:gd name="csY9" fmla="*/ 18288 h 18288"/>
              <a:gd name="csX10" fmla="*/ 4842129 w 5410200"/>
              <a:gd name="csY10" fmla="*/ 18288 h 18288"/>
              <a:gd name="csX11" fmla="*/ 4328160 w 5410200"/>
              <a:gd name="csY11" fmla="*/ 18288 h 18288"/>
              <a:gd name="csX12" fmla="*/ 3597783 w 5410200"/>
              <a:gd name="csY12" fmla="*/ 18288 h 18288"/>
              <a:gd name="csX13" fmla="*/ 3029712 w 5410200"/>
              <a:gd name="csY13" fmla="*/ 18288 h 18288"/>
              <a:gd name="csX14" fmla="*/ 2299335 w 5410200"/>
              <a:gd name="csY14" fmla="*/ 18288 h 18288"/>
              <a:gd name="csX15" fmla="*/ 1514856 w 5410200"/>
              <a:gd name="csY15" fmla="*/ 18288 h 18288"/>
              <a:gd name="csX16" fmla="*/ 892683 w 5410200"/>
              <a:gd name="csY16" fmla="*/ 18288 h 18288"/>
              <a:gd name="csX17" fmla="*/ 0 w 5410200"/>
              <a:gd name="csY17" fmla="*/ 18288 h 18288"/>
              <a:gd name="csX18" fmla="*/ 0 w 5410200"/>
              <a:gd name="csY18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F38B767-31B5-3E95-CEBB-0F0690E28FC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5268754"/>
              </p:ext>
            </p:extLst>
          </p:nvPr>
        </p:nvGraphicFramePr>
        <p:xfrm>
          <a:off x="4648018" y="640822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731606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67C10E-A945-9769-8727-BC42A1DBE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en-US" sz="5400"/>
              <a:t>Dynamic Analysis - Fuzzing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sX0" fmla="*/ 0 w 4480560"/>
              <a:gd name="csY0" fmla="*/ 0 h 18288"/>
              <a:gd name="csX1" fmla="*/ 595274 w 4480560"/>
              <a:gd name="csY1" fmla="*/ 0 h 18288"/>
              <a:gd name="csX2" fmla="*/ 1100938 w 4480560"/>
              <a:gd name="csY2" fmla="*/ 0 h 18288"/>
              <a:gd name="csX3" fmla="*/ 1651406 w 4480560"/>
              <a:gd name="csY3" fmla="*/ 0 h 18288"/>
              <a:gd name="csX4" fmla="*/ 2336292 w 4480560"/>
              <a:gd name="csY4" fmla="*/ 0 h 18288"/>
              <a:gd name="csX5" fmla="*/ 2931566 w 4480560"/>
              <a:gd name="csY5" fmla="*/ 0 h 18288"/>
              <a:gd name="csX6" fmla="*/ 3482035 w 4480560"/>
              <a:gd name="csY6" fmla="*/ 0 h 18288"/>
              <a:gd name="csX7" fmla="*/ 4480560 w 4480560"/>
              <a:gd name="csY7" fmla="*/ 0 h 18288"/>
              <a:gd name="csX8" fmla="*/ 4480560 w 4480560"/>
              <a:gd name="csY8" fmla="*/ 18288 h 18288"/>
              <a:gd name="csX9" fmla="*/ 3840480 w 4480560"/>
              <a:gd name="csY9" fmla="*/ 18288 h 18288"/>
              <a:gd name="csX10" fmla="*/ 3290011 w 4480560"/>
              <a:gd name="csY10" fmla="*/ 18288 h 18288"/>
              <a:gd name="csX11" fmla="*/ 2560320 w 4480560"/>
              <a:gd name="csY11" fmla="*/ 18288 h 18288"/>
              <a:gd name="csX12" fmla="*/ 1965046 w 4480560"/>
              <a:gd name="csY12" fmla="*/ 18288 h 18288"/>
              <a:gd name="csX13" fmla="*/ 1459382 w 4480560"/>
              <a:gd name="csY13" fmla="*/ 18288 h 18288"/>
              <a:gd name="csX14" fmla="*/ 774497 w 4480560"/>
              <a:gd name="csY14" fmla="*/ 18288 h 18288"/>
              <a:gd name="csX15" fmla="*/ 0 w 4480560"/>
              <a:gd name="csY15" fmla="*/ 18288 h 18288"/>
              <a:gd name="csX16" fmla="*/ 0 w 4480560"/>
              <a:gd name="csY16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4E4ACA-AD38-C9BC-6AB7-087268878C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ctr">
            <a:normAutofit/>
          </a:bodyPr>
          <a:lstStyle/>
          <a:p>
            <a:r>
              <a:rPr lang="en-US" sz="2200" dirty="0"/>
              <a:t>Execute code with "cleverly randomized" inputs until it crashes</a:t>
            </a:r>
          </a:p>
          <a:p>
            <a:r>
              <a:rPr lang="en-US" sz="2200" dirty="0"/>
              <a:t>No false positives</a:t>
            </a:r>
          </a:p>
          <a:p>
            <a:r>
              <a:rPr lang="en-US" sz="2200" dirty="0"/>
              <a:t>Limited scope of coverage</a:t>
            </a:r>
          </a:p>
          <a:p>
            <a:r>
              <a:rPr lang="en-US" sz="2200" dirty="0"/>
              <a:t>Can work on binary-only targets (source code improves results)</a:t>
            </a:r>
          </a:p>
          <a:p>
            <a:r>
              <a:rPr lang="en-US" sz="2200" dirty="0">
                <a:hlinkClick r:id="rId2"/>
              </a:rPr>
              <a:t>https://github.com/AFLplusplus/AFLplusplus</a:t>
            </a:r>
            <a:endParaRPr lang="en-US" sz="2200" dirty="0"/>
          </a:p>
          <a:p>
            <a:r>
              <a:rPr lang="en-US" sz="2200" dirty="0">
                <a:hlinkClick r:id="rId3"/>
              </a:rPr>
              <a:t>https://github.com/alex-maleno/Fuzzing-Module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76421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C482D7-1097-9687-64CE-E3C928B75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4000">
                <a:solidFill>
                  <a:srgbClr val="FFFFFF"/>
                </a:solidFill>
              </a:rPr>
              <a:t>Isolation Technologies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696C3-33DF-9CA8-7720-77D6BB3040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511388"/>
            <a:ext cx="6555347" cy="568413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1900" b="1" dirty="0"/>
              <a:t>Why Isolation Matters in Software Security</a:t>
            </a:r>
          </a:p>
          <a:p>
            <a:pPr marL="0" indent="0">
              <a:buNone/>
            </a:pPr>
            <a:r>
              <a:rPr lang="en-US" sz="1900" dirty="0"/>
              <a:t> Limits Attack Impact</a:t>
            </a:r>
          </a:p>
          <a:p>
            <a:pPr lvl="1"/>
            <a:r>
              <a:rPr lang="en-US" sz="1900" dirty="0"/>
              <a:t>Compromised code can't access the whole system</a:t>
            </a:r>
          </a:p>
          <a:p>
            <a:pPr lvl="1"/>
            <a:r>
              <a:rPr lang="en-US" sz="1900" dirty="0"/>
              <a:t>Reduces the blast radius of security breaches</a:t>
            </a:r>
          </a:p>
          <a:p>
            <a:pPr marL="0" indent="0">
              <a:buNone/>
            </a:pPr>
            <a:r>
              <a:rPr lang="en-US" sz="1900" dirty="0"/>
              <a:t> Defense in Depth</a:t>
            </a:r>
          </a:p>
          <a:p>
            <a:pPr lvl="1"/>
            <a:r>
              <a:rPr lang="en-US" sz="1900" dirty="0"/>
              <a:t>Adds layers between attackers and sensitive data or infrastructure</a:t>
            </a:r>
          </a:p>
          <a:p>
            <a:pPr marL="0" indent="0">
              <a:buNone/>
            </a:pPr>
            <a:r>
              <a:rPr lang="en-US" sz="1900" dirty="0"/>
              <a:t>Safe Testing &amp; Execution</a:t>
            </a:r>
          </a:p>
          <a:p>
            <a:pPr lvl="1"/>
            <a:r>
              <a:rPr lang="en-US" sz="1900" dirty="0"/>
              <a:t>Run untrusted or experimental code without risking the host system</a:t>
            </a:r>
          </a:p>
          <a:p>
            <a:pPr marL="0" indent="0">
              <a:buNone/>
            </a:pPr>
            <a:r>
              <a:rPr lang="en-US" sz="1900" dirty="0"/>
              <a:t> Fault Containment</a:t>
            </a:r>
          </a:p>
          <a:p>
            <a:pPr lvl="1"/>
            <a:r>
              <a:rPr lang="en-US" sz="1900" dirty="0"/>
              <a:t>Bugs or crashes in one component won’t bring down the whole system</a:t>
            </a:r>
          </a:p>
          <a:p>
            <a:pPr marL="0" indent="0">
              <a:buNone/>
            </a:pPr>
            <a:r>
              <a:rPr lang="en-US" sz="1900" dirty="0"/>
              <a:t>Secure Deployment</a:t>
            </a:r>
          </a:p>
          <a:p>
            <a:pPr lvl="1"/>
            <a:r>
              <a:rPr lang="en-US" sz="1900" dirty="0"/>
              <a:t>Limits interactions between components and users</a:t>
            </a:r>
          </a:p>
          <a:p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6347606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D2BB3-72C1-A5D7-9F33-60AE27D60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069" y="381935"/>
            <a:ext cx="4008583" cy="5974414"/>
          </a:xfrm>
        </p:spPr>
        <p:txBody>
          <a:bodyPr anchor="ctr">
            <a:normAutofit/>
          </a:bodyPr>
          <a:lstStyle/>
          <a:p>
            <a:r>
              <a:rPr lang="en-US" sz="5600" dirty="0">
                <a:solidFill>
                  <a:srgbClr val="FFFFFF"/>
                </a:solidFill>
              </a:rPr>
              <a:t>Isolation Technologies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474DF76-993E-44DE-AFB0-C416182AC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3892" y="554152"/>
            <a:ext cx="574177" cy="1075866"/>
            <a:chOff x="613892" y="554152"/>
            <a:chExt cx="574177" cy="1075866"/>
          </a:xfrm>
          <a:solidFill>
            <a:srgbClr val="FFFFFF"/>
          </a:solidFill>
        </p:grpSpPr>
        <p:sp>
          <p:nvSpPr>
            <p:cNvPr id="13" name="Graphic 11">
              <a:extLst>
                <a:ext uri="{FF2B5EF4-FFF2-40B4-BE49-F238E27FC236}">
                  <a16:creationId xmlns:a16="http://schemas.microsoft.com/office/drawing/2014/main" id="{6CB927A4-E432-4310-9CD5-E89FF506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3061" y="554152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grpFill/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10">
              <a:extLst>
                <a:ext uri="{FF2B5EF4-FFF2-40B4-BE49-F238E27FC236}">
                  <a16:creationId xmlns:a16="http://schemas.microsoft.com/office/drawing/2014/main" id="{E3020543-B24B-4EC4-8FFC-8DD88EEA9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5643" y="837005"/>
              <a:ext cx="112426" cy="112426"/>
            </a:xfrm>
            <a:custGeom>
              <a:avLst/>
              <a:gdLst>
                <a:gd name="connsiteX0" fmla="*/ 112426 w 112426"/>
                <a:gd name="connsiteY0" fmla="*/ 56213 h 112426"/>
                <a:gd name="connsiteX1" fmla="*/ 56213 w 112426"/>
                <a:gd name="connsiteY1" fmla="*/ 112426 h 112426"/>
                <a:gd name="connsiteX2" fmla="*/ 0 w 112426"/>
                <a:gd name="connsiteY2" fmla="*/ 56213 h 112426"/>
                <a:gd name="connsiteX3" fmla="*/ 56213 w 112426"/>
                <a:gd name="connsiteY3" fmla="*/ 0 h 112426"/>
                <a:gd name="connsiteX4" fmla="*/ 112426 w 112426"/>
                <a:gd name="connsiteY4" fmla="*/ 56213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6" h="112426">
                  <a:moveTo>
                    <a:pt x="112426" y="56213"/>
                  </a:moveTo>
                  <a:cubicBezTo>
                    <a:pt x="112426" y="87259"/>
                    <a:pt x="87259" y="112426"/>
                    <a:pt x="56213" y="112426"/>
                  </a:cubicBezTo>
                  <a:cubicBezTo>
                    <a:pt x="25167" y="112426"/>
                    <a:pt x="0" y="87259"/>
                    <a:pt x="0" y="56213"/>
                  </a:cubicBezTo>
                  <a:cubicBezTo>
                    <a:pt x="0" y="25167"/>
                    <a:pt x="25167" y="0"/>
                    <a:pt x="56213" y="0"/>
                  </a:cubicBezTo>
                  <a:cubicBezTo>
                    <a:pt x="87259" y="0"/>
                    <a:pt x="112426" y="25167"/>
                    <a:pt x="112426" y="56213"/>
                  </a:cubicBezTo>
                  <a:close/>
                </a:path>
              </a:pathLst>
            </a:custGeom>
            <a:grpFill/>
            <a:ln w="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Graphic 12">
              <a:extLst>
                <a:ext uri="{FF2B5EF4-FFF2-40B4-BE49-F238E27FC236}">
                  <a16:creationId xmlns:a16="http://schemas.microsoft.com/office/drawing/2014/main" id="{1453BF6C-B012-48B7-B4E8-6D7AC7C27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3892" y="1472473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grpFill/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49710A-B5C6-B42A-831A-AB9C2D7F3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7233" y="518400"/>
            <a:ext cx="4771607" cy="583794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chemeClr val="tx1">
                    <a:alpha val="80000"/>
                  </a:schemeClr>
                </a:solidFill>
              </a:rPr>
              <a:t>Sandboxes</a:t>
            </a:r>
          </a:p>
          <a:p>
            <a:r>
              <a:rPr lang="en-US" sz="1800" dirty="0">
                <a:solidFill>
                  <a:schemeClr val="tx1">
                    <a:alpha val="80000"/>
                  </a:schemeClr>
                </a:solidFill>
              </a:rPr>
              <a:t>Isolate untrusted code (e.g. browser tabs, plugins)</a:t>
            </a:r>
          </a:p>
          <a:p>
            <a:r>
              <a:rPr lang="en-US" sz="1800" dirty="0">
                <a:solidFill>
                  <a:schemeClr val="tx1">
                    <a:alpha val="80000"/>
                  </a:schemeClr>
                </a:solidFill>
              </a:rPr>
              <a:t>Pros: Lightweight, restricts access to system resources</a:t>
            </a:r>
          </a:p>
          <a:p>
            <a:r>
              <a:rPr lang="en-US" sz="1800" dirty="0">
                <a:solidFill>
                  <a:schemeClr val="tx1">
                    <a:alpha val="80000"/>
                  </a:schemeClr>
                </a:solidFill>
              </a:rPr>
              <a:t>Cons: Vulnerable to sandbox escapes if not carefully designed</a:t>
            </a:r>
          </a:p>
          <a:p>
            <a:pPr marL="0" indent="0">
              <a:buNone/>
            </a:pPr>
            <a:r>
              <a:rPr lang="en-US" sz="1800" b="1" dirty="0">
                <a:solidFill>
                  <a:schemeClr val="tx1">
                    <a:alpha val="80000"/>
                  </a:schemeClr>
                </a:solidFill>
              </a:rPr>
              <a:t>Virtual Machines (VMs)</a:t>
            </a:r>
          </a:p>
          <a:p>
            <a:r>
              <a:rPr lang="en-US" sz="1800" dirty="0">
                <a:solidFill>
                  <a:schemeClr val="tx1">
                    <a:alpha val="80000"/>
                  </a:schemeClr>
                </a:solidFill>
              </a:rPr>
              <a:t>Full OS isolation with separate kernel</a:t>
            </a:r>
          </a:p>
          <a:p>
            <a:r>
              <a:rPr lang="en-US" sz="1800" dirty="0">
                <a:solidFill>
                  <a:schemeClr val="tx1">
                    <a:alpha val="80000"/>
                  </a:schemeClr>
                </a:solidFill>
              </a:rPr>
              <a:t>Pros: Strong isolation, ideal for malware analysis</a:t>
            </a:r>
          </a:p>
          <a:p>
            <a:r>
              <a:rPr lang="en-US" sz="1800" dirty="0">
                <a:solidFill>
                  <a:schemeClr val="tx1">
                    <a:alpha val="80000"/>
                  </a:schemeClr>
                </a:solidFill>
              </a:rPr>
              <a:t>Cons: Resource-heavy, slower performance</a:t>
            </a:r>
          </a:p>
          <a:p>
            <a:pPr marL="0" indent="0">
              <a:buNone/>
            </a:pPr>
            <a:r>
              <a:rPr lang="en-US" sz="1800" b="1" dirty="0">
                <a:solidFill>
                  <a:schemeClr val="tx1">
                    <a:alpha val="80000"/>
                  </a:schemeClr>
                </a:solidFill>
              </a:rPr>
              <a:t>Containers (e.g. Docker)</a:t>
            </a:r>
          </a:p>
          <a:p>
            <a:r>
              <a:rPr lang="en-US" sz="1800" dirty="0">
                <a:solidFill>
                  <a:schemeClr val="tx1">
                    <a:alpha val="80000"/>
                  </a:schemeClr>
                </a:solidFill>
              </a:rPr>
              <a:t>Isolated apps with shared host kernel</a:t>
            </a:r>
          </a:p>
          <a:p>
            <a:r>
              <a:rPr lang="en-US" sz="1800" dirty="0">
                <a:solidFill>
                  <a:schemeClr val="tx1">
                    <a:alpha val="80000"/>
                  </a:schemeClr>
                </a:solidFill>
              </a:rPr>
              <a:t>Pros: Lightweight, fast, great for deployment</a:t>
            </a:r>
          </a:p>
          <a:p>
            <a:r>
              <a:rPr lang="en-US" sz="1800" dirty="0">
                <a:solidFill>
                  <a:schemeClr val="tx1">
                    <a:alpha val="80000"/>
                  </a:schemeClr>
                </a:solidFill>
              </a:rPr>
              <a:t>Cons: Weaker isolation, needs extra hardening </a:t>
            </a:r>
          </a:p>
          <a:p>
            <a:pPr marL="0" indent="0">
              <a:buNone/>
            </a:pPr>
            <a:endParaRPr lang="en-US" sz="1700" dirty="0">
              <a:solidFill>
                <a:schemeClr val="tx1">
                  <a:alpha val="80000"/>
                </a:schemeClr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19259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088027-7D1C-C438-3024-8DA026185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US" sz="4800"/>
              <a:t>Thank You!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BD3CD1-56F0-6167-8197-E71D930330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400" dirty="0" err="1"/>
              <a:t>Theofanis</a:t>
            </a:r>
            <a:r>
              <a:rPr lang="en-US" sz="2400" dirty="0"/>
              <a:t> Orfanoudakis </a:t>
            </a:r>
            <a:endParaRPr lang="el-GR" sz="2400" dirty="0"/>
          </a:p>
          <a:p>
            <a:pPr marL="0" indent="0">
              <a:buNone/>
            </a:pPr>
            <a:r>
              <a:rPr lang="en-US" sz="2400" dirty="0"/>
              <a:t>t8220111@aueb.gr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6914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68744-3A3C-982C-6582-23D5EF850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en-US" sz="5400" b="1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686BFC-27F9-4FF7-BF68-79BDF29B47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r>
              <a:rPr lang="en-US" sz="2200" b="1" dirty="0"/>
              <a:t>What is software security</a:t>
            </a:r>
          </a:p>
          <a:p>
            <a:r>
              <a:rPr lang="en-US" sz="2200" b="1" dirty="0"/>
              <a:t>Browser Security Explained: From HTTPS to Certificates</a:t>
            </a:r>
          </a:p>
          <a:p>
            <a:r>
              <a:rPr lang="en-US" sz="2200" b="1" dirty="0"/>
              <a:t>Anonymous communication</a:t>
            </a:r>
          </a:p>
          <a:p>
            <a:r>
              <a:rPr lang="en-US" sz="2200" b="1" dirty="0"/>
              <a:t>Vulnerability management</a:t>
            </a:r>
          </a:p>
          <a:p>
            <a:r>
              <a:rPr lang="en-US" sz="2200" b="1" dirty="0"/>
              <a:t>Static analysis </a:t>
            </a:r>
          </a:p>
          <a:p>
            <a:r>
              <a:rPr lang="en-US" sz="2200" b="1" dirty="0"/>
              <a:t>Dynamic analysis </a:t>
            </a:r>
          </a:p>
          <a:p>
            <a:r>
              <a:rPr lang="en-US" sz="2200" b="1" dirty="0"/>
              <a:t>Isolation technologies </a:t>
            </a:r>
          </a:p>
        </p:txBody>
      </p:sp>
      <p:pic>
        <p:nvPicPr>
          <p:cNvPr id="15" name="Graphic 14" descr="Lock">
            <a:extLst>
              <a:ext uri="{FF2B5EF4-FFF2-40B4-BE49-F238E27FC236}">
                <a16:creationId xmlns:a16="http://schemas.microsoft.com/office/drawing/2014/main" id="{D55014DA-DBB4-6838-A1A9-F377701026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9048" y="699516"/>
            <a:ext cx="5458968" cy="545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176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06FE05-085B-B4E6-D7F9-4CD1FCF7C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40" y="1050595"/>
            <a:ext cx="8074815" cy="1618489"/>
          </a:xfrm>
        </p:spPr>
        <p:txBody>
          <a:bodyPr anchor="ctr">
            <a:normAutofit/>
          </a:bodyPr>
          <a:lstStyle/>
          <a:p>
            <a:r>
              <a:rPr lang="en-US" sz="7200"/>
              <a:t>Software &amp; Security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F53E1B-01EC-65F0-FFD3-501354A7E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5240" y="2969469"/>
            <a:ext cx="8074815" cy="2800395"/>
          </a:xfrm>
        </p:spPr>
        <p:txBody>
          <a:bodyPr anchor="t">
            <a:normAutofit/>
          </a:bodyPr>
          <a:lstStyle/>
          <a:p>
            <a:r>
              <a:rPr lang="en-US" sz="2400" dirty="0"/>
              <a:t>Security is about about regulating access to assets</a:t>
            </a:r>
          </a:p>
          <a:p>
            <a:r>
              <a:rPr lang="en-US" sz="2400" dirty="0"/>
              <a:t>Software provides functionality</a:t>
            </a:r>
          </a:p>
          <a:p>
            <a:r>
              <a:rPr lang="en-US" sz="2400" dirty="0"/>
              <a:t>The functionality comes with certain risks</a:t>
            </a:r>
          </a:p>
          <a:p>
            <a:r>
              <a:rPr lang="en-US" sz="2400" dirty="0"/>
              <a:t>Software Security</a:t>
            </a:r>
            <a:r>
              <a:rPr lang="el-GR" sz="2400" dirty="0"/>
              <a:t> </a:t>
            </a:r>
            <a:r>
              <a:rPr lang="en-US" sz="2400" dirty="0"/>
              <a:t>is about managing these risks</a:t>
            </a:r>
          </a:p>
        </p:txBody>
      </p:sp>
    </p:spTree>
    <p:extLst>
      <p:ext uri="{BB962C8B-B14F-4D97-AF65-F5344CB8AC3E}">
        <p14:creationId xmlns:p14="http://schemas.microsoft.com/office/powerpoint/2010/main" val="3405973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4026A73-1F7F-49F2-B319-8CA3B3D532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732" y="321733"/>
            <a:ext cx="11546828" cy="6214534"/>
          </a:xfrm>
          <a:custGeom>
            <a:avLst/>
            <a:gdLst>
              <a:gd name="connsiteX0" fmla="*/ 0 w 11546828"/>
              <a:gd name="connsiteY0" fmla="*/ 0 h 6214534"/>
              <a:gd name="connsiteX1" fmla="*/ 7965430 w 11546828"/>
              <a:gd name="connsiteY1" fmla="*/ 0 h 6214534"/>
              <a:gd name="connsiteX2" fmla="*/ 7965430 w 11546828"/>
              <a:gd name="connsiteY2" fmla="*/ 1786 h 6214534"/>
              <a:gd name="connsiteX3" fmla="*/ 11546828 w 11546828"/>
              <a:gd name="connsiteY3" fmla="*/ 1786 h 6214534"/>
              <a:gd name="connsiteX4" fmla="*/ 11546828 w 11546828"/>
              <a:gd name="connsiteY4" fmla="*/ 2866740 h 6214534"/>
              <a:gd name="connsiteX5" fmla="*/ 11225095 w 11546828"/>
              <a:gd name="connsiteY5" fmla="*/ 3179536 h 6214534"/>
              <a:gd name="connsiteX6" fmla="*/ 11225095 w 11546828"/>
              <a:gd name="connsiteY6" fmla="*/ 301542 h 6214534"/>
              <a:gd name="connsiteX7" fmla="*/ 320042 w 11546828"/>
              <a:gd name="connsiteY7" fmla="*/ 301542 h 6214534"/>
              <a:gd name="connsiteX8" fmla="*/ 320042 w 11546828"/>
              <a:gd name="connsiteY8" fmla="*/ 5909424 h 6214534"/>
              <a:gd name="connsiteX9" fmla="*/ 8417210 w 11546828"/>
              <a:gd name="connsiteY9" fmla="*/ 5909424 h 6214534"/>
              <a:gd name="connsiteX10" fmla="*/ 8103383 w 11546828"/>
              <a:gd name="connsiteY10" fmla="*/ 6214534 h 6214534"/>
              <a:gd name="connsiteX11" fmla="*/ 7222929 w 11546828"/>
              <a:gd name="connsiteY11" fmla="*/ 6214534 h 6214534"/>
              <a:gd name="connsiteX12" fmla="*/ 7222929 w 11546828"/>
              <a:gd name="connsiteY12" fmla="*/ 6212748 h 6214534"/>
              <a:gd name="connsiteX13" fmla="*/ 0 w 11546828"/>
              <a:gd name="connsiteY13" fmla="*/ 6212748 h 621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546828" h="6214534">
                <a:moveTo>
                  <a:pt x="0" y="0"/>
                </a:moveTo>
                <a:lnTo>
                  <a:pt x="7965430" y="0"/>
                </a:lnTo>
                <a:lnTo>
                  <a:pt x="7965430" y="1786"/>
                </a:lnTo>
                <a:lnTo>
                  <a:pt x="11546828" y="1786"/>
                </a:lnTo>
                <a:lnTo>
                  <a:pt x="11546828" y="2866740"/>
                </a:lnTo>
                <a:lnTo>
                  <a:pt x="11225095" y="3179536"/>
                </a:lnTo>
                <a:lnTo>
                  <a:pt x="11225095" y="301542"/>
                </a:lnTo>
                <a:lnTo>
                  <a:pt x="320042" y="301542"/>
                </a:lnTo>
                <a:lnTo>
                  <a:pt x="320042" y="5909424"/>
                </a:lnTo>
                <a:lnTo>
                  <a:pt x="8417210" y="5909424"/>
                </a:lnTo>
                <a:lnTo>
                  <a:pt x="8103383" y="6214534"/>
                </a:lnTo>
                <a:lnTo>
                  <a:pt x="7222929" y="6214534"/>
                </a:lnTo>
                <a:lnTo>
                  <a:pt x="7222929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ight Triangle 22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F06EE5-EEC2-0421-79B8-E89110B8B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900" y="1188637"/>
            <a:ext cx="3141430" cy="4480726"/>
          </a:xfrm>
        </p:spPr>
        <p:txBody>
          <a:bodyPr>
            <a:normAutofit/>
          </a:bodyPr>
          <a:lstStyle/>
          <a:p>
            <a:pPr algn="r"/>
            <a:r>
              <a:rPr lang="en-US" sz="6100" b="1" dirty="0"/>
              <a:t>Browser Security</a:t>
            </a:r>
            <a:endParaRPr lang="en-US" sz="6100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3AAC9B5-8015-485C-ACF9-A750390E9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852863"/>
            <a:ext cx="0" cy="3236495"/>
          </a:xfrm>
          <a:prstGeom prst="line">
            <a:avLst/>
          </a:prstGeom>
          <a:ln w="1905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91A4F9-6316-3092-DCE7-A21203417F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8928" y="1338729"/>
            <a:ext cx="4795584" cy="418054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200" dirty="0"/>
              <a:t>Transport Layer Security, or TLS, is a widely adopted security protocol for communications over the Internet.</a:t>
            </a:r>
          </a:p>
          <a:p>
            <a:pPr marL="0" indent="0">
              <a:buNone/>
            </a:pPr>
            <a:r>
              <a:rPr lang="en-US" sz="2200" dirty="0"/>
              <a:t>HTTPS uses TLS.</a:t>
            </a:r>
          </a:p>
          <a:p>
            <a:pPr fontAlgn="base"/>
            <a:r>
              <a:rPr lang="en-US" sz="2200" dirty="0"/>
              <a:t>what is secured?</a:t>
            </a:r>
          </a:p>
          <a:p>
            <a:pPr fontAlgn="base"/>
            <a:r>
              <a:rPr lang="en-US" sz="2200" dirty="0"/>
              <a:t>against what?</a:t>
            </a:r>
          </a:p>
          <a:p>
            <a:pPr fontAlgn="base"/>
            <a:r>
              <a:rPr lang="en-US" sz="2200" dirty="0"/>
              <a:t>how?</a:t>
            </a:r>
          </a:p>
          <a:p>
            <a:pPr marL="0" indent="0">
              <a:buNone/>
            </a:pPr>
            <a:br>
              <a:rPr lang="en-US" sz="2200" dirty="0"/>
            </a:b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670843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0C6A3A-4F7F-9A5A-AF40-907DABA3C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40" y="1050595"/>
            <a:ext cx="8074815" cy="1618489"/>
          </a:xfrm>
        </p:spPr>
        <p:txBody>
          <a:bodyPr anchor="ctr">
            <a:normAutofit/>
          </a:bodyPr>
          <a:lstStyle/>
          <a:p>
            <a:r>
              <a:rPr lang="en-US" sz="5600" b="1" dirty="0"/>
              <a:t>Transport Layer Security</a:t>
            </a:r>
            <a:endParaRPr lang="en-US" sz="5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CD253E-C469-D60F-0226-F7366BAD4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5240" y="2969469"/>
            <a:ext cx="8074815" cy="2800395"/>
          </a:xfrm>
        </p:spPr>
        <p:txBody>
          <a:bodyPr anchor="t">
            <a:normAutofit/>
          </a:bodyPr>
          <a:lstStyle/>
          <a:p>
            <a:r>
              <a:rPr lang="en-US" sz="2400" dirty="0"/>
              <a:t>TLS ensures that the data you send — like passwords, messages, or credit card numbers — is protected while in transit.</a:t>
            </a:r>
          </a:p>
          <a:p>
            <a:r>
              <a:rPr lang="en-US" sz="2400" dirty="0"/>
              <a:t>TLS protects against eavesdropping, tampering and impersonation.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12896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DB7B98-CC3E-B9EC-ABBF-9F6DAA875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9520"/>
            <a:ext cx="3429000" cy="1719072"/>
          </a:xfrm>
        </p:spPr>
        <p:txBody>
          <a:bodyPr anchor="b">
            <a:normAutofit/>
          </a:bodyPr>
          <a:lstStyle/>
          <a:p>
            <a:r>
              <a:rPr lang="en-US" sz="4200" b="1"/>
              <a:t>Transport Layer Security</a:t>
            </a:r>
            <a:endParaRPr lang="en-US" sz="4200"/>
          </a:p>
        </p:txBody>
      </p:sp>
      <p:sp>
        <p:nvSpPr>
          <p:cNvPr id="34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573756"/>
            <a:ext cx="3255095" cy="18288"/>
          </a:xfrm>
          <a:custGeom>
            <a:avLst/>
            <a:gdLst>
              <a:gd name="csX0" fmla="*/ 0 w 3255095"/>
              <a:gd name="csY0" fmla="*/ 0 h 18288"/>
              <a:gd name="csX1" fmla="*/ 618468 w 3255095"/>
              <a:gd name="csY1" fmla="*/ 0 h 18288"/>
              <a:gd name="csX2" fmla="*/ 1269487 w 3255095"/>
              <a:gd name="csY2" fmla="*/ 0 h 18288"/>
              <a:gd name="csX3" fmla="*/ 1953057 w 3255095"/>
              <a:gd name="csY3" fmla="*/ 0 h 18288"/>
              <a:gd name="csX4" fmla="*/ 2636627 w 3255095"/>
              <a:gd name="csY4" fmla="*/ 0 h 18288"/>
              <a:gd name="csX5" fmla="*/ 3255095 w 3255095"/>
              <a:gd name="csY5" fmla="*/ 0 h 18288"/>
              <a:gd name="csX6" fmla="*/ 3255095 w 3255095"/>
              <a:gd name="csY6" fmla="*/ 18288 h 18288"/>
              <a:gd name="csX7" fmla="*/ 2538974 w 3255095"/>
              <a:gd name="csY7" fmla="*/ 18288 h 18288"/>
              <a:gd name="csX8" fmla="*/ 1822853 w 3255095"/>
              <a:gd name="csY8" fmla="*/ 18288 h 18288"/>
              <a:gd name="csX9" fmla="*/ 1171834 w 3255095"/>
              <a:gd name="csY9" fmla="*/ 18288 h 18288"/>
              <a:gd name="csX10" fmla="*/ 0 w 3255095"/>
              <a:gd name="csY10" fmla="*/ 18288 h 18288"/>
              <a:gd name="csX11" fmla="*/ 0 w 3255095"/>
              <a:gd name="csY11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72AFE6-38E0-86A0-9632-7EF56228A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807208"/>
            <a:ext cx="3429000" cy="3410712"/>
          </a:xfrm>
        </p:spPr>
        <p:txBody>
          <a:bodyPr anchor="t">
            <a:normAutofit/>
          </a:bodyPr>
          <a:lstStyle/>
          <a:p>
            <a:r>
              <a:rPr lang="en-US" sz="2200" dirty="0"/>
              <a:t>So how does it work?</a:t>
            </a:r>
          </a:p>
          <a:p>
            <a:endParaRPr lang="en-US" sz="2200" dirty="0"/>
          </a:p>
        </p:txBody>
      </p:sp>
      <p:pic>
        <p:nvPicPr>
          <p:cNvPr id="9" name="Picture 8" descr="A diagram of a computer network&#10;&#10;AI-generated content may be incorrect.">
            <a:extLst>
              <a:ext uri="{FF2B5EF4-FFF2-40B4-BE49-F238E27FC236}">
                <a16:creationId xmlns:a16="http://schemas.microsoft.com/office/drawing/2014/main" id="{B5965638-A0CB-ED76-0B31-ED8F604515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296" y="1452810"/>
            <a:ext cx="6903720" cy="3952379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030C74D6-6197-CABF-5ADA-9B99662B300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810000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388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5F248-B0B9-C58F-BD3C-4D9158BCF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Certificates</a:t>
            </a:r>
          </a:p>
        </p:txBody>
      </p:sp>
      <p:pic>
        <p:nvPicPr>
          <p:cNvPr id="5" name="Content Placeholder 4" descr="A diagram of a document&#10;&#10;AI-generated content may be incorrect.">
            <a:extLst>
              <a:ext uri="{FF2B5EF4-FFF2-40B4-BE49-F238E27FC236}">
                <a16:creationId xmlns:a16="http://schemas.microsoft.com/office/drawing/2014/main" id="{6A442FEB-6203-0B45-F58A-134B6C398B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03791" y="1813269"/>
            <a:ext cx="4351338" cy="435133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37EF5AB-FC08-930B-84CC-AFAEA4B5AAD3}"/>
              </a:ext>
            </a:extLst>
          </p:cNvPr>
          <p:cNvSpPr txBox="1"/>
          <p:nvPr/>
        </p:nvSpPr>
        <p:spPr>
          <a:xfrm>
            <a:off x="838200" y="1690688"/>
            <a:ext cx="591888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Pre-trusted CAs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chain of trust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Levels of Authentication on Certificates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000" dirty="0"/>
              <a:t> Domain Validation (DV)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000" dirty="0"/>
              <a:t>Organization Validation (OV)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000" dirty="0"/>
              <a:t> Extended Validation (EV)</a:t>
            </a:r>
          </a:p>
          <a:p>
            <a:pPr lvl="1"/>
            <a:endParaRPr lang="en-US" sz="2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57589A-078F-23E7-18D8-715C8D5B6885}"/>
              </a:ext>
            </a:extLst>
          </p:cNvPr>
          <p:cNvSpPr txBox="1"/>
          <p:nvPr/>
        </p:nvSpPr>
        <p:spPr>
          <a:xfrm>
            <a:off x="963827" y="4670854"/>
            <a:ext cx="48562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Some certificate authority failures:</a:t>
            </a:r>
          </a:p>
          <a:p>
            <a:r>
              <a:rPr lang="en-US" sz="2000" dirty="0">
                <a:hlinkClick r:id="rId3"/>
              </a:rPr>
              <a:t>https://sslmate.com/resources/certificate_authority_failures</a:t>
            </a:r>
            <a:endParaRPr lang="en-US" sz="2000" dirty="0"/>
          </a:p>
          <a:p>
            <a:r>
              <a:rPr lang="en-US" sz="2000" dirty="0">
                <a:hlinkClick r:id="rId4"/>
              </a:rPr>
              <a:t>https://</a:t>
            </a:r>
            <a:r>
              <a:rPr lang="en-US" sz="2000" dirty="0" err="1">
                <a:hlinkClick r:id="rId4"/>
              </a:rPr>
              <a:t>www.mail-archive.com</a:t>
            </a:r>
            <a:r>
              <a:rPr lang="en-US" sz="2000" dirty="0">
                <a:hlinkClick r:id="rId4"/>
              </a:rPr>
              <a:t>/</a:t>
            </a:r>
            <a:r>
              <a:rPr lang="en-US" sz="2000" dirty="0" err="1">
                <a:hlinkClick r:id="rId4"/>
              </a:rPr>
              <a:t>dev-security-policy@lists.mozilla.org</a:t>
            </a:r>
            <a:r>
              <a:rPr lang="en-US" sz="2000" dirty="0">
                <a:hlinkClick r:id="rId4"/>
              </a:rPr>
              <a:t>/msg04654.html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04665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C51DFA-E862-DCD7-E4A4-2FB89C95C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en-US" sz="5000"/>
              <a:t>Anonymous communication</a:t>
            </a:r>
          </a:p>
        </p:txBody>
      </p:sp>
      <p:sp>
        <p:nvSpPr>
          <p:cNvPr id="29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sX0" fmla="*/ 0 w 3255095"/>
              <a:gd name="csY0" fmla="*/ 0 h 18288"/>
              <a:gd name="csX1" fmla="*/ 618468 w 3255095"/>
              <a:gd name="csY1" fmla="*/ 0 h 18288"/>
              <a:gd name="csX2" fmla="*/ 1269487 w 3255095"/>
              <a:gd name="csY2" fmla="*/ 0 h 18288"/>
              <a:gd name="csX3" fmla="*/ 1953057 w 3255095"/>
              <a:gd name="csY3" fmla="*/ 0 h 18288"/>
              <a:gd name="csX4" fmla="*/ 2636627 w 3255095"/>
              <a:gd name="csY4" fmla="*/ 0 h 18288"/>
              <a:gd name="csX5" fmla="*/ 3255095 w 3255095"/>
              <a:gd name="csY5" fmla="*/ 0 h 18288"/>
              <a:gd name="csX6" fmla="*/ 3255095 w 3255095"/>
              <a:gd name="csY6" fmla="*/ 18288 h 18288"/>
              <a:gd name="csX7" fmla="*/ 2538974 w 3255095"/>
              <a:gd name="csY7" fmla="*/ 18288 h 18288"/>
              <a:gd name="csX8" fmla="*/ 1822853 w 3255095"/>
              <a:gd name="csY8" fmla="*/ 18288 h 18288"/>
              <a:gd name="csX9" fmla="*/ 1171834 w 3255095"/>
              <a:gd name="csY9" fmla="*/ 18288 h 18288"/>
              <a:gd name="csX10" fmla="*/ 0 w 3255095"/>
              <a:gd name="csY10" fmla="*/ 18288 h 18288"/>
              <a:gd name="csX11" fmla="*/ 0 w 3255095"/>
              <a:gd name="csY11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7C2C2-1906-76DA-EC1E-6FB0B2EAD8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r>
              <a:rPr lang="en-US" sz="2200"/>
              <a:t>Data vs metadata </a:t>
            </a:r>
          </a:p>
          <a:p>
            <a:r>
              <a:rPr lang="en-US" sz="2200"/>
              <a:t>What can someone find out from metadata?</a:t>
            </a:r>
          </a:p>
          <a:p>
            <a:r>
              <a:rPr lang="en-US" sz="2200"/>
              <a:t>How does Tor tackle this problem?</a:t>
            </a:r>
          </a:p>
        </p:txBody>
      </p:sp>
      <p:pic>
        <p:nvPicPr>
          <p:cNvPr id="5" name="Picture 4" descr="A diagram of a network&#10;&#10;AI-generated content may be incorrect.">
            <a:extLst>
              <a:ext uri="{FF2B5EF4-FFF2-40B4-BE49-F238E27FC236}">
                <a16:creationId xmlns:a16="http://schemas.microsoft.com/office/drawing/2014/main" id="{DDC1AFDF-ED36-ADE2-10F8-B4222CE560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9048" y="699516"/>
            <a:ext cx="5458968" cy="545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066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AD318CC-E2A8-4E27-9548-A047A78999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C77C06-D483-C1E2-C5BF-6DA6004CB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065" y="1463040"/>
            <a:ext cx="3796306" cy="2690949"/>
          </a:xfrm>
        </p:spPr>
        <p:txBody>
          <a:bodyPr anchor="t">
            <a:normAutofit/>
          </a:bodyPr>
          <a:lstStyle/>
          <a:p>
            <a:r>
              <a:rPr lang="en-US" sz="4800" dirty="0"/>
              <a:t>Vulnerability management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14B560F-9DD7-4302-A60B-EBD3EF59B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9667" y="4415246"/>
            <a:ext cx="11982332" cy="2087795"/>
            <a:chOff x="143163" y="5763486"/>
            <a:chExt cx="11982332" cy="73955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A9A4357-BD1D-4622-A4FE-766E6AB8DE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357444" y="5763486"/>
              <a:ext cx="11768051" cy="739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21D6966-343E-49AC-A026-D2497E0C3C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43163" y="5763486"/>
              <a:ext cx="1" cy="73955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3706" y="587829"/>
            <a:ext cx="6505300" cy="56823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4BD0CD-78AA-6B10-3772-B10C8AF797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6218" y="1463039"/>
            <a:ext cx="5542387" cy="4300447"/>
          </a:xfrm>
        </p:spPr>
        <p:txBody>
          <a:bodyPr anchor="t">
            <a:normAutofit fontScale="85000" lnSpcReduction="20000"/>
          </a:bodyPr>
          <a:lstStyle/>
          <a:p>
            <a:r>
              <a:rPr lang="en-US" sz="2400" dirty="0"/>
              <a:t>Common Vulnerabilities and Exposures(CVE)</a:t>
            </a:r>
          </a:p>
          <a:p>
            <a:pPr lvl="1"/>
            <a:r>
              <a:rPr lang="en-US" sz="2100" dirty="0"/>
              <a:t>Assigns numbers to reported vulnerabilities</a:t>
            </a:r>
          </a:p>
          <a:p>
            <a:r>
              <a:rPr lang="en-US" sz="2400" dirty="0"/>
              <a:t>CVSS</a:t>
            </a:r>
          </a:p>
          <a:p>
            <a:pPr lvl="1"/>
            <a:r>
              <a:rPr lang="en-US" sz="2100" dirty="0"/>
              <a:t>Qualitative measure of severity</a:t>
            </a:r>
          </a:p>
          <a:p>
            <a:pPr lvl="1"/>
            <a:r>
              <a:rPr lang="en-US" sz="2100" dirty="0"/>
              <a:t> Not a measure of risk</a:t>
            </a:r>
          </a:p>
          <a:p>
            <a:r>
              <a:rPr lang="en-US" sz="2400" dirty="0"/>
              <a:t>CWE</a:t>
            </a:r>
          </a:p>
          <a:p>
            <a:pPr lvl="1"/>
            <a:r>
              <a:rPr lang="en-US" dirty="0"/>
              <a:t> </a:t>
            </a:r>
            <a:r>
              <a:rPr lang="en-US" sz="2100" dirty="0">
                <a:hlinkClick r:id="rId2"/>
              </a:rPr>
              <a:t>https://</a:t>
            </a:r>
            <a:r>
              <a:rPr lang="en-US" sz="2100" dirty="0" err="1">
                <a:hlinkClick r:id="rId2"/>
              </a:rPr>
              <a:t>cwe.mitre.org</a:t>
            </a:r>
            <a:r>
              <a:rPr lang="en-US" sz="2100" dirty="0">
                <a:hlinkClick r:id="rId2"/>
              </a:rPr>
              <a:t>/</a:t>
            </a:r>
            <a:endParaRPr lang="en-US" sz="2100" dirty="0"/>
          </a:p>
          <a:p>
            <a:pPr marL="0" indent="0">
              <a:buNone/>
            </a:pPr>
            <a:endParaRPr lang="en-US" sz="1900" dirty="0"/>
          </a:p>
          <a:p>
            <a:pPr marL="0" indent="0">
              <a:buNone/>
            </a:pPr>
            <a:r>
              <a:rPr lang="en-US" sz="1900" dirty="0"/>
              <a:t>Example:</a:t>
            </a:r>
          </a:p>
          <a:p>
            <a:r>
              <a:rPr lang="en-US" sz="1900" dirty="0">
                <a:hlinkClick r:id="rId3"/>
              </a:rPr>
              <a:t>https://lists.debian.org/debian-security-announce/2023/msg00242.html</a:t>
            </a:r>
            <a:endParaRPr lang="en-US" sz="1900" dirty="0"/>
          </a:p>
          <a:p>
            <a:r>
              <a:rPr lang="en-US" sz="1900" dirty="0">
                <a:hlinkClick r:id="rId4"/>
              </a:rPr>
              <a:t>https://nvd.nist.gov/vuln/detail/CVE-2023-5480</a:t>
            </a:r>
            <a:endParaRPr lang="en-US" sz="1900" dirty="0"/>
          </a:p>
          <a:p>
            <a:r>
              <a:rPr lang="en-US" sz="1900" dirty="0">
                <a:hlinkClick r:id="rId5"/>
              </a:rPr>
              <a:t>https://issues.chromium.org/issues/40936265</a:t>
            </a:r>
            <a:endParaRPr lang="en-US" sz="1900" dirty="0"/>
          </a:p>
          <a:p>
            <a:r>
              <a:rPr lang="en-US" sz="1900" dirty="0">
                <a:hlinkClick r:id="rId6"/>
              </a:rPr>
              <a:t>https://github.com/chromium/chromium/commit/8eddc1354a929176bdd7514d0f8e55a7aa0d7389</a:t>
            </a:r>
            <a:endParaRPr lang="en-US" sz="1900" dirty="0"/>
          </a:p>
          <a:p>
            <a:pPr marL="0" indent="0">
              <a:buNone/>
            </a:pP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36750578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1225</TotalTime>
  <Words>608</Words>
  <Application>Microsoft Macintosh PowerPoint</Application>
  <PresentationFormat>Widescreen</PresentationFormat>
  <Paragraphs>107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Aptos</vt:lpstr>
      <vt:lpstr>Aptos Display</vt:lpstr>
      <vt:lpstr>Arial</vt:lpstr>
      <vt:lpstr>Office Theme</vt:lpstr>
      <vt:lpstr>Software engineering in practice SW Security  </vt:lpstr>
      <vt:lpstr>Overview</vt:lpstr>
      <vt:lpstr>Software &amp; Security</vt:lpstr>
      <vt:lpstr>Browser Security</vt:lpstr>
      <vt:lpstr>Transport Layer Security</vt:lpstr>
      <vt:lpstr>Transport Layer Security</vt:lpstr>
      <vt:lpstr>Certificates</vt:lpstr>
      <vt:lpstr>Anonymous communication</vt:lpstr>
      <vt:lpstr>Vulnerability management</vt:lpstr>
      <vt:lpstr>Vulnerability management</vt:lpstr>
      <vt:lpstr>Static Analysis</vt:lpstr>
      <vt:lpstr>Dynamic Analysis - Fuzzing</vt:lpstr>
      <vt:lpstr>Isolation Technologies</vt:lpstr>
      <vt:lpstr>Isolation Technologies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THEOFANIS ORFANOUDAKIS</dc:creator>
  <cp:lastModifiedBy>THEOFANIS ORFANOUDAKIS</cp:lastModifiedBy>
  <cp:revision>4</cp:revision>
  <dcterms:created xsi:type="dcterms:W3CDTF">2025-05-21T18:28:39Z</dcterms:created>
  <dcterms:modified xsi:type="dcterms:W3CDTF">2026-02-13T20:31:41Z</dcterms:modified>
</cp:coreProperties>
</file>