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1pPr>
    <a:lvl2pPr marL="0" marR="0" indent="4572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2pPr>
    <a:lvl3pPr marL="0" marR="0" indent="9144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3pPr>
    <a:lvl4pPr marL="0" marR="0" indent="13716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4pPr>
    <a:lvl5pPr marL="0" marR="0" indent="18288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5pPr>
    <a:lvl6pPr marL="0" marR="0" indent="22860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6pPr>
    <a:lvl7pPr marL="0" marR="0" indent="27432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7pPr>
    <a:lvl8pPr marL="0" marR="0" indent="32004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8pPr>
    <a:lvl9pPr marL="0" marR="0" indent="36576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Row>
  </a:tblStyle>
  <a:tblStyle styleId="{C7B018BB-80A7-4F77-B60F-C8B233D01FF8}"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2">
              <a:hueOff val="-357243"/>
              <a:satOff val="7293"/>
              <a:lumOff val="8906"/>
            </a:schemeClr>
          </a:solidFill>
        </a:fill>
      </a:tcStyle>
    </a:firstRow>
  </a:tblStyle>
  <a:tblStyle styleId="{EEE7283C-3CF3-47DC-8721-378D4A62B228}"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3">
              <a:satOff val="1412"/>
              <a:lumOff val="16412"/>
            </a:schemeClr>
          </a:solidFill>
        </a:fill>
      </a:tcStyle>
    </a:firstCol>
    <a:lastRow>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atOff val="1412"/>
                  <a:lumOff val="16412"/>
                </a:schemeClr>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6E937E"/>
          </a:solidFill>
        </a:fill>
      </a:tcStyle>
    </a:firstRow>
  </a:tblStyle>
  <a:tblStyle styleId="{CF821DB8-F4EB-4A41-A1BA-3FCAFE7338EE}"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AF7E9"/>
          </a:solidFill>
        </a:fill>
      </a:tcStyle>
    </a:wholeTbl>
    <a:band2H>
      <a:tcTxStyle b="def" i="def"/>
      <a:tcStyle>
        <a:tcBdr/>
        <a:fill>
          <a:solidFill>
            <a:srgbClr val="FFF171"/>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A51B"/>
          </a:solid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E1A84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AF7E9"/>
          </a:solid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4">
              <a:hueOff val="103425"/>
              <a:satOff val="-7243"/>
              <a:lumOff val="9921"/>
            </a:schemeClr>
          </a:solidFill>
        </a:fill>
      </a:tcStyle>
    </a:firstRow>
  </a:tblStyle>
  <a:tblStyle styleId="{33BA23B1-9221-436E-865A-0063620EA4FD}"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chemeClr val="accent5"/>
          </a:solidFill>
        </a:fill>
      </a:tcStyle>
    </a:band2H>
    <a:firstCol>
      <a:tcTxStyle b="on" i="off">
        <a:font>
          <a:latin typeface="Graphik Semibold"/>
          <a:ea typeface="Graphik Semibold"/>
          <a:cs typeface="Graphik Semibold"/>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5">
              <a:lumOff val="-14283"/>
            </a:schemeClr>
          </a:solid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5">
                  <a:lumOff val="-14283"/>
                </a:schemeClr>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5">
              <a:satOff val="-6299"/>
              <a:lumOff val="-32309"/>
            </a:schemeClr>
          </a:solidFill>
        </a:fill>
      </a:tcStyle>
    </a:firstRow>
  </a:tblStyle>
  <a:tblStyle styleId="{2708684C-4D16-4618-839F-0558EEFCDFE6}" styleName="">
    <a:tblBg/>
    <a:wholeTbl>
      <a:tcTxStyle b="off" i="off">
        <a:font>
          <a:latin typeface="Graphik"/>
          <a:ea typeface="Graphik"/>
          <a:cs typeface="Graphi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EDEEEE"/>
          </a:solidFill>
        </a:fill>
      </a:tcStyle>
    </a:band2H>
    <a:firstCol>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Graphik Semibold"/>
          <a:ea typeface="Graphik Semibold"/>
          <a:cs typeface="Graphik Semi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5D5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a:p>
        </p:txBody>
      </p:sp>
      <p:sp>
        <p:nvSpPr>
          <p:cNvPr id="321" name="Shape 321"/>
          <p:cNvSpPr/>
          <p:nvPr>
            <p:ph type="body" sz="quarter" idx="1"/>
          </p:nvPr>
        </p:nvSpPr>
        <p:spPr>
          <a:prstGeom prst="rect">
            <a:avLst/>
          </a:prstGeom>
        </p:spPr>
        <p:txBody>
          <a:bodyPr/>
          <a:lstStyle/>
          <a:p>
            <a:pPr/>
            <a:r>
              <a:t>The Control Plane orchestrates k8s activities and maintains cluster state.</a:t>
            </a:r>
          </a:p>
          <a:p>
            <a:pPr/>
            <a:r>
              <a:t>Key components: etcd – a persistent key-value store that holds configuration, secrets, and all cluster metadata.</a:t>
            </a:r>
          </a:p>
          <a:p>
            <a:pPr/>
            <a:r>
              <a:t>API Server: Acts as the entry point for communication with the cluster. It receives all REST commands and passes them on to other components.</a:t>
            </a:r>
          </a:p>
          <a:p>
            <a:pPr/>
            <a:r>
              <a:t>Scheduler: Looks for unscheduled pods and assigns them to appropriate worker nodes based on resource needs and availability.</a:t>
            </a:r>
          </a:p>
          <a:p>
            <a:pPr/>
            <a:r>
              <a:t>Controller Manager: Watches the state of the cluster. If anything drifts from the desired state (e.g., a pod dies), it takes corrective action to restore it.</a:t>
            </a:r>
            <a:br/>
            <a:r>
              <a:t>worker nodes run pods, which are the smallest deployable units in Kubernetes—usually containing one or more containers.</a:t>
            </a:r>
          </a:p>
          <a:p>
            <a:pPr/>
            <a:r>
              <a:t>Kubelet: An agent that ensures the node is running the correct pods and communicates with the control plane.</a:t>
            </a:r>
          </a:p>
          <a:p>
            <a:pPr/>
            <a:r>
              <a:t>It also handles auto-healing, restarting pods if they fail.</a:t>
            </a:r>
          </a:p>
          <a:p>
            <a:pPr/>
            <a:r>
              <a:t>Container Runtime: The engine that actually runs containers (e.g., Docker, containerd).</a:t>
            </a:r>
          </a:p>
          <a:p>
            <a:pPr/>
            <a:r>
              <a:t>Kube-Proxy: Handles networking—routes traffic to services, performs load balancing, and enables service discovery.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Shape 328"/>
          <p:cNvSpPr/>
          <p:nvPr>
            <p:ph type="sldImg"/>
          </p:nvPr>
        </p:nvSpPr>
        <p:spPr>
          <a:prstGeom prst="rect">
            <a:avLst/>
          </a:prstGeom>
        </p:spPr>
        <p:txBody>
          <a:bodyPr/>
          <a:lstStyle/>
          <a:p>
            <a:pPr/>
          </a:p>
        </p:txBody>
      </p:sp>
      <p:sp>
        <p:nvSpPr>
          <p:cNvPr id="329" name="Shape 329"/>
          <p:cNvSpPr/>
          <p:nvPr>
            <p:ph type="body" sz="quarter" idx="1"/>
          </p:nvPr>
        </p:nvSpPr>
        <p:spPr>
          <a:prstGeom prst="rect">
            <a:avLst/>
          </a:prstGeom>
        </p:spPr>
        <p:txBody>
          <a:bodyPr/>
          <a:lstStyle/>
          <a:p>
            <a:pPr/>
            <a:r>
              <a:t>Deployments manage Pod lifecycle, rolling updates, and scaling.</a:t>
            </a:r>
          </a:p>
          <a:p>
            <a:pPr/>
            <a:r>
              <a:t>Services ensure discoverability and reliability of Pod access.</a:t>
            </a:r>
          </a:p>
          <a:p>
            <a:pPr/>
            <a:r>
              <a:t>ConfigMaps &amp; Secrets keep environment-specific data outside of containers.</a:t>
            </a:r>
          </a:p>
          <a:p>
            <a:pPr/>
            <a:r>
              <a:t>Ingress is used for advanced HTTP routing and public exposure.</a:t>
            </a:r>
          </a:p>
          <a:p>
            <a:pP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6500" y="12268950"/>
            <a:ext cx="21971000" cy="660401"/>
          </a:xfrm>
          <a:prstGeom prst="rect">
            <a:avLst/>
          </a:prstGeom>
        </p:spPr>
        <p:txBody>
          <a:bodyPr lIns="45719" tIns="45719" rIns="45719" bIns="45719" anchor="b"/>
          <a:lstStyle>
            <a:lvl1pPr marL="0" indent="0" defTabSz="825500">
              <a:spcBef>
                <a:spcPts val="0"/>
              </a:spcBef>
              <a:buSzTx/>
              <a:buNone/>
              <a:defRPr sz="3300">
                <a:latin typeface="Produkt Light"/>
                <a:ea typeface="Produkt Light"/>
                <a:cs typeface="Produkt Light"/>
                <a:sym typeface="Produkt Light"/>
              </a:defRPr>
            </a:lvl1pPr>
          </a:lstStyle>
          <a:p>
            <a:pPr/>
            <a:r>
              <a:t>Author and Date</a:t>
            </a:r>
          </a:p>
        </p:txBody>
      </p:sp>
      <p:sp>
        <p:nvSpPr>
          <p:cNvPr id="12" name="Body Level One…"/>
          <p:cNvSpPr txBox="1"/>
          <p:nvPr>
            <p:ph type="body" sz="quarter" idx="1" hasCustomPrompt="1"/>
          </p:nvPr>
        </p:nvSpPr>
        <p:spPr>
          <a:xfrm>
            <a:off x="1206500" y="7353300"/>
            <a:ext cx="21971000" cy="2006600"/>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Presentation Subtitle</a:t>
            </a:r>
          </a:p>
          <a:p>
            <a:pPr lvl="1"/>
            <a:r>
              <a:t/>
            </a:r>
          </a:p>
          <a:p>
            <a:pPr lvl="2"/>
            <a:r>
              <a:t/>
            </a:r>
          </a:p>
          <a:p>
            <a:pPr lvl="3"/>
            <a:r>
              <a:t/>
            </a:r>
          </a:p>
          <a:p>
            <a:pPr lvl="4"/>
            <a:r>
              <a:t/>
            </a:r>
          </a:p>
        </p:txBody>
      </p:sp>
      <p:sp>
        <p:nvSpPr>
          <p:cNvPr id="13" name="Presentation Title"/>
          <p:cNvSpPr txBox="1"/>
          <p:nvPr>
            <p:ph type="title" hasCustomPrompt="1"/>
          </p:nvPr>
        </p:nvSpPr>
        <p:spPr>
          <a:xfrm>
            <a:off x="1206500" y="2616200"/>
            <a:ext cx="21971004" cy="4648200"/>
          </a:xfrm>
          <a:prstGeom prst="rect">
            <a:avLst/>
          </a:prstGeom>
        </p:spPr>
        <p:txBody>
          <a:bodyPr anchor="b"/>
          <a:lstStyle>
            <a:lvl1pPr defTabSz="355600">
              <a:defRPr spc="-119" sz="12000"/>
            </a:lvl1pPr>
          </a:lstStyle>
          <a:p>
            <a:pPr/>
            <a:r>
              <a:t>Presentation Title</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Slide Subtitle</a:t>
            </a:r>
          </a:p>
        </p:txBody>
      </p:sp>
      <p:sp>
        <p:nvSpPr>
          <p:cNvPr id="100" name="Slide Title"/>
          <p:cNvSpPr txBox="1"/>
          <p:nvPr>
            <p:ph type="title" hasCustomPrompt="1"/>
          </p:nvPr>
        </p:nvSpPr>
        <p:spPr>
          <a:prstGeom prst="rect">
            <a:avLst/>
          </a:prstGeom>
        </p:spPr>
        <p:txBody>
          <a:bodyPr/>
          <a:lstStyle/>
          <a:p>
            <a:pPr/>
            <a:r>
              <a:t>Slide 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Agenda Subtitle</a:t>
            </a:r>
          </a:p>
        </p:txBody>
      </p:sp>
      <p:sp>
        <p:nvSpPr>
          <p:cNvPr id="109" name="Body Level One…"/>
          <p:cNvSpPr txBox="1"/>
          <p:nvPr>
            <p:ph type="body" idx="1" hasCustomPrompt="1"/>
          </p:nvPr>
        </p:nvSpPr>
        <p:spPr>
          <a:prstGeom prst="rect">
            <a:avLst/>
          </a:prstGeom>
        </p:spPr>
        <p:txBody>
          <a:bodyPr/>
          <a:lstStyle>
            <a:lvl1pPr marL="0" indent="0">
              <a:spcBef>
                <a:spcPts val="6000"/>
              </a:spcBef>
              <a:buSzTx/>
              <a:buNone/>
              <a:defRPr sz="5000"/>
            </a:lvl1pPr>
            <a:lvl2pPr marL="0" indent="457200">
              <a:spcBef>
                <a:spcPts val="6000"/>
              </a:spcBef>
              <a:buSzTx/>
              <a:buNone/>
              <a:defRPr sz="5000"/>
            </a:lvl2pPr>
            <a:lvl3pPr marL="0" indent="914400">
              <a:spcBef>
                <a:spcPts val="6000"/>
              </a:spcBef>
              <a:buSzTx/>
              <a:buNone/>
              <a:defRPr sz="5000"/>
            </a:lvl3pPr>
            <a:lvl4pPr marL="0" indent="1371600">
              <a:spcBef>
                <a:spcPts val="6000"/>
              </a:spcBef>
              <a:buSzTx/>
              <a:buNone/>
              <a:defRPr sz="5000"/>
            </a:lvl4pPr>
            <a:lvl5pPr marL="0" indent="1828800">
              <a:spcBef>
                <a:spcPts val="6000"/>
              </a:spcBef>
              <a:buSzTx/>
              <a:buNone/>
              <a:defRPr sz="5000"/>
            </a:lvl5pPr>
          </a:lstStyle>
          <a:p>
            <a:pPr/>
            <a:r>
              <a:t>Agenda Topics</a:t>
            </a:r>
          </a:p>
          <a:p>
            <a:pPr lvl="1"/>
            <a:r>
              <a:t/>
            </a:r>
          </a:p>
          <a:p>
            <a:pPr lvl="2"/>
            <a:r>
              <a:t/>
            </a:r>
          </a:p>
          <a:p>
            <a:pPr lvl="3"/>
            <a:r>
              <a:t/>
            </a:r>
          </a:p>
          <a:p>
            <a:pPr lvl="4"/>
            <a:r>
              <a:t/>
            </a:r>
          </a:p>
        </p:txBody>
      </p:sp>
      <p:sp>
        <p:nvSpPr>
          <p:cNvPr id="110" name="Agenda Title"/>
          <p:cNvSpPr txBox="1"/>
          <p:nvPr>
            <p:ph type="title" hasCustomPrompt="1"/>
          </p:nvPr>
        </p:nvSpPr>
        <p:spPr>
          <a:prstGeom prst="rect">
            <a:avLst/>
          </a:prstGeom>
        </p:spPr>
        <p:txBody>
          <a:bodyPr/>
          <a:lstStyle/>
          <a:p>
            <a:pPr/>
            <a:r>
              <a:t>Agenda Title</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191000"/>
            <a:ext cx="21971000" cy="4089400"/>
          </a:xfrm>
          <a:prstGeom prst="rect">
            <a:avLst/>
          </a:prstGeom>
        </p:spPr>
        <p:txBody>
          <a:bodyPr anchor="ctr"/>
          <a:lstStyle>
            <a:lvl1pPr marL="0" indent="0" algn="ctr" defTabSz="2438400">
              <a:lnSpc>
                <a:spcPct val="90000"/>
              </a:lnSpc>
              <a:spcBef>
                <a:spcPts val="0"/>
              </a:spcBef>
              <a:buSzTx/>
              <a:buNone/>
              <a:defRPr spc="-119" sz="12000">
                <a:latin typeface="+mn-lt"/>
                <a:ea typeface="+mn-ea"/>
                <a:cs typeface="+mn-cs"/>
                <a:sym typeface="Produkt Extralight"/>
              </a:defRPr>
            </a:lvl1pPr>
            <a:lvl2pPr marL="0" indent="457200" algn="ctr" defTabSz="2438400">
              <a:lnSpc>
                <a:spcPct val="90000"/>
              </a:lnSpc>
              <a:spcBef>
                <a:spcPts val="0"/>
              </a:spcBef>
              <a:buSzTx/>
              <a:buNone/>
              <a:defRPr spc="-119" sz="12000">
                <a:latin typeface="+mn-lt"/>
                <a:ea typeface="+mn-ea"/>
                <a:cs typeface="+mn-cs"/>
                <a:sym typeface="Produkt Extralight"/>
              </a:defRPr>
            </a:lvl2pPr>
            <a:lvl3pPr marL="0" indent="914400" algn="ctr" defTabSz="2438400">
              <a:lnSpc>
                <a:spcPct val="90000"/>
              </a:lnSpc>
              <a:spcBef>
                <a:spcPts val="0"/>
              </a:spcBef>
              <a:buSzTx/>
              <a:buNone/>
              <a:defRPr spc="-119" sz="12000">
                <a:latin typeface="+mn-lt"/>
                <a:ea typeface="+mn-ea"/>
                <a:cs typeface="+mn-cs"/>
                <a:sym typeface="Produkt Extralight"/>
              </a:defRPr>
            </a:lvl3pPr>
            <a:lvl4pPr marL="0" indent="1371600" algn="ctr" defTabSz="2438400">
              <a:lnSpc>
                <a:spcPct val="90000"/>
              </a:lnSpc>
              <a:spcBef>
                <a:spcPts val="0"/>
              </a:spcBef>
              <a:buSzTx/>
              <a:buNone/>
              <a:defRPr spc="-119" sz="12000">
                <a:latin typeface="+mn-lt"/>
                <a:ea typeface="+mn-ea"/>
                <a:cs typeface="+mn-cs"/>
                <a:sym typeface="Produkt Extralight"/>
              </a:defRPr>
            </a:lvl4pPr>
            <a:lvl5pPr marL="0" indent="1828800" algn="ctr" defTabSz="2438400">
              <a:lnSpc>
                <a:spcPct val="90000"/>
              </a:lnSpc>
              <a:spcBef>
                <a:spcPts val="0"/>
              </a:spcBef>
              <a:buSzTx/>
              <a:buNone/>
              <a:defRPr spc="-119" sz="12000">
                <a:latin typeface="+mn-lt"/>
                <a:ea typeface="+mn-ea"/>
                <a:cs typeface="+mn-cs"/>
                <a:sym typeface="Produkt Extralight"/>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206500"/>
            <a:ext cx="21971000" cy="7353300"/>
          </a:xfrm>
          <a:prstGeom prst="rect">
            <a:avLst/>
          </a:prstGeom>
        </p:spPr>
        <p:txBody>
          <a:bodyPr anchor="b"/>
          <a:lstStyle>
            <a:lvl1pPr marL="0" indent="0" algn="ctr" defTabSz="2438400">
              <a:lnSpc>
                <a:spcPct val="90000"/>
              </a:lnSpc>
              <a:spcBef>
                <a:spcPts val="0"/>
              </a:spcBef>
              <a:buSzTx/>
              <a:buNone/>
              <a:defRPr spc="-1750" sz="35000">
                <a:latin typeface="+mn-lt"/>
                <a:ea typeface="+mn-ea"/>
                <a:cs typeface="+mn-cs"/>
                <a:sym typeface="Produkt Extralight"/>
              </a:defRPr>
            </a:lvl1pPr>
            <a:lvl2pPr marL="0" indent="457200" algn="ctr" defTabSz="2438400">
              <a:lnSpc>
                <a:spcPct val="90000"/>
              </a:lnSpc>
              <a:spcBef>
                <a:spcPts val="0"/>
              </a:spcBef>
              <a:buSzTx/>
              <a:buNone/>
              <a:defRPr spc="-1750" sz="35000">
                <a:latin typeface="+mn-lt"/>
                <a:ea typeface="+mn-ea"/>
                <a:cs typeface="+mn-cs"/>
                <a:sym typeface="Produkt Extralight"/>
              </a:defRPr>
            </a:lvl2pPr>
            <a:lvl3pPr marL="0" indent="914400" algn="ctr" defTabSz="2438400">
              <a:lnSpc>
                <a:spcPct val="90000"/>
              </a:lnSpc>
              <a:spcBef>
                <a:spcPts val="0"/>
              </a:spcBef>
              <a:buSzTx/>
              <a:buNone/>
              <a:defRPr spc="-1750" sz="35000">
                <a:latin typeface="+mn-lt"/>
                <a:ea typeface="+mn-ea"/>
                <a:cs typeface="+mn-cs"/>
                <a:sym typeface="Produkt Extralight"/>
              </a:defRPr>
            </a:lvl3pPr>
            <a:lvl4pPr marL="0" indent="1371600" algn="ctr" defTabSz="2438400">
              <a:lnSpc>
                <a:spcPct val="90000"/>
              </a:lnSpc>
              <a:spcBef>
                <a:spcPts val="0"/>
              </a:spcBef>
              <a:buSzTx/>
              <a:buNone/>
              <a:defRPr spc="-1750" sz="35000">
                <a:latin typeface="+mn-lt"/>
                <a:ea typeface="+mn-ea"/>
                <a:cs typeface="+mn-cs"/>
                <a:sym typeface="Produkt Extralight"/>
              </a:defRPr>
            </a:lvl4pPr>
            <a:lvl5pPr marL="0" indent="1828800" algn="ctr" defTabSz="2438400">
              <a:lnSpc>
                <a:spcPct val="90000"/>
              </a:lnSpc>
              <a:spcBef>
                <a:spcPts val="0"/>
              </a:spcBef>
              <a:buSzTx/>
              <a:buNone/>
              <a:defRPr spc="-1750" sz="35000">
                <a:latin typeface="+mn-lt"/>
                <a:ea typeface="+mn-ea"/>
                <a:cs typeface="+mn-cs"/>
                <a:sym typeface="Produkt Extralight"/>
              </a:defRPr>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128000"/>
            <a:ext cx="21971000" cy="1079500"/>
          </a:xfrm>
          <a:prstGeom prst="rect">
            <a:avLst/>
          </a:prstGeom>
        </p:spPr>
        <p:txBody>
          <a:bodyPr lIns="45719" tIns="45719" rIns="45719" bIns="45719"/>
          <a:lstStyle>
            <a:lvl1pPr marL="0" indent="0" algn="ctr" defTabSz="825500">
              <a:lnSpc>
                <a:spcPct val="90000"/>
              </a:lnSpc>
              <a:spcBef>
                <a:spcPts val="0"/>
              </a:spcBef>
              <a:buSzTx/>
              <a:buNone/>
              <a:defRPr spc="-55" sz="5500">
                <a:latin typeface="+mn-lt"/>
                <a:ea typeface="+mn-ea"/>
                <a:cs typeface="+mn-cs"/>
                <a:sym typeface="Produkt Extralight"/>
              </a:defRPr>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5461000" y="9563100"/>
            <a:ext cx="13728700" cy="698500"/>
          </a:xfrm>
          <a:prstGeom prst="rect">
            <a:avLst/>
          </a:prstGeom>
        </p:spPr>
        <p:txBody>
          <a:bodyPr lIns="45719" tIns="45719" rIns="45719" bIns="45719"/>
          <a:lstStyle>
            <a:lvl1pPr marL="0" indent="0" defTabSz="825500">
              <a:spcBef>
                <a:spcPts val="0"/>
              </a:spcBef>
              <a:buSzTx/>
              <a:buNone/>
              <a:defRPr sz="3600">
                <a:latin typeface="Produkt Light"/>
                <a:ea typeface="Produkt Light"/>
                <a:cs typeface="Produkt Light"/>
                <a:sym typeface="Produkt Light"/>
              </a:defRPr>
            </a:lvl1pPr>
          </a:lstStyle>
          <a:p>
            <a:pPr/>
            <a:r>
              <a:t>Attribution</a:t>
            </a:r>
          </a:p>
        </p:txBody>
      </p:sp>
      <p:sp>
        <p:nvSpPr>
          <p:cNvPr id="136" name="Body Level One…"/>
          <p:cNvSpPr txBox="1"/>
          <p:nvPr>
            <p:ph type="body" sz="quarter" idx="1" hasCustomPrompt="1"/>
          </p:nvPr>
        </p:nvSpPr>
        <p:spPr>
          <a:xfrm>
            <a:off x="5194300" y="4165600"/>
            <a:ext cx="13995400" cy="4432300"/>
          </a:xfrm>
          <a:prstGeom prst="rect">
            <a:avLst/>
          </a:prstGeom>
        </p:spPr>
        <p:txBody>
          <a:bodyPr anchor="b"/>
          <a:lstStyle>
            <a:lvl1pPr marL="254000" indent="-254000" defTabSz="2438400">
              <a:lnSpc>
                <a:spcPct val="90000"/>
              </a:lnSpc>
              <a:spcBef>
                <a:spcPts val="0"/>
              </a:spcBef>
              <a:buSzTx/>
              <a:buNone/>
              <a:defRPr spc="-93" sz="9300">
                <a:latin typeface="+mn-lt"/>
                <a:ea typeface="+mn-ea"/>
                <a:cs typeface="+mn-cs"/>
                <a:sym typeface="Produkt Extralight"/>
              </a:defRPr>
            </a:lvl1pPr>
            <a:lvl2pPr marL="254000" indent="203200" defTabSz="2438400">
              <a:lnSpc>
                <a:spcPct val="90000"/>
              </a:lnSpc>
              <a:spcBef>
                <a:spcPts val="0"/>
              </a:spcBef>
              <a:buSzTx/>
              <a:buNone/>
              <a:defRPr spc="-93" sz="9300">
                <a:latin typeface="+mn-lt"/>
                <a:ea typeface="+mn-ea"/>
                <a:cs typeface="+mn-cs"/>
                <a:sym typeface="Produkt Extralight"/>
              </a:defRPr>
            </a:lvl2pPr>
            <a:lvl3pPr marL="254000" indent="660400" defTabSz="2438400">
              <a:lnSpc>
                <a:spcPct val="90000"/>
              </a:lnSpc>
              <a:spcBef>
                <a:spcPts val="0"/>
              </a:spcBef>
              <a:buSzTx/>
              <a:buNone/>
              <a:defRPr spc="-93" sz="9300">
                <a:latin typeface="+mn-lt"/>
                <a:ea typeface="+mn-ea"/>
                <a:cs typeface="+mn-cs"/>
                <a:sym typeface="Produkt Extralight"/>
              </a:defRPr>
            </a:lvl3pPr>
            <a:lvl4pPr marL="254000" indent="1117600" defTabSz="2438400">
              <a:lnSpc>
                <a:spcPct val="90000"/>
              </a:lnSpc>
              <a:spcBef>
                <a:spcPts val="0"/>
              </a:spcBef>
              <a:buSzTx/>
              <a:buNone/>
              <a:defRPr spc="-93" sz="9300">
                <a:latin typeface="+mn-lt"/>
                <a:ea typeface="+mn-ea"/>
                <a:cs typeface="+mn-cs"/>
                <a:sym typeface="Produkt Extralight"/>
              </a:defRPr>
            </a:lvl4pPr>
            <a:lvl5pPr marL="254000" indent="1574800" defTabSz="2438400">
              <a:lnSpc>
                <a:spcPct val="90000"/>
              </a:lnSpc>
              <a:spcBef>
                <a:spcPts val="0"/>
              </a:spcBef>
              <a:buSzTx/>
              <a:buNone/>
              <a:defRPr spc="-93" sz="9300">
                <a:latin typeface="+mn-lt"/>
                <a:ea typeface="+mn-ea"/>
                <a:cs typeface="+mn-cs"/>
                <a:sym typeface="Produkt Extralight"/>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Close-up of a curved, white, layered pattern"/>
          <p:cNvSpPr/>
          <p:nvPr>
            <p:ph type="pic" sz="quarter" idx="21"/>
          </p:nvPr>
        </p:nvSpPr>
        <p:spPr>
          <a:xfrm>
            <a:off x="1257300" y="3213100"/>
            <a:ext cx="7289800" cy="7289800"/>
          </a:xfrm>
          <a:prstGeom prst="rect">
            <a:avLst/>
          </a:prstGeom>
        </p:spPr>
        <p:txBody>
          <a:bodyPr lIns="91439" tIns="45719" rIns="91439" bIns="45719">
            <a:noAutofit/>
          </a:bodyPr>
          <a:lstStyle/>
          <a:p>
            <a:pPr/>
          </a:p>
        </p:txBody>
      </p:sp>
      <p:sp>
        <p:nvSpPr>
          <p:cNvPr id="145" name="Close-up of a layered pattern of grey stone"/>
          <p:cNvSpPr/>
          <p:nvPr>
            <p:ph type="pic" sz="quarter" idx="22"/>
          </p:nvPr>
        </p:nvSpPr>
        <p:spPr>
          <a:xfrm>
            <a:off x="7353300" y="3632200"/>
            <a:ext cx="9677400" cy="6451600"/>
          </a:xfrm>
          <a:prstGeom prst="rect">
            <a:avLst/>
          </a:prstGeom>
        </p:spPr>
        <p:txBody>
          <a:bodyPr lIns="91439" tIns="45719" rIns="91439" bIns="45719">
            <a:noAutofit/>
          </a:bodyPr>
          <a:lstStyle/>
          <a:p>
            <a:pPr/>
          </a:p>
        </p:txBody>
      </p:sp>
      <p:sp>
        <p:nvSpPr>
          <p:cNvPr id="146" name="Close-up of a white ribbed pattern"/>
          <p:cNvSpPr/>
          <p:nvPr>
            <p:ph type="pic" sz="quarter" idx="23"/>
          </p:nvPr>
        </p:nvSpPr>
        <p:spPr>
          <a:xfrm>
            <a:off x="14621933" y="3632200"/>
            <a:ext cx="9677401" cy="645725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Angular, futuristic, white corridor with shadows"/>
          <p:cNvSpPr/>
          <p:nvPr>
            <p:ph type="pic" idx="21"/>
          </p:nvPr>
        </p:nvSpPr>
        <p:spPr>
          <a:xfrm>
            <a:off x="0" y="-1270000"/>
            <a:ext cx="24384000" cy="162560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Futuristic, curved, white structure"/>
          <p:cNvSpPr/>
          <p:nvPr>
            <p:ph type="pic" idx="21"/>
          </p:nvPr>
        </p:nvSpPr>
        <p:spPr>
          <a:xfrm>
            <a:off x="0" y="-5397500"/>
            <a:ext cx="27190700" cy="20393025"/>
          </a:xfrm>
          <a:prstGeom prst="rect">
            <a:avLst/>
          </a:prstGeom>
        </p:spPr>
        <p:txBody>
          <a:bodyPr lIns="91439" tIns="45719" rIns="91439" bIns="45719">
            <a:noAutofit/>
          </a:bodyPr>
          <a:lstStyle/>
          <a:p>
            <a:pPr/>
          </a:p>
        </p:txBody>
      </p:sp>
      <p:sp>
        <p:nvSpPr>
          <p:cNvPr id="22" name="Author and Date"/>
          <p:cNvSpPr txBox="1"/>
          <p:nvPr>
            <p:ph type="body" sz="quarter" idx="22" hasCustomPrompt="1"/>
          </p:nvPr>
        </p:nvSpPr>
        <p:spPr>
          <a:xfrm>
            <a:off x="1206500" y="12268200"/>
            <a:ext cx="21971000" cy="660400"/>
          </a:xfrm>
          <a:prstGeom prst="rect">
            <a:avLst/>
          </a:prstGeom>
        </p:spPr>
        <p:txBody>
          <a:bodyPr lIns="45719" tIns="45719" rIns="45719" bIns="45719" anchor="b"/>
          <a:lstStyle>
            <a:lvl1pPr marL="0" indent="0" defTabSz="825500">
              <a:spcBef>
                <a:spcPts val="0"/>
              </a:spcBef>
              <a:buSzTx/>
              <a:buNone/>
              <a:defRPr sz="3300">
                <a:latin typeface="Produkt Light"/>
                <a:ea typeface="Produkt Light"/>
                <a:cs typeface="Produkt Light"/>
                <a:sym typeface="Produkt Light"/>
              </a:defRPr>
            </a:lvl1pPr>
          </a:lstStyle>
          <a:p>
            <a:pPr/>
            <a:r>
              <a:t>Author and Date</a:t>
            </a:r>
          </a:p>
        </p:txBody>
      </p:sp>
      <p:sp>
        <p:nvSpPr>
          <p:cNvPr id="23" name="Body Level One…"/>
          <p:cNvSpPr txBox="1"/>
          <p:nvPr>
            <p:ph type="body" sz="quarter" idx="1" hasCustomPrompt="1"/>
          </p:nvPr>
        </p:nvSpPr>
        <p:spPr>
          <a:xfrm>
            <a:off x="1206500" y="7353300"/>
            <a:ext cx="21971000" cy="2006600"/>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Presentation Subtitle</a:t>
            </a:r>
          </a:p>
          <a:p>
            <a:pPr lvl="1"/>
            <a:r>
              <a:t/>
            </a:r>
          </a:p>
          <a:p>
            <a:pPr lvl="2"/>
            <a:r>
              <a:t/>
            </a:r>
          </a:p>
          <a:p>
            <a:pPr lvl="3"/>
            <a:r>
              <a:t/>
            </a:r>
          </a:p>
          <a:p>
            <a:pPr lvl="4"/>
            <a:r>
              <a:t/>
            </a:r>
          </a:p>
        </p:txBody>
      </p:sp>
      <p:sp>
        <p:nvSpPr>
          <p:cNvPr id="24" name="Presentation Title"/>
          <p:cNvSpPr txBox="1"/>
          <p:nvPr>
            <p:ph type="title" hasCustomPrompt="1"/>
          </p:nvPr>
        </p:nvSpPr>
        <p:spPr>
          <a:xfrm>
            <a:off x="1206500" y="2616200"/>
            <a:ext cx="21971004" cy="4648200"/>
          </a:xfrm>
          <a:prstGeom prst="rect">
            <a:avLst/>
          </a:prstGeom>
        </p:spPr>
        <p:txBody>
          <a:bodyPr anchor="b"/>
          <a:lstStyle>
            <a:lvl1pPr defTabSz="355600">
              <a:defRPr spc="-119" sz="12000"/>
            </a:lvl1pPr>
          </a:lstStyle>
          <a:p>
            <a:pPr/>
            <a:r>
              <a:t>Presentation Title</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Close-up of a curved, white, layered pattern"/>
          <p:cNvSpPr/>
          <p:nvPr>
            <p:ph type="pic" idx="21"/>
          </p:nvPr>
        </p:nvSpPr>
        <p:spPr>
          <a:xfrm>
            <a:off x="11569700" y="0"/>
            <a:ext cx="13716000" cy="137160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3335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150100"/>
            <a:ext cx="9779000" cy="5385424"/>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Slide Subtitle</a:t>
            </a:r>
          </a:p>
        </p:txBody>
      </p:sp>
      <p:sp>
        <p:nvSpPr>
          <p:cNvPr id="43" name="Slide Title"/>
          <p:cNvSpPr txBox="1"/>
          <p:nvPr>
            <p:ph type="title" hasCustomPrompt="1"/>
          </p:nvPr>
        </p:nvSpPr>
        <p:spPr>
          <a:prstGeom prst="rect">
            <a:avLst/>
          </a:prstGeom>
        </p:spPr>
        <p:txBody>
          <a:bodyPr/>
          <a:lstStyle/>
          <a:p>
            <a:pPr/>
            <a:r>
              <a:t>Slide 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Close-up of the edge of white curved stone"/>
          <p:cNvSpPr/>
          <p:nvPr>
            <p:ph type="pic" idx="21"/>
          </p:nvPr>
        </p:nvSpPr>
        <p:spPr>
          <a:xfrm>
            <a:off x="12382500" y="-1206500"/>
            <a:ext cx="12103100" cy="16140313"/>
          </a:xfrm>
          <a:prstGeom prst="rect">
            <a:avLst/>
          </a:prstGeom>
        </p:spPr>
        <p:txBody>
          <a:bodyPr lIns="91439" tIns="45719" rIns="91439" bIns="45719">
            <a:noAutofit/>
          </a:bodyPr>
          <a:lstStyle/>
          <a:p>
            <a:pPr/>
          </a:p>
        </p:txBody>
      </p:sp>
      <p:sp>
        <p:nvSpPr>
          <p:cNvPr id="61" name="Slide Subtitle"/>
          <p:cNvSpPr txBox="1"/>
          <p:nvPr>
            <p:ph type="body" sz="quarter" idx="22"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Slide Subtitle</a:t>
            </a:r>
          </a:p>
        </p:txBody>
      </p:sp>
      <p:sp>
        <p:nvSpPr>
          <p:cNvPr id="62" name="Slide Title"/>
          <p:cNvSpPr txBox="1"/>
          <p:nvPr>
            <p:ph type="title" hasCustomPrompt="1"/>
          </p:nvPr>
        </p:nvSpPr>
        <p:spPr>
          <a:xfrm>
            <a:off x="1206500" y="635000"/>
            <a:ext cx="9779000" cy="1689100"/>
          </a:xfrm>
          <a:prstGeom prst="rect">
            <a:avLst/>
          </a:prstGeom>
        </p:spPr>
        <p:txBody>
          <a:bodyPr/>
          <a:lstStyle/>
          <a:p>
            <a:pPr/>
            <a:r>
              <a:t>Slide Title</a:t>
            </a:r>
          </a:p>
        </p:txBody>
      </p:sp>
      <p:sp>
        <p:nvSpPr>
          <p:cNvPr id="6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Slide Subtitle</a:t>
            </a:r>
          </a:p>
        </p:txBody>
      </p:sp>
      <p:sp>
        <p:nvSpPr>
          <p:cNvPr id="72" name="Slide Title"/>
          <p:cNvSpPr txBox="1"/>
          <p:nvPr>
            <p:ph type="title" hasCustomPrompt="1"/>
          </p:nvPr>
        </p:nvSpPr>
        <p:spPr>
          <a:prstGeom prst="rect">
            <a:avLst/>
          </a:prstGeom>
        </p:spPr>
        <p:txBody>
          <a:bodyPr/>
          <a:lstStyle/>
          <a:p>
            <a:pPr/>
            <a:r>
              <a:t>Slide Title</a:t>
            </a:r>
          </a:p>
        </p:txBody>
      </p:sp>
      <p:sp>
        <p:nvSpPr>
          <p:cNvPr id="7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Slide Subtitle</a:t>
            </a:r>
          </a:p>
        </p:txBody>
      </p:sp>
      <p:sp>
        <p:nvSpPr>
          <p:cNvPr id="82" name="Slide Title"/>
          <p:cNvSpPr txBox="1"/>
          <p:nvPr>
            <p:ph type="title" hasCustomPrompt="1"/>
          </p:nvPr>
        </p:nvSpPr>
        <p:spPr>
          <a:xfrm>
            <a:off x="1206500" y="635000"/>
            <a:ext cx="9779000" cy="1689100"/>
          </a:xfrm>
          <a:prstGeom prst="rect">
            <a:avLst/>
          </a:prstGeom>
        </p:spPr>
        <p:txBody>
          <a:bodyPr/>
          <a:lstStyle/>
          <a:p>
            <a:pPr/>
            <a:r>
              <a:t>Slide Title</a:t>
            </a:r>
          </a:p>
        </p:txBody>
      </p:sp>
      <p:sp>
        <p:nvSpPr>
          <p:cNvPr id="8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3911600"/>
            <a:ext cx="21971004" cy="4648200"/>
          </a:xfrm>
          <a:prstGeom prst="rect">
            <a:avLst/>
          </a:prstGeom>
        </p:spPr>
        <p:txBody>
          <a:bodyPr anchor="ctr"/>
          <a:lstStyle>
            <a:lvl1pPr>
              <a:defRPr spc="-119" sz="12000"/>
            </a:lvl1pPr>
          </a:lstStyle>
          <a:p>
            <a:pPr/>
            <a:r>
              <a:t>Section Title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635000"/>
            <a:ext cx="21971000" cy="1689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23558499" y="12458699"/>
            <a:ext cx="388621" cy="429261"/>
          </a:xfrm>
          <a:prstGeom prst="rect">
            <a:avLst/>
          </a:prstGeom>
          <a:ln w="12700">
            <a:miter lim="400000"/>
          </a:ln>
        </p:spPr>
        <p:txBody>
          <a:bodyPr wrap="none" lIns="50800" tIns="50800" rIns="50800" bIns="50800" anchor="b">
            <a:spAutoFit/>
          </a:bodyPr>
          <a:lstStyle>
            <a:lvl1pPr algn="r" defTabSz="584200">
              <a:spcBef>
                <a:spcPts val="0"/>
              </a:spcBef>
              <a:defRPr sz="2000">
                <a:latin typeface="Graphik"/>
                <a:ea typeface="Graphik"/>
                <a:cs typeface="Graphik"/>
                <a:sym typeface="Graphik"/>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1pPr>
      <a:lvl2pPr marL="0" marR="0" indent="4572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2pPr>
      <a:lvl3pPr marL="0" marR="0" indent="9144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3pPr>
      <a:lvl4pPr marL="0" marR="0" indent="13716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4pPr>
      <a:lvl5pPr marL="0" marR="0" indent="18288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5pPr>
      <a:lvl6pPr marL="0" marR="0" indent="22860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6pPr>
      <a:lvl7pPr marL="0" marR="0" indent="27432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7pPr>
      <a:lvl8pPr marL="0" marR="0" indent="32004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8pPr>
      <a:lvl9pPr marL="0" marR="0" indent="3657600" algn="l" defTabSz="2438400" rtl="0" latinLnBrk="0">
        <a:lnSpc>
          <a:spcPct val="90000"/>
        </a:lnSpc>
        <a:spcBef>
          <a:spcPts val="0"/>
        </a:spcBef>
        <a:spcAft>
          <a:spcPts val="0"/>
        </a:spcAft>
        <a:buClrTx/>
        <a:buSzTx/>
        <a:buFontTx/>
        <a:buNone/>
        <a:tabLst/>
        <a:defRPr b="0" baseline="0" cap="none" i="0" spc="-100" strike="noStrike" sz="10000" u="none">
          <a:solidFill>
            <a:schemeClr val="accent1">
              <a:satOff val="-9155"/>
              <a:lumOff val="-32673"/>
            </a:schemeClr>
          </a:solidFill>
          <a:uFillTx/>
          <a:latin typeface="+mn-lt"/>
          <a:ea typeface="+mn-ea"/>
          <a:cs typeface="+mn-cs"/>
          <a:sym typeface="Produkt Extralight"/>
        </a:defRPr>
      </a:lvl9pPr>
    </p:titleStyle>
    <p:bodyStyle>
      <a:lvl1pPr marL="4572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1pPr>
      <a:lvl2pPr marL="9144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2pPr>
      <a:lvl3pPr marL="13716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3pPr>
      <a:lvl4pPr marL="18288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4pPr>
      <a:lvl5pPr marL="22860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5pPr>
      <a:lvl6pPr marL="27432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6pPr>
      <a:lvl7pPr marL="32004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7pPr>
      <a:lvl8pPr marL="36576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8pPr>
      <a:lvl9pPr marL="41148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Graphik Light"/>
          <a:ea typeface="Graphik Light"/>
          <a:cs typeface="Graphik Light"/>
          <a:sym typeface="Graphik Light"/>
        </a:defRPr>
      </a:lvl9pPr>
    </p:bodyStyle>
    <p:otherStyle>
      <a:lvl1pPr marL="0" marR="0" indent="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1pPr>
      <a:lvl2pPr marL="0" marR="0" indent="457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2pPr>
      <a:lvl3pPr marL="0" marR="0" indent="914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3pPr>
      <a:lvl4pPr marL="0" marR="0" indent="1371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4pPr>
      <a:lvl5pPr marL="0" marR="0" indent="18288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5pPr>
      <a:lvl6pPr marL="0" marR="0" indent="22860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6pPr>
      <a:lvl7pPr marL="0" marR="0" indent="2743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7pPr>
      <a:lvl8pPr marL="0" marR="0" indent="3200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8pPr>
      <a:lvl9pPr marL="0" marR="0" indent="3657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png"/><Relationship Id="rId3" Type="http://schemas.openxmlformats.org/officeDocument/2006/relationships/image" Target="../media/image28.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 Id="rId14" Type="http://schemas.openxmlformats.org/officeDocument/2006/relationships/image" Target="../media/image32.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3.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3.png"/><Relationship Id="rId4" Type="http://schemas.openxmlformats.org/officeDocument/2006/relationships/image" Target="../media/image35.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6.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7.png"/><Relationship Id="rId3" Type="http://schemas.openxmlformats.org/officeDocument/2006/relationships/image" Target="../media/image36.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6.png"/><Relationship Id="rId3" Type="http://schemas.openxmlformats.org/officeDocument/2006/relationships/image" Target="../media/image38.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6.png"/><Relationship Id="rId3" Type="http://schemas.openxmlformats.org/officeDocument/2006/relationships/image" Target="../media/image39.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6.png"/><Relationship Id="rId3" Type="http://schemas.openxmlformats.org/officeDocument/2006/relationships/image" Target="../media/image40.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1.png"/><Relationship Id="rId3" Type="http://schemas.openxmlformats.org/officeDocument/2006/relationships/image" Target="../media/image3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2.png"/><Relationship Id="rId3" Type="http://schemas.openxmlformats.org/officeDocument/2006/relationships/image" Target="../media/image32.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3.png"/><Relationship Id="rId3" Type="http://schemas.openxmlformats.org/officeDocument/2006/relationships/image" Target="../media/image32.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4.png"/><Relationship Id="rId3" Type="http://schemas.openxmlformats.org/officeDocument/2006/relationships/image" Target="../media/image32.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5.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6.png"/><Relationship Id="rId3" Type="http://schemas.openxmlformats.org/officeDocument/2006/relationships/image" Target="../media/image45.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5.png"/><Relationship Id="rId3" Type="http://schemas.openxmlformats.org/officeDocument/2006/relationships/image" Target="../media/image47.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8.png"/><Relationship Id="rId3" Type="http://schemas.openxmlformats.org/officeDocument/2006/relationships/image" Target="../media/image45.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5.png"/><Relationship Id="rId3" Type="http://schemas.openxmlformats.org/officeDocument/2006/relationships/image" Target="../media/image49.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 Id="rId3" Type="http://schemas.openxmlformats.org/officeDocument/2006/relationships/image" Target="../media/image4.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0.png"/><Relationship Id="rId3" Type="http://schemas.openxmlformats.org/officeDocument/2006/relationships/image" Target="../media/image51.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atlassian.com/blog/devops" TargetMode="External"/><Relationship Id="rId3" Type="http://schemas.openxmlformats.org/officeDocument/2006/relationships/hyperlink" Target="https://www.geeksforgeeks.org/devops-tutorial/" TargetMode="External"/><Relationship Id="rId4" Type="http://schemas.openxmlformats.org/officeDocument/2006/relationships/hyperlink" Target="https://developer.hashicorp.com/terraform/docs" TargetMode="External"/><Relationship Id="rId5" Type="http://schemas.openxmlformats.org/officeDocument/2006/relationships/hyperlink" Target="https://docs.ansible.com/" TargetMode="External"/><Relationship Id="rId6" Type="http://schemas.openxmlformats.org/officeDocument/2006/relationships/hyperlink" Target="https://kubernetes.io/docs/home/" TargetMode="External"/><Relationship Id="rId7" Type="http://schemas.openxmlformats.org/officeDocument/2006/relationships/hyperlink" Target="https://prometheus.io/docs/introduction/overview/" TargetMode="External"/></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Jason Passam ,  08/05/2025"/>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Jason Passam ,  08/05/2025</a:t>
            </a:r>
          </a:p>
        </p:txBody>
      </p:sp>
      <p:sp>
        <p:nvSpPr>
          <p:cNvPr id="172" name="A quick overview of key DevOps tools"/>
          <p:cNvSpPr txBox="1"/>
          <p:nvPr>
            <p:ph type="subTitle" sz="quarter" idx="1"/>
          </p:nvPr>
        </p:nvSpPr>
        <p:spPr>
          <a:prstGeom prst="rect">
            <a:avLst/>
          </a:prstGeom>
        </p:spPr>
        <p:txBody>
          <a:bodyPr/>
          <a:lstStyle/>
          <a:p>
            <a:pPr/>
            <a:r>
              <a:t>A quick overview of key DevOps tools</a:t>
            </a:r>
          </a:p>
        </p:txBody>
      </p:sp>
      <p:sp>
        <p:nvSpPr>
          <p:cNvPr id="173" name="Introduction to DevOps"/>
          <p:cNvSpPr txBox="1"/>
          <p:nvPr>
            <p:ph type="ctrTitle"/>
          </p:nvPr>
        </p:nvSpPr>
        <p:spPr>
          <a:xfrm>
            <a:off x="716861" y="2614002"/>
            <a:ext cx="18310283" cy="4648201"/>
          </a:xfrm>
          <a:prstGeom prst="rect">
            <a:avLst/>
          </a:prstGeom>
        </p:spPr>
        <p:txBody>
          <a:bodyPr/>
          <a:lstStyle/>
          <a:p>
            <a:pPr lvl="1" defTabSz="355600">
              <a:defRPr spc="-119" sz="12000"/>
            </a:pPr>
            <a:r>
              <a:t>Introduction to DevOps</a:t>
            </a:r>
          </a:p>
        </p:txBody>
      </p:sp>
      <p:pic>
        <p:nvPicPr>
          <p:cNvPr id="174" name="pasted-movie.png" descr="pasted-movie.png"/>
          <p:cNvPicPr>
            <a:picLocks noChangeAspect="1"/>
          </p:cNvPicPr>
          <p:nvPr/>
        </p:nvPicPr>
        <p:blipFill>
          <a:blip r:embed="rId2">
            <a:extLst/>
          </a:blip>
          <a:stretch>
            <a:fillRect/>
          </a:stretch>
        </p:blipFill>
        <p:spPr>
          <a:xfrm>
            <a:off x="17830891" y="4431520"/>
            <a:ext cx="6350001" cy="889000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Lets keep going and deploy this pipeline by setting up our cloud platforms"/>
          <p:cNvSpPr txBox="1"/>
          <p:nvPr>
            <p:ph type="body" idx="21"/>
          </p:nvPr>
        </p:nvSpPr>
        <p:spPr>
          <a:xfrm>
            <a:off x="814789" y="2504174"/>
            <a:ext cx="21971001" cy="1003301"/>
          </a:xfrm>
          <a:prstGeom prst="rect">
            <a:avLst/>
          </a:prstGeom>
          <a:extLst>
            <a:ext uri="{C572A759-6A51-4108-AA02-DFA0A04FC94B}">
              <ma14:wrappingTextBoxFlag xmlns:ma14="http://schemas.microsoft.com/office/mac/drawingml/2011/main" val="1"/>
            </a:ext>
          </a:extLst>
        </p:spPr>
        <p:txBody>
          <a:bodyPr/>
          <a:lstStyle>
            <a:lvl1pPr defTabSz="751205">
              <a:defRPr sz="5005"/>
            </a:lvl1pPr>
          </a:lstStyle>
          <a:p>
            <a:pPr/>
            <a:r>
              <a:t>Lets keep going and deploy this pipeline by setting up our cloud platforms </a:t>
            </a:r>
          </a:p>
        </p:txBody>
      </p:sp>
      <p:sp>
        <p:nvSpPr>
          <p:cNvPr id="235" name="Part 2: Cloud Platforms: Deployment"/>
          <p:cNvSpPr txBox="1"/>
          <p:nvPr>
            <p:ph type="title"/>
          </p:nvPr>
        </p:nvSpPr>
        <p:spPr>
          <a:xfrm>
            <a:off x="814789" y="700831"/>
            <a:ext cx="21971001" cy="1689101"/>
          </a:xfrm>
          <a:prstGeom prst="rect">
            <a:avLst/>
          </a:prstGeom>
        </p:spPr>
        <p:txBody>
          <a:bodyPr/>
          <a:lstStyle>
            <a:lvl1pPr defTabSz="2316479">
              <a:defRPr spc="-95" sz="9500"/>
            </a:lvl1pPr>
          </a:lstStyle>
          <a:p>
            <a:pPr/>
            <a:r>
              <a:t>Part 2: Cloud Platforms: Deployment</a:t>
            </a:r>
          </a:p>
        </p:txBody>
      </p:sp>
      <p:sp>
        <p:nvSpPr>
          <p:cNvPr id="236" name="Here we use for example AWS Services as a Cloud Provider…"/>
          <p:cNvSpPr txBox="1"/>
          <p:nvPr>
            <p:ph type="body" idx="1"/>
          </p:nvPr>
        </p:nvSpPr>
        <p:spPr>
          <a:xfrm>
            <a:off x="1206500" y="4248504"/>
            <a:ext cx="21971000" cy="8256012"/>
          </a:xfrm>
          <a:prstGeom prst="rect">
            <a:avLst/>
          </a:prstGeom>
        </p:spPr>
        <p:txBody>
          <a:bodyPr/>
          <a:lstStyle/>
          <a:p>
            <a:pPr/>
            <a:r>
              <a:t>Here we use for example AWS Services as a Cloud Provider</a:t>
            </a:r>
          </a:p>
          <a:p>
            <a:pPr/>
            <a:r>
              <a:t>We use virtual instances </a:t>
            </a:r>
          </a:p>
          <a:p>
            <a:pPr/>
            <a:r>
              <a:t>We config our security groups, </a:t>
            </a:r>
          </a:p>
          <a:p>
            <a:pPr/>
            <a:r>
              <a:t>We configure our server and application access. </a:t>
            </a:r>
          </a:p>
          <a:p>
            <a:pPr/>
            <a:r>
              <a:t>Oof. That sounds like a lot but suppose we did it. </a:t>
            </a:r>
          </a:p>
          <a:p>
            <a:pPr/>
            <a:r>
              <a:rPr b="1">
                <a:latin typeface="Graphik"/>
                <a:ea typeface="Graphik"/>
                <a:cs typeface="Graphik"/>
                <a:sym typeface="Graphik"/>
              </a:rPr>
              <a:t>SUPPOSE </a:t>
            </a:r>
            <a:r>
              <a:t>we have set up but we have to think how are we releasing our software? </a:t>
            </a:r>
            <a:r>
              <a:rPr u="sng"/>
              <a:t>Which Form</a:t>
            </a:r>
            <a:r>
              <a:t>?</a:t>
            </a:r>
          </a:p>
        </p:txBody>
      </p:sp>
      <p:pic>
        <p:nvPicPr>
          <p:cNvPr id="237" name="pasted-movie.png" descr="pasted-movie.png"/>
          <p:cNvPicPr>
            <a:picLocks noChangeAspect="1"/>
          </p:cNvPicPr>
          <p:nvPr/>
        </p:nvPicPr>
        <p:blipFill>
          <a:blip r:embed="rId2">
            <a:extLst/>
          </a:blip>
          <a:stretch>
            <a:fillRect/>
          </a:stretch>
        </p:blipFill>
        <p:spPr>
          <a:xfrm>
            <a:off x="19337027" y="4955788"/>
            <a:ext cx="4020186" cy="2413078"/>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Using containers, these blue guys you’ve learned in LabAssignment1"/>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defTabSz="817244">
              <a:defRPr sz="5445"/>
            </a:lvl1pPr>
          </a:lstStyle>
          <a:p>
            <a:pPr/>
            <a:r>
              <a:t>Using containers, these blue guys you’ve learned in LabAssignment1</a:t>
            </a:r>
          </a:p>
        </p:txBody>
      </p:sp>
      <p:sp>
        <p:nvSpPr>
          <p:cNvPr id="240" name="Part 3:Standardising software with Docker"/>
          <p:cNvSpPr txBox="1"/>
          <p:nvPr>
            <p:ph type="title"/>
          </p:nvPr>
        </p:nvSpPr>
        <p:spPr>
          <a:prstGeom prst="rect">
            <a:avLst/>
          </a:prstGeom>
        </p:spPr>
        <p:txBody>
          <a:bodyPr/>
          <a:lstStyle>
            <a:lvl1pPr defTabSz="2218944">
              <a:defRPr spc="-91" sz="9100"/>
            </a:lvl1pPr>
          </a:lstStyle>
          <a:p>
            <a:pPr/>
            <a:r>
              <a:t>Part 3:Standardising software with Docker</a:t>
            </a:r>
          </a:p>
        </p:txBody>
      </p:sp>
      <p:sp>
        <p:nvSpPr>
          <p:cNvPr id="241" name="With Docker, we can package our software in a container form as…"/>
          <p:cNvSpPr txBox="1"/>
          <p:nvPr>
            <p:ph type="body" idx="1"/>
          </p:nvPr>
        </p:nvSpPr>
        <p:spPr>
          <a:prstGeom prst="rect">
            <a:avLst/>
          </a:prstGeom>
        </p:spPr>
        <p:txBody>
          <a:bodyPr/>
          <a:lstStyle/>
          <a:p>
            <a:pPr marL="402336" indent="-402336" defTabSz="312927">
              <a:spcBef>
                <a:spcPts val="4100"/>
              </a:spcBef>
              <a:defRPr sz="3520"/>
            </a:pPr>
            <a:r>
              <a:t>With Docker, we can package our software in a container form as</a:t>
            </a:r>
          </a:p>
          <a:p>
            <a:pPr lvl="1" marL="804672" indent="-402336" defTabSz="312927">
              <a:spcBef>
                <a:spcPts val="4100"/>
              </a:spcBef>
              <a:defRPr sz="3520"/>
            </a:pPr>
            <a:r>
              <a:t>Isolated units </a:t>
            </a:r>
          </a:p>
          <a:p>
            <a:pPr lvl="1" marL="804672" indent="-402336" defTabSz="312927">
              <a:spcBef>
                <a:spcPts val="4100"/>
              </a:spcBef>
              <a:defRPr sz="3520"/>
            </a:pPr>
            <a:r>
              <a:t>Run them with their code , runtime env. And libraries packages altogether </a:t>
            </a:r>
          </a:p>
          <a:p>
            <a:pPr lvl="1" marL="804672" indent="-402336" defTabSz="312927">
              <a:spcBef>
                <a:spcPts val="4100"/>
              </a:spcBef>
              <a:defRPr sz="3520"/>
            </a:pPr>
            <a:r>
              <a:t>Quickly deploy &amp; Scale apps and know it will run</a:t>
            </a:r>
          </a:p>
          <a:p>
            <a:pPr lvl="1" marL="804672" indent="-402336" defTabSz="312927">
              <a:spcBef>
                <a:spcPts val="4100"/>
              </a:spcBef>
              <a:defRPr sz="3520"/>
            </a:pPr>
          </a:p>
          <a:p>
            <a:pPr lvl="1" marL="804672" indent="-402336" defTabSz="312927">
              <a:spcBef>
                <a:spcPts val="4100"/>
              </a:spcBef>
              <a:defRPr sz="3520"/>
            </a:pPr>
          </a:p>
          <a:p>
            <a:pPr lvl="1" marL="804672" indent="-402336" defTabSz="312927">
              <a:spcBef>
                <a:spcPts val="4100"/>
              </a:spcBef>
              <a:defRPr sz="3520"/>
            </a:pPr>
            <a:r>
              <a:t>But </a:t>
            </a:r>
            <a:r>
              <a:rPr b="1">
                <a:latin typeface="Graphik"/>
                <a:ea typeface="Graphik"/>
                <a:cs typeface="Graphik"/>
                <a:sym typeface="Graphik"/>
              </a:rPr>
              <a:t>SUPPOSE </a:t>
            </a:r>
            <a:r>
              <a:t>our software is huge. It consists of HUNDREDS or even worse THOUSANDS of containers! </a:t>
            </a:r>
            <a:br/>
            <a:r>
              <a:t>Our shipping seems to be a ship that has no captain… who will take the helm? (Cringe pun intended)</a:t>
            </a:r>
          </a:p>
        </p:txBody>
      </p:sp>
      <p:pic>
        <p:nvPicPr>
          <p:cNvPr id="242" name="pasted-movie.png" descr="pasted-movie.png"/>
          <p:cNvPicPr>
            <a:picLocks noChangeAspect="1"/>
          </p:cNvPicPr>
          <p:nvPr/>
        </p:nvPicPr>
        <p:blipFill>
          <a:blip r:embed="rId2">
            <a:extLst/>
          </a:blip>
          <a:stretch>
            <a:fillRect/>
          </a:stretch>
        </p:blipFill>
        <p:spPr>
          <a:xfrm>
            <a:off x="23036347" y="11855278"/>
            <a:ext cx="613186" cy="613187"/>
          </a:xfrm>
          <a:prstGeom prst="rect">
            <a:avLst/>
          </a:prstGeom>
          <a:ln w="12700">
            <a:miter lim="400000"/>
          </a:ln>
        </p:spPr>
      </p:pic>
      <p:pic>
        <p:nvPicPr>
          <p:cNvPr id="243" name="pasted-movie.png" descr="pasted-movie.png"/>
          <p:cNvPicPr>
            <a:picLocks noChangeAspect="1"/>
          </p:cNvPicPr>
          <p:nvPr/>
        </p:nvPicPr>
        <p:blipFill>
          <a:blip r:embed="rId3">
            <a:extLst/>
          </a:blip>
          <a:stretch>
            <a:fillRect/>
          </a:stretch>
        </p:blipFill>
        <p:spPr>
          <a:xfrm>
            <a:off x="20103242" y="3634674"/>
            <a:ext cx="3751592" cy="2933063"/>
          </a:xfrm>
          <a:prstGeom prst="rect">
            <a:avLst/>
          </a:prstGeom>
          <a:ln w="12700">
            <a:miter lim="400000"/>
          </a:ln>
        </p:spPr>
      </p:pic>
      <p:pic>
        <p:nvPicPr>
          <p:cNvPr id="244" name="pasted-movie.png" descr="pasted-movie.png"/>
          <p:cNvPicPr>
            <a:picLocks noChangeAspect="1"/>
          </p:cNvPicPr>
          <p:nvPr/>
        </p:nvPicPr>
        <p:blipFill>
          <a:blip r:embed="rId4">
            <a:extLst/>
          </a:blip>
          <a:stretch>
            <a:fillRect/>
          </a:stretch>
        </p:blipFill>
        <p:spPr>
          <a:xfrm>
            <a:off x="20232788" y="6875010"/>
            <a:ext cx="3492501" cy="232410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Part 4.i: Orchestrating our containers with Kubernetes"/>
          <p:cNvSpPr txBox="1"/>
          <p:nvPr>
            <p:ph type="title"/>
          </p:nvPr>
        </p:nvSpPr>
        <p:spPr>
          <a:prstGeom prst="rect">
            <a:avLst/>
          </a:prstGeom>
        </p:spPr>
        <p:txBody>
          <a:bodyPr/>
          <a:lstStyle>
            <a:lvl1pPr defTabSz="1731263">
              <a:defRPr spc="-71" sz="7100"/>
            </a:lvl1pPr>
          </a:lstStyle>
          <a:p>
            <a:pPr/>
            <a:r>
              <a:t>Part 4.i: Orchestrating our containers with Kubernetes </a:t>
            </a:r>
          </a:p>
        </p:txBody>
      </p:sp>
      <p:sp>
        <p:nvSpPr>
          <p:cNvPr id="247" name="The software devs found containers technology revolutionary but they overburdened the OPS with thousand of containers.…"/>
          <p:cNvSpPr txBox="1"/>
          <p:nvPr>
            <p:ph type="body" idx="1"/>
          </p:nvPr>
        </p:nvSpPr>
        <p:spPr>
          <a:prstGeom prst="rect">
            <a:avLst/>
          </a:prstGeom>
        </p:spPr>
        <p:txBody>
          <a:bodyPr/>
          <a:lstStyle/>
          <a:p>
            <a:pPr lvl="1" marL="877823" indent="-438911" defTabSz="341375">
              <a:spcBef>
                <a:spcPts val="4500"/>
              </a:spcBef>
              <a:defRPr sz="3839"/>
            </a:pPr>
            <a:r>
              <a:t>The software devs found containers technology revolutionary but they overburdened the OPS with thousand of containers.</a:t>
            </a:r>
          </a:p>
          <a:p>
            <a:pPr lvl="2" marL="1316736" indent="-438911" defTabSz="341375">
              <a:spcBef>
                <a:spcPts val="4500"/>
              </a:spcBef>
              <a:defRPr sz="3839"/>
            </a:pPr>
            <a:r>
              <a:t> How do they run them in a more easier manner since they are ephemeral, and stateless</a:t>
            </a:r>
          </a:p>
          <a:p>
            <a:pPr lvl="2" marL="1316736" indent="-438911" defTabSz="341375">
              <a:spcBef>
                <a:spcPts val="4500"/>
              </a:spcBef>
              <a:defRPr sz="3839"/>
            </a:pPr>
            <a:r>
              <a:t>How do they restart them if they fail?</a:t>
            </a:r>
          </a:p>
          <a:p>
            <a:pPr lvl="2" marL="1316736" indent="-438911" defTabSz="341375">
              <a:spcBef>
                <a:spcPts val="4500"/>
              </a:spcBef>
              <a:defRPr sz="3839"/>
            </a:pPr>
            <a:r>
              <a:t>How do they scale if they have complex requirements?</a:t>
            </a:r>
          </a:p>
          <a:p>
            <a:pPr lvl="2" marL="1316736" indent="-438911" defTabSz="341375">
              <a:spcBef>
                <a:spcPts val="4500"/>
              </a:spcBef>
              <a:defRPr sz="3839"/>
            </a:pPr>
            <a:r>
              <a:t>How do they run our distributed apps like micro services? (And yes, </a:t>
            </a:r>
            <a:r>
              <a:rPr b="1">
                <a:latin typeface="Graphik"/>
                <a:ea typeface="Graphik"/>
                <a:cs typeface="Graphik"/>
                <a:sym typeface="Graphik"/>
              </a:rPr>
              <a:t>Docker-compose </a:t>
            </a:r>
            <a:r>
              <a:t>won’t do it for our hundreds of containers micro services app)</a:t>
            </a:r>
          </a:p>
          <a:p>
            <a:pPr marL="438911" indent="-438911" defTabSz="341375">
              <a:spcBef>
                <a:spcPts val="4500"/>
              </a:spcBef>
              <a:buChar char="➡"/>
              <a:defRPr sz="3839" u="sng"/>
            </a:pPr>
            <a:r>
              <a:t> The answer is a huge part of a devOps engineer life so it deserves a second slide:</a:t>
            </a:r>
          </a:p>
        </p:txBody>
      </p:sp>
      <p:sp>
        <p:nvSpPr>
          <p:cNvPr id="248" name="Also a greek word for ship captain, also just known as K8s. The problem:"/>
          <p:cNvSpPr txBox="1"/>
          <p:nvPr/>
        </p:nvSpPr>
        <p:spPr>
          <a:xfrm>
            <a:off x="1206500" y="2320925"/>
            <a:ext cx="21971000" cy="10033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defTabSz="784225">
              <a:spcBef>
                <a:spcPts val="0"/>
              </a:spcBef>
              <a:defRPr sz="5225">
                <a:latin typeface="+mn-lt"/>
                <a:ea typeface="+mn-ea"/>
                <a:cs typeface="+mn-cs"/>
                <a:sym typeface="Produkt Extralight"/>
              </a:defRPr>
            </a:pPr>
            <a:r>
              <a:t>Also a greek word for ship captain, also just known as K8s. </a:t>
            </a:r>
            <a:r>
              <a:t>The problem</a:t>
            </a:r>
            <a:r>
              <a:t>:</a:t>
            </a:r>
          </a:p>
        </p:txBody>
      </p:sp>
      <p:pic>
        <p:nvPicPr>
          <p:cNvPr id="249" name="pasted-movie.png" descr="pasted-movie.png"/>
          <p:cNvPicPr>
            <a:picLocks noChangeAspect="1"/>
          </p:cNvPicPr>
          <p:nvPr/>
        </p:nvPicPr>
        <p:blipFill>
          <a:blip r:embed="rId2">
            <a:extLst/>
          </a:blip>
          <a:stretch>
            <a:fillRect/>
          </a:stretch>
        </p:blipFill>
        <p:spPr>
          <a:xfrm>
            <a:off x="21256325" y="12047642"/>
            <a:ext cx="3012611" cy="1379268"/>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1" name="Also a greek word for ship captain, also just known as K8s"/>
          <p:cNvSpPr txBox="1"/>
          <p:nvPr>
            <p:ph type="body" idx="21"/>
          </p:nvPr>
        </p:nvSpPr>
        <p:spPr>
          <a:xfrm>
            <a:off x="1206500" y="2311400"/>
            <a:ext cx="21971000" cy="1003300"/>
          </a:xfrm>
          <a:prstGeom prst="rect">
            <a:avLst/>
          </a:prstGeom>
          <a:extLst>
            <a:ext uri="{C572A759-6A51-4108-AA02-DFA0A04FC94B}">
              <ma14:wrappingTextBoxFlag xmlns:ma14="http://schemas.microsoft.com/office/mac/drawingml/2011/main" val="1"/>
            </a:ext>
          </a:extLst>
        </p:spPr>
        <p:txBody>
          <a:bodyPr/>
          <a:lstStyle/>
          <a:p>
            <a:pPr/>
            <a:r>
              <a:t>Also a greek word for ship captain, also just known as K8s</a:t>
            </a:r>
          </a:p>
        </p:txBody>
      </p:sp>
      <p:sp>
        <p:nvSpPr>
          <p:cNvPr id="252" name="Part 4.ii.: Orchestrating our containers with Kubernetes"/>
          <p:cNvSpPr txBox="1"/>
          <p:nvPr>
            <p:ph type="title"/>
          </p:nvPr>
        </p:nvSpPr>
        <p:spPr>
          <a:prstGeom prst="rect">
            <a:avLst/>
          </a:prstGeom>
        </p:spPr>
        <p:txBody>
          <a:bodyPr/>
          <a:lstStyle>
            <a:lvl1pPr defTabSz="1706879">
              <a:defRPr spc="-70" sz="7000"/>
            </a:lvl1pPr>
          </a:lstStyle>
          <a:p>
            <a:pPr/>
            <a:r>
              <a:t>Part 4.ii.: Orchestrating our containers with Kubernetes  </a:t>
            </a:r>
          </a:p>
        </p:txBody>
      </p:sp>
      <p:sp>
        <p:nvSpPr>
          <p:cNvPr id="253" name="The answer is… Kubernetes. Yes you’ve guessed it right.…"/>
          <p:cNvSpPr txBox="1"/>
          <p:nvPr>
            <p:ph type="body" idx="1"/>
          </p:nvPr>
        </p:nvSpPr>
        <p:spPr>
          <a:xfrm>
            <a:off x="188396" y="4248504"/>
            <a:ext cx="22989104" cy="8759039"/>
          </a:xfrm>
          <a:prstGeom prst="rect">
            <a:avLst/>
          </a:prstGeom>
        </p:spPr>
        <p:txBody>
          <a:bodyPr/>
          <a:lstStyle/>
          <a:p>
            <a:pPr lvl="1"/>
            <a:r>
              <a:t>The answer is… Kubernetes. Yes you’ve guessed it right.</a:t>
            </a:r>
          </a:p>
          <a:p>
            <a:pPr lvl="1"/>
            <a:r>
              <a:t>It has auto-healing features</a:t>
            </a:r>
          </a:p>
          <a:p>
            <a:pPr lvl="1"/>
            <a:r>
              <a:t>It has auto-scaling mechanisms</a:t>
            </a:r>
          </a:p>
          <a:p>
            <a:pPr lvl="1"/>
            <a:r>
              <a:t>But </a:t>
            </a:r>
            <a:r>
              <a:rPr b="1">
                <a:latin typeface="Graphik"/>
                <a:ea typeface="Graphik"/>
                <a:cs typeface="Graphik"/>
                <a:sym typeface="Graphik"/>
              </a:rPr>
              <a:t>SUPPOSE</a:t>
            </a:r>
            <a:r>
              <a:t> we have a K8s cluster full of logs from the hundreds of containers. We can’t manually check every log out of the tens of logs spawning every second to see if someone hacked us, or if some server failed, or if a server has huge load, or OFI takes the super league ? </a:t>
            </a:r>
            <a:r>
              <a:rPr b="1">
                <a:latin typeface="Graphik"/>
                <a:ea typeface="Graphik"/>
                <a:cs typeface="Graphik"/>
                <a:sym typeface="Graphik"/>
              </a:rPr>
              <a:t>HOW </a:t>
            </a:r>
            <a:r>
              <a:t>do we monitor these or get alerted?</a:t>
            </a:r>
          </a:p>
        </p:txBody>
      </p:sp>
      <p:pic>
        <p:nvPicPr>
          <p:cNvPr id="254" name="pasted-movie.png" descr="pasted-movie.png"/>
          <p:cNvPicPr>
            <a:picLocks noChangeAspect="1"/>
          </p:cNvPicPr>
          <p:nvPr/>
        </p:nvPicPr>
        <p:blipFill>
          <a:blip r:embed="rId2">
            <a:extLst/>
          </a:blip>
          <a:stretch>
            <a:fillRect/>
          </a:stretch>
        </p:blipFill>
        <p:spPr>
          <a:xfrm>
            <a:off x="19660747" y="1765439"/>
            <a:ext cx="2533650" cy="16891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Automating alerting &amp; monitoring system stat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Automating alerting &amp; monitoring system state</a:t>
            </a:r>
          </a:p>
        </p:txBody>
      </p:sp>
      <p:sp>
        <p:nvSpPr>
          <p:cNvPr id="257" name="Part 5: Prometheus"/>
          <p:cNvSpPr txBox="1"/>
          <p:nvPr>
            <p:ph type="title"/>
          </p:nvPr>
        </p:nvSpPr>
        <p:spPr>
          <a:prstGeom prst="rect">
            <a:avLst/>
          </a:prstGeom>
        </p:spPr>
        <p:txBody>
          <a:bodyPr/>
          <a:lstStyle>
            <a:lvl1pPr defTabSz="2316479">
              <a:defRPr spc="-95" sz="9500"/>
            </a:lvl1pPr>
          </a:lstStyle>
          <a:p>
            <a:pPr/>
            <a:r>
              <a:t>Part 5: Prometheus </a:t>
            </a:r>
          </a:p>
        </p:txBody>
      </p:sp>
      <p:sp>
        <p:nvSpPr>
          <p:cNvPr id="258" name="Monitors…"/>
          <p:cNvSpPr txBox="1"/>
          <p:nvPr>
            <p:ph type="body" idx="1"/>
          </p:nvPr>
        </p:nvSpPr>
        <p:spPr>
          <a:prstGeom prst="rect">
            <a:avLst/>
          </a:prstGeom>
        </p:spPr>
        <p:txBody>
          <a:bodyPr/>
          <a:lstStyle/>
          <a:p>
            <a:pPr/>
            <a:r>
              <a:t>Monitors</a:t>
            </a:r>
          </a:p>
          <a:p>
            <a:pPr/>
            <a:r>
              <a:t>Alerts</a:t>
            </a:r>
          </a:p>
          <a:p>
            <a:pPr/>
            <a:r>
              <a:t>Visualises data .</a:t>
            </a:r>
          </a:p>
          <a:p>
            <a:pPr/>
            <a:r>
              <a:t>With GRAFANA integration we can have even more interesting visuals but that goes beyond this lecture’s scope</a:t>
            </a:r>
          </a:p>
          <a:p>
            <a:pPr/>
            <a:r>
              <a:t>You think I am annoying, but </a:t>
            </a:r>
            <a:r>
              <a:rPr b="1">
                <a:latin typeface="Graphik"/>
                <a:ea typeface="Graphik"/>
                <a:cs typeface="Graphik"/>
                <a:sym typeface="Graphik"/>
              </a:rPr>
              <a:t>SUPPOSE an issue like a server crushing occurs. </a:t>
            </a:r>
            <a:r>
              <a:t>How do we recover?</a:t>
            </a:r>
          </a:p>
        </p:txBody>
      </p:sp>
      <p:pic>
        <p:nvPicPr>
          <p:cNvPr id="259" name="pasted-movie.png" descr="pasted-movie.png"/>
          <p:cNvPicPr>
            <a:picLocks noChangeAspect="1"/>
          </p:cNvPicPr>
          <p:nvPr/>
        </p:nvPicPr>
        <p:blipFill>
          <a:blip r:embed="rId2">
            <a:extLst/>
          </a:blip>
          <a:stretch>
            <a:fillRect/>
          </a:stretch>
        </p:blipFill>
        <p:spPr>
          <a:xfrm>
            <a:off x="19523955" y="214165"/>
            <a:ext cx="3746501" cy="2171701"/>
          </a:xfrm>
          <a:prstGeom prst="rect">
            <a:avLst/>
          </a:prstGeom>
          <a:ln w="12700">
            <a:miter lim="400000"/>
          </a:ln>
        </p:spPr>
      </p:pic>
      <p:pic>
        <p:nvPicPr>
          <p:cNvPr id="260" name="pasted-movie.png" descr="pasted-movie.png"/>
          <p:cNvPicPr>
            <a:picLocks noChangeAspect="1"/>
          </p:cNvPicPr>
          <p:nvPr/>
        </p:nvPicPr>
        <p:blipFill>
          <a:blip r:embed="rId3">
            <a:extLst/>
          </a:blip>
          <a:stretch>
            <a:fillRect/>
          </a:stretch>
        </p:blipFill>
        <p:spPr>
          <a:xfrm>
            <a:off x="20242017" y="3506781"/>
            <a:ext cx="2962323" cy="3028976"/>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afely and predictably provision and manage infrastructure in any cloud"/>
          <p:cNvSpPr txBox="1"/>
          <p:nvPr>
            <p:ph type="body" idx="21"/>
          </p:nvPr>
        </p:nvSpPr>
        <p:spPr>
          <a:xfrm>
            <a:off x="1206500" y="2336800"/>
            <a:ext cx="21971000" cy="1003300"/>
          </a:xfrm>
          <a:prstGeom prst="rect">
            <a:avLst/>
          </a:prstGeom>
          <a:extLst>
            <a:ext uri="{C572A759-6A51-4108-AA02-DFA0A04FC94B}">
              <ma14:wrappingTextBoxFlag xmlns:ma14="http://schemas.microsoft.com/office/mac/drawingml/2011/main" val="1"/>
            </a:ext>
          </a:extLst>
        </p:spPr>
        <p:txBody>
          <a:bodyPr/>
          <a:lstStyle>
            <a:lvl1pPr defTabSz="775969">
              <a:defRPr sz="5170"/>
            </a:lvl1pPr>
          </a:lstStyle>
          <a:p>
            <a:pPr/>
            <a:r>
              <a:t>Safely and predictably provision and manage infrastructure in any cloud</a:t>
            </a:r>
          </a:p>
        </p:txBody>
      </p:sp>
      <p:sp>
        <p:nvSpPr>
          <p:cNvPr id="263" name="Part 6: Terraform"/>
          <p:cNvSpPr txBox="1"/>
          <p:nvPr>
            <p:ph type="title"/>
          </p:nvPr>
        </p:nvSpPr>
        <p:spPr>
          <a:prstGeom prst="rect">
            <a:avLst/>
          </a:prstGeom>
        </p:spPr>
        <p:txBody>
          <a:bodyPr/>
          <a:lstStyle>
            <a:lvl1pPr defTabSz="2316479">
              <a:defRPr spc="-95" sz="9500"/>
            </a:lvl1pPr>
          </a:lstStyle>
          <a:p>
            <a:pPr/>
            <a:r>
              <a:t>Part 6: Terraform</a:t>
            </a:r>
          </a:p>
        </p:txBody>
      </p:sp>
      <p:sp>
        <p:nvSpPr>
          <p:cNvPr id="264" name="Suppose we have  100s. Of servers and 1000 of containers:…"/>
          <p:cNvSpPr txBox="1"/>
          <p:nvPr>
            <p:ph type="body" idx="1"/>
          </p:nvPr>
        </p:nvSpPr>
        <p:spPr>
          <a:xfrm>
            <a:off x="1206500" y="4286604"/>
            <a:ext cx="21971000" cy="8256012"/>
          </a:xfrm>
          <a:prstGeom prst="rect">
            <a:avLst/>
          </a:prstGeom>
        </p:spPr>
        <p:txBody>
          <a:bodyPr/>
          <a:lstStyle/>
          <a:p>
            <a:pPr marL="429768" indent="-429768" defTabSz="334263">
              <a:spcBef>
                <a:spcPts val="4400"/>
              </a:spcBef>
              <a:defRPr b="1" sz="3759">
                <a:latin typeface="Graphik"/>
                <a:ea typeface="Graphik"/>
                <a:cs typeface="Graphik"/>
                <a:sym typeface="Graphik"/>
              </a:defRPr>
            </a:pPr>
            <a:r>
              <a:t>Suppose </a:t>
            </a:r>
            <a:r>
              <a:rPr b="0">
                <a:latin typeface="Graphik Light"/>
                <a:ea typeface="Graphik Light"/>
                <a:cs typeface="Graphik Light"/>
                <a:sym typeface="Graphik Light"/>
              </a:rPr>
              <a:t>we have </a:t>
            </a:r>
            <a:r>
              <a:t> </a:t>
            </a:r>
            <a:r>
              <a:rPr b="0">
                <a:latin typeface="Graphik Light"/>
                <a:ea typeface="Graphik Light"/>
                <a:cs typeface="Graphik Light"/>
                <a:sym typeface="Graphik Light"/>
              </a:rPr>
              <a:t>100s. Of servers and 1000 of containers:</a:t>
            </a:r>
            <a:endParaRPr b="0">
              <a:latin typeface="Graphik Light"/>
              <a:ea typeface="Graphik Light"/>
              <a:cs typeface="Graphik Light"/>
              <a:sym typeface="Graphik Light"/>
            </a:endParaRPr>
          </a:p>
          <a:p>
            <a:pPr lvl="1" marL="859536" indent="-429768" defTabSz="334263">
              <a:spcBef>
                <a:spcPts val="4400"/>
              </a:spcBef>
              <a:defRPr b="1" sz="3759">
                <a:latin typeface="Graphik"/>
                <a:ea typeface="Graphik"/>
                <a:cs typeface="Graphik"/>
                <a:sym typeface="Graphik"/>
              </a:defRPr>
            </a:pPr>
            <a:r>
              <a:rPr b="0">
                <a:latin typeface="Graphik Light"/>
                <a:ea typeface="Graphik Light"/>
                <a:cs typeface="Graphik Light"/>
                <a:sym typeface="Graphik Light"/>
              </a:rPr>
              <a:t>We have added 100 more servers to scale horizontally. How do we set them up without manually setting every dependency requirement in each server and rebooting every time a new feature is released?  </a:t>
            </a:r>
            <a:endParaRPr b="0">
              <a:latin typeface="Graphik Light"/>
              <a:ea typeface="Graphik Light"/>
              <a:cs typeface="Graphik Light"/>
              <a:sym typeface="Graphik Light"/>
            </a:endParaRPr>
          </a:p>
          <a:p>
            <a:pPr lvl="1" marL="859536" indent="-429768" defTabSz="334263">
              <a:spcBef>
                <a:spcPts val="4400"/>
              </a:spcBef>
              <a:defRPr b="1" sz="3759">
                <a:latin typeface="Graphik"/>
                <a:ea typeface="Graphik"/>
                <a:cs typeface="Graphik"/>
                <a:sym typeface="Graphik"/>
              </a:defRPr>
            </a:pPr>
            <a:r>
              <a:rPr b="0">
                <a:latin typeface="Graphik Light"/>
                <a:ea typeface="Graphik Light"/>
                <a:cs typeface="Graphik Light"/>
                <a:sym typeface="Graphik Light"/>
              </a:rPr>
              <a:t>How do we recreate our servers state in case of losing them as a result of a hack-attack?</a:t>
            </a:r>
            <a:endParaRPr b="0">
              <a:latin typeface="Graphik Light"/>
              <a:ea typeface="Graphik Light"/>
              <a:cs typeface="Graphik Light"/>
              <a:sym typeface="Graphik Light"/>
            </a:endParaRPr>
          </a:p>
          <a:p>
            <a:pPr lvl="1" marL="859536" indent="-429768" defTabSz="334263">
              <a:spcBef>
                <a:spcPts val="4400"/>
              </a:spcBef>
              <a:defRPr b="1" sz="3759">
                <a:latin typeface="Graphik"/>
                <a:ea typeface="Graphik"/>
                <a:cs typeface="Graphik"/>
                <a:sym typeface="Graphik"/>
              </a:defRPr>
            </a:pPr>
            <a:r>
              <a:rPr b="0">
                <a:latin typeface="Graphik Light"/>
                <a:ea typeface="Graphik Light"/>
                <a:cs typeface="Graphik Light"/>
                <a:sym typeface="Graphik Light"/>
              </a:rPr>
              <a:t>Well </a:t>
            </a:r>
            <a:r>
              <a:t>Terraform </a:t>
            </a:r>
            <a:r>
              <a:rPr b="0">
                <a:latin typeface="Graphik Light"/>
                <a:ea typeface="Graphik Light"/>
                <a:cs typeface="Graphik Light"/>
                <a:sym typeface="Graphik Light"/>
              </a:rPr>
              <a:t>defines the desired infrastructure resources in code files (Infrastructure as Code)</a:t>
            </a:r>
            <a:endParaRPr b="0">
              <a:latin typeface="Graphik Light"/>
              <a:ea typeface="Graphik Light"/>
              <a:cs typeface="Graphik Light"/>
              <a:sym typeface="Graphik Light"/>
            </a:endParaRPr>
          </a:p>
          <a:p>
            <a:pPr lvl="2" marL="1289303" indent="-429768" defTabSz="334263">
              <a:spcBef>
                <a:spcPts val="4400"/>
              </a:spcBef>
              <a:defRPr b="1" sz="3759">
                <a:latin typeface="Graphik"/>
                <a:ea typeface="Graphik"/>
                <a:cs typeface="Graphik"/>
                <a:sym typeface="Graphik"/>
              </a:defRPr>
            </a:pPr>
            <a:r>
              <a:rPr b="0">
                <a:latin typeface="Graphik Light"/>
                <a:ea typeface="Graphik Light"/>
                <a:cs typeface="Graphik Light"/>
                <a:sym typeface="Graphik Light"/>
              </a:rPr>
              <a:t>If anything happens, we run those scripts. </a:t>
            </a:r>
            <a:endParaRPr b="0">
              <a:latin typeface="Graphik Light"/>
              <a:ea typeface="Graphik Light"/>
              <a:cs typeface="Graphik Light"/>
              <a:sym typeface="Graphik Light"/>
            </a:endParaRPr>
          </a:p>
          <a:p>
            <a:pPr lvl="2" marL="1289303" indent="-429768" defTabSz="334263">
              <a:spcBef>
                <a:spcPts val="4400"/>
              </a:spcBef>
              <a:defRPr b="1" sz="3759">
                <a:latin typeface="Graphik"/>
                <a:ea typeface="Graphik"/>
                <a:cs typeface="Graphik"/>
                <a:sym typeface="Graphik"/>
              </a:defRPr>
            </a:pPr>
            <a:r>
              <a:rPr b="0">
                <a:latin typeface="Graphik Light"/>
                <a:ea typeface="Graphik Light"/>
                <a:cs typeface="Graphik Light"/>
                <a:sym typeface="Graphik Light"/>
              </a:rPr>
              <a:t>Finally, let’ s see a similar issue: how to configure thousands of servers ? </a:t>
            </a:r>
          </a:p>
        </p:txBody>
      </p:sp>
      <p:pic>
        <p:nvPicPr>
          <p:cNvPr id="265" name="pasted-movie.png" descr="pasted-movie.png"/>
          <p:cNvPicPr>
            <a:picLocks noChangeAspect="1"/>
          </p:cNvPicPr>
          <p:nvPr/>
        </p:nvPicPr>
        <p:blipFill>
          <a:blip r:embed="rId2">
            <a:extLst/>
          </a:blip>
          <a:stretch>
            <a:fillRect/>
          </a:stretch>
        </p:blipFill>
        <p:spPr>
          <a:xfrm>
            <a:off x="16994537" y="-231559"/>
            <a:ext cx="6096001" cy="3048001"/>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For less stressful configuration management"/>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For less stressful configuration management</a:t>
            </a:r>
          </a:p>
        </p:txBody>
      </p:sp>
      <p:sp>
        <p:nvSpPr>
          <p:cNvPr id="268" name="Part 7: Ansible"/>
          <p:cNvSpPr txBox="1"/>
          <p:nvPr>
            <p:ph type="title"/>
          </p:nvPr>
        </p:nvSpPr>
        <p:spPr>
          <a:prstGeom prst="rect">
            <a:avLst/>
          </a:prstGeom>
        </p:spPr>
        <p:txBody>
          <a:bodyPr/>
          <a:lstStyle>
            <a:lvl1pPr defTabSz="2316479">
              <a:defRPr spc="-95" sz="9500"/>
            </a:lvl1pPr>
          </a:lstStyle>
          <a:p>
            <a:pPr/>
            <a:r>
              <a:t>Part 7: Ansible</a:t>
            </a:r>
          </a:p>
        </p:txBody>
      </p:sp>
      <p:sp>
        <p:nvSpPr>
          <p:cNvPr id="269" name="Suppose we’re working on the OS of servers: We write configuration in one file related to run security patches or upgrading runtime to all servers (this is called configuration as a code)…"/>
          <p:cNvSpPr txBox="1"/>
          <p:nvPr>
            <p:ph type="body" idx="1"/>
          </p:nvPr>
        </p:nvSpPr>
        <p:spPr>
          <a:prstGeom prst="rect">
            <a:avLst/>
          </a:prstGeom>
        </p:spPr>
        <p:txBody>
          <a:bodyPr/>
          <a:lstStyle/>
          <a:p>
            <a:pPr/>
            <a:r>
              <a:rPr b="1">
                <a:latin typeface="Graphik"/>
                <a:ea typeface="Graphik"/>
                <a:cs typeface="Graphik"/>
                <a:sym typeface="Graphik"/>
              </a:rPr>
              <a:t>Suppose we’re working on the OS of servers: </a:t>
            </a:r>
            <a:r>
              <a:t>We write configuration in one file related to run security patches or upgrading runtime to all servers (this is called configuration as a code)</a:t>
            </a:r>
          </a:p>
          <a:p>
            <a:pPr/>
            <a:r>
              <a:t>We run the script ONCE and it runs on every server  instead of</a:t>
            </a:r>
          </a:p>
          <a:p>
            <a:pPr/>
            <a:r>
              <a:t>Installing agents in every server</a:t>
            </a:r>
          </a:p>
          <a:p>
            <a:pPr/>
            <a:r>
              <a:t>Remembering and noting each step run on one server</a:t>
            </a:r>
          </a:p>
          <a:p>
            <a:pPr/>
            <a:r>
              <a:t>And doing it </a:t>
            </a:r>
            <a:r>
              <a:rPr u="sng"/>
              <a:t>manually</a:t>
            </a:r>
            <a:r>
              <a:t> in every one of hundreds of servers, working nodes, containers or anything </a:t>
            </a:r>
          </a:p>
        </p:txBody>
      </p:sp>
      <p:pic>
        <p:nvPicPr>
          <p:cNvPr id="270" name="pasted-movie.png" descr="pasted-movie.png"/>
          <p:cNvPicPr>
            <a:picLocks noChangeAspect="1"/>
          </p:cNvPicPr>
          <p:nvPr/>
        </p:nvPicPr>
        <p:blipFill>
          <a:blip r:embed="rId2">
            <a:extLst/>
          </a:blip>
          <a:stretch>
            <a:fillRect/>
          </a:stretch>
        </p:blipFill>
        <p:spPr>
          <a:xfrm>
            <a:off x="17332707" y="448909"/>
            <a:ext cx="2253333" cy="2773333"/>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For collaborating when writing cod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For collaborating when writing code</a:t>
            </a:r>
          </a:p>
        </p:txBody>
      </p:sp>
      <p:sp>
        <p:nvSpPr>
          <p:cNvPr id="273" name="Part 8: Git and Version Control Systems"/>
          <p:cNvSpPr txBox="1"/>
          <p:nvPr>
            <p:ph type="title"/>
          </p:nvPr>
        </p:nvSpPr>
        <p:spPr>
          <a:prstGeom prst="rect">
            <a:avLst/>
          </a:prstGeom>
        </p:spPr>
        <p:txBody>
          <a:bodyPr/>
          <a:lstStyle>
            <a:lvl1pPr defTabSz="2316479">
              <a:defRPr spc="-95" sz="9500"/>
            </a:lvl1pPr>
          </a:lstStyle>
          <a:p>
            <a:pPr/>
            <a:r>
              <a:t>Part 8: Git and Version Control Systems</a:t>
            </a:r>
          </a:p>
        </p:txBody>
      </p:sp>
      <p:sp>
        <p:nvSpPr>
          <p:cNvPr id="274" name="All this code from start to end (software or IaC, CaC etc.) needs to be collaboratively written and versioned…"/>
          <p:cNvSpPr txBox="1"/>
          <p:nvPr>
            <p:ph type="body" idx="1"/>
          </p:nvPr>
        </p:nvSpPr>
        <p:spPr>
          <a:xfrm>
            <a:off x="276186" y="4134255"/>
            <a:ext cx="21971001" cy="8256012"/>
          </a:xfrm>
          <a:prstGeom prst="rect">
            <a:avLst/>
          </a:prstGeom>
        </p:spPr>
        <p:txBody>
          <a:bodyPr/>
          <a:lstStyle/>
          <a:p>
            <a:pPr lvl="2"/>
            <a:r>
              <a:t>All this code from start to end (software or IaC, CaC etc.) needs to be collaboratively written and versioned</a:t>
            </a:r>
          </a:p>
          <a:p>
            <a:pPr lvl="2"/>
            <a:r>
              <a:t>So you know, git could be useful, but you already know that.</a:t>
            </a:r>
          </a:p>
          <a:p>
            <a:pPr lvl="2"/>
            <a:r>
              <a:t>Now repeat all of the previous parts.</a:t>
            </a:r>
          </a:p>
        </p:txBody>
      </p:sp>
      <p:pic>
        <p:nvPicPr>
          <p:cNvPr id="275" name="pasted-movie.png" descr="pasted-movie.png"/>
          <p:cNvPicPr>
            <a:picLocks noChangeAspect="1"/>
          </p:cNvPicPr>
          <p:nvPr/>
        </p:nvPicPr>
        <p:blipFill>
          <a:blip r:embed="rId2">
            <a:extLst/>
          </a:blip>
          <a:stretch>
            <a:fillRect/>
          </a:stretch>
        </p:blipFill>
        <p:spPr>
          <a:xfrm>
            <a:off x="20386304" y="9307212"/>
            <a:ext cx="3556001" cy="3556001"/>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And consider what we know and what we don’t"/>
          <p:cNvSpPr txBox="1"/>
          <p:nvPr>
            <p:ph type="body" idx="21"/>
          </p:nvPr>
        </p:nvSpPr>
        <p:spPr>
          <a:xfrm>
            <a:off x="1206500" y="2320925"/>
            <a:ext cx="21971000" cy="1003300"/>
          </a:xfrm>
          <a:prstGeom prst="rect">
            <a:avLst/>
          </a:prstGeom>
          <a:extLst>
            <a:ext uri="{C572A759-6A51-4108-AA02-DFA0A04FC94B}">
              <ma14:wrappingTextBoxFlag xmlns:ma14="http://schemas.microsoft.com/office/mac/drawingml/2011/main" val="1"/>
            </a:ext>
          </a:extLst>
        </p:spPr>
        <p:txBody>
          <a:bodyPr/>
          <a:lstStyle/>
          <a:p>
            <a:pPr/>
            <a:r>
              <a:t>And consider what we know and what we don’t</a:t>
            </a:r>
          </a:p>
        </p:txBody>
      </p:sp>
      <p:sp>
        <p:nvSpPr>
          <p:cNvPr id="278" name="Ok let’s summarize"/>
          <p:cNvSpPr txBox="1"/>
          <p:nvPr>
            <p:ph type="title"/>
          </p:nvPr>
        </p:nvSpPr>
        <p:spPr>
          <a:prstGeom prst="rect">
            <a:avLst/>
          </a:prstGeom>
        </p:spPr>
        <p:txBody>
          <a:bodyPr/>
          <a:lstStyle>
            <a:lvl1pPr defTabSz="2316479">
              <a:defRPr spc="-95" sz="9500"/>
            </a:lvl1pPr>
          </a:lstStyle>
          <a:p>
            <a:pPr/>
            <a:r>
              <a:t>Ok let’s summarize</a:t>
            </a:r>
          </a:p>
        </p:txBody>
      </p:sp>
      <p:pic>
        <p:nvPicPr>
          <p:cNvPr id="279" name="pasted-movie.png" descr="pasted-movie.png"/>
          <p:cNvPicPr>
            <a:picLocks noChangeAspect="1"/>
          </p:cNvPicPr>
          <p:nvPr/>
        </p:nvPicPr>
        <p:blipFill>
          <a:blip r:embed="rId2">
            <a:extLst/>
          </a:blip>
          <a:stretch>
            <a:fillRect/>
          </a:stretch>
        </p:blipFill>
        <p:spPr>
          <a:xfrm>
            <a:off x="4825700" y="4659151"/>
            <a:ext cx="14146395" cy="7434717"/>
          </a:xfrm>
          <a:prstGeom prst="rect">
            <a:avLst/>
          </a:prstGeom>
          <a:ln w="12700">
            <a:miter lim="400000"/>
          </a:ln>
        </p:spPr>
      </p:pic>
      <p:pic>
        <p:nvPicPr>
          <p:cNvPr id="280" name="pasted-movie.png" descr="pasted-movie.png"/>
          <p:cNvPicPr>
            <a:picLocks noChangeAspect="1"/>
          </p:cNvPicPr>
          <p:nvPr/>
        </p:nvPicPr>
        <p:blipFill>
          <a:blip r:embed="rId3">
            <a:extLst/>
          </a:blip>
          <a:stretch>
            <a:fillRect/>
          </a:stretch>
        </p:blipFill>
        <p:spPr>
          <a:xfrm>
            <a:off x="10795881" y="5370664"/>
            <a:ext cx="697076" cy="697077"/>
          </a:xfrm>
          <a:prstGeom prst="rect">
            <a:avLst/>
          </a:prstGeom>
          <a:ln w="12700">
            <a:miter lim="400000"/>
          </a:ln>
        </p:spPr>
      </p:pic>
      <p:pic>
        <p:nvPicPr>
          <p:cNvPr id="281" name="pasted-movie.png" descr="pasted-movie.png"/>
          <p:cNvPicPr>
            <a:picLocks noChangeAspect="1"/>
          </p:cNvPicPr>
          <p:nvPr/>
        </p:nvPicPr>
        <p:blipFill>
          <a:blip r:embed="rId4">
            <a:extLst/>
          </a:blip>
          <a:stretch>
            <a:fillRect/>
          </a:stretch>
        </p:blipFill>
        <p:spPr>
          <a:xfrm>
            <a:off x="4832173" y="5717058"/>
            <a:ext cx="2751615" cy="697077"/>
          </a:xfrm>
          <a:prstGeom prst="rect">
            <a:avLst/>
          </a:prstGeom>
          <a:ln w="12700">
            <a:miter lim="400000"/>
          </a:ln>
        </p:spPr>
      </p:pic>
      <p:pic>
        <p:nvPicPr>
          <p:cNvPr id="282" name="pasted-movie.png" descr="pasted-movie.png"/>
          <p:cNvPicPr>
            <a:picLocks noChangeAspect="1"/>
          </p:cNvPicPr>
          <p:nvPr/>
        </p:nvPicPr>
        <p:blipFill>
          <a:blip r:embed="rId5">
            <a:extLst/>
          </a:blip>
          <a:stretch>
            <a:fillRect/>
          </a:stretch>
        </p:blipFill>
        <p:spPr>
          <a:xfrm>
            <a:off x="10073292" y="5012833"/>
            <a:ext cx="581033" cy="581033"/>
          </a:xfrm>
          <a:prstGeom prst="rect">
            <a:avLst/>
          </a:prstGeom>
          <a:ln w="12700">
            <a:miter lim="400000"/>
          </a:ln>
        </p:spPr>
      </p:pic>
      <p:pic>
        <p:nvPicPr>
          <p:cNvPr id="283" name="pasted-movie.png" descr="pasted-movie.png"/>
          <p:cNvPicPr>
            <a:picLocks noChangeAspect="1"/>
          </p:cNvPicPr>
          <p:nvPr/>
        </p:nvPicPr>
        <p:blipFill>
          <a:blip r:embed="rId6">
            <a:extLst/>
          </a:blip>
          <a:stretch>
            <a:fillRect/>
          </a:stretch>
        </p:blipFill>
        <p:spPr>
          <a:xfrm>
            <a:off x="13168216" y="5438680"/>
            <a:ext cx="561045" cy="561045"/>
          </a:xfrm>
          <a:prstGeom prst="rect">
            <a:avLst/>
          </a:prstGeom>
          <a:ln w="12700">
            <a:miter lim="400000"/>
          </a:ln>
        </p:spPr>
      </p:pic>
      <p:pic>
        <p:nvPicPr>
          <p:cNvPr id="284" name="pasted-movie.png" descr="pasted-movie.png"/>
          <p:cNvPicPr>
            <a:picLocks noChangeAspect="1"/>
          </p:cNvPicPr>
          <p:nvPr/>
        </p:nvPicPr>
        <p:blipFill>
          <a:blip r:embed="rId7">
            <a:extLst/>
          </a:blip>
          <a:stretch>
            <a:fillRect/>
          </a:stretch>
        </p:blipFill>
        <p:spPr>
          <a:xfrm>
            <a:off x="17203101" y="8301107"/>
            <a:ext cx="1336706" cy="1003301"/>
          </a:xfrm>
          <a:prstGeom prst="rect">
            <a:avLst/>
          </a:prstGeom>
          <a:ln w="12700">
            <a:miter lim="400000"/>
          </a:ln>
        </p:spPr>
      </p:pic>
      <p:pic>
        <p:nvPicPr>
          <p:cNvPr id="285" name="pasted-movie.png" descr="pasted-movie.png"/>
          <p:cNvPicPr>
            <a:picLocks noChangeAspect="1"/>
          </p:cNvPicPr>
          <p:nvPr/>
        </p:nvPicPr>
        <p:blipFill>
          <a:blip r:embed="rId8">
            <a:extLst/>
          </a:blip>
          <a:stretch>
            <a:fillRect/>
          </a:stretch>
        </p:blipFill>
        <p:spPr>
          <a:xfrm>
            <a:off x="5160060" y="9693357"/>
            <a:ext cx="1077197" cy="329084"/>
          </a:xfrm>
          <a:prstGeom prst="rect">
            <a:avLst/>
          </a:prstGeom>
          <a:ln w="12700">
            <a:miter lim="400000"/>
          </a:ln>
        </p:spPr>
      </p:pic>
      <p:pic>
        <p:nvPicPr>
          <p:cNvPr id="286" name="pasted-movie.png" descr="pasted-movie.png"/>
          <p:cNvPicPr>
            <a:picLocks noChangeAspect="1"/>
          </p:cNvPicPr>
          <p:nvPr/>
        </p:nvPicPr>
        <p:blipFill>
          <a:blip r:embed="rId9">
            <a:extLst/>
          </a:blip>
          <a:stretch>
            <a:fillRect/>
          </a:stretch>
        </p:blipFill>
        <p:spPr>
          <a:xfrm>
            <a:off x="9038279" y="11021057"/>
            <a:ext cx="660278" cy="911734"/>
          </a:xfrm>
          <a:prstGeom prst="rect">
            <a:avLst/>
          </a:prstGeom>
          <a:ln w="12700">
            <a:miter lim="400000"/>
          </a:ln>
        </p:spPr>
      </p:pic>
      <p:pic>
        <p:nvPicPr>
          <p:cNvPr id="287" name="pasted-movie.png" descr="pasted-movie.png"/>
          <p:cNvPicPr>
            <a:picLocks noChangeAspect="1"/>
          </p:cNvPicPr>
          <p:nvPr/>
        </p:nvPicPr>
        <p:blipFill>
          <a:blip r:embed="rId10">
            <a:extLst/>
          </a:blip>
          <a:stretch>
            <a:fillRect/>
          </a:stretch>
        </p:blipFill>
        <p:spPr>
          <a:xfrm>
            <a:off x="14295152" y="5220703"/>
            <a:ext cx="561045" cy="545132"/>
          </a:xfrm>
          <a:prstGeom prst="rect">
            <a:avLst/>
          </a:prstGeom>
          <a:ln w="12700">
            <a:miter lim="400000"/>
          </a:ln>
        </p:spPr>
      </p:pic>
      <p:pic>
        <p:nvPicPr>
          <p:cNvPr id="288" name="pasted-movie.png" descr="pasted-movie.png"/>
          <p:cNvPicPr>
            <a:picLocks noChangeAspect="1"/>
          </p:cNvPicPr>
          <p:nvPr/>
        </p:nvPicPr>
        <p:blipFill>
          <a:blip r:embed="rId11">
            <a:extLst/>
          </a:blip>
          <a:stretch>
            <a:fillRect/>
          </a:stretch>
        </p:blipFill>
        <p:spPr>
          <a:xfrm>
            <a:off x="11784809" y="6196627"/>
            <a:ext cx="814382" cy="697076"/>
          </a:xfrm>
          <a:prstGeom prst="rect">
            <a:avLst/>
          </a:prstGeom>
          <a:ln w="12700">
            <a:miter lim="400000"/>
          </a:ln>
        </p:spPr>
      </p:pic>
      <p:pic>
        <p:nvPicPr>
          <p:cNvPr id="289" name="pasted-movie.png" descr="pasted-movie.png"/>
          <p:cNvPicPr>
            <a:picLocks noChangeAspect="1"/>
          </p:cNvPicPr>
          <p:nvPr/>
        </p:nvPicPr>
        <p:blipFill>
          <a:blip r:embed="rId12">
            <a:extLst/>
          </a:blip>
          <a:stretch>
            <a:fillRect/>
          </a:stretch>
        </p:blipFill>
        <p:spPr>
          <a:xfrm>
            <a:off x="12693879" y="10822210"/>
            <a:ext cx="1077196" cy="453770"/>
          </a:xfrm>
          <a:prstGeom prst="rect">
            <a:avLst/>
          </a:prstGeom>
          <a:ln w="12700">
            <a:miter lim="400000"/>
          </a:ln>
        </p:spPr>
      </p:pic>
      <p:sp>
        <p:nvSpPr>
          <p:cNvPr id="290" name="Line"/>
          <p:cNvSpPr/>
          <p:nvPr/>
        </p:nvSpPr>
        <p:spPr>
          <a:xfrm flipV="1">
            <a:off x="12241644" y="3942286"/>
            <a:ext cx="1" cy="2122145"/>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1" name="Line"/>
          <p:cNvSpPr/>
          <p:nvPr/>
        </p:nvSpPr>
        <p:spPr>
          <a:xfrm flipV="1">
            <a:off x="11255074" y="3944062"/>
            <a:ext cx="303132" cy="1382422"/>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2" name="Line"/>
          <p:cNvSpPr/>
          <p:nvPr/>
        </p:nvSpPr>
        <p:spPr>
          <a:xfrm flipV="1">
            <a:off x="7406430" y="3903535"/>
            <a:ext cx="3392229" cy="1462186"/>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3" name="Line"/>
          <p:cNvSpPr/>
          <p:nvPr/>
        </p:nvSpPr>
        <p:spPr>
          <a:xfrm flipV="1">
            <a:off x="5628512" y="3942204"/>
            <a:ext cx="5451768" cy="5451769"/>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4" name="Line"/>
          <p:cNvSpPr/>
          <p:nvPr/>
        </p:nvSpPr>
        <p:spPr>
          <a:xfrm flipV="1">
            <a:off x="9521568" y="3942286"/>
            <a:ext cx="2438087" cy="7034851"/>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5" name="We have seen those !"/>
          <p:cNvSpPr txBox="1"/>
          <p:nvPr/>
        </p:nvSpPr>
        <p:spPr>
          <a:xfrm>
            <a:off x="11055967" y="3106816"/>
            <a:ext cx="5000245" cy="7696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 have seen those !</a:t>
            </a:r>
          </a:p>
        </p:txBody>
      </p:sp>
      <p:sp>
        <p:nvSpPr>
          <p:cNvPr id="296" name="Line"/>
          <p:cNvSpPr/>
          <p:nvPr/>
        </p:nvSpPr>
        <p:spPr>
          <a:xfrm>
            <a:off x="13685926" y="5719764"/>
            <a:ext cx="6746934" cy="708780"/>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7" name="Line"/>
          <p:cNvSpPr/>
          <p:nvPr/>
        </p:nvSpPr>
        <p:spPr>
          <a:xfrm>
            <a:off x="14709155" y="5569302"/>
            <a:ext cx="5634026" cy="519934"/>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8" name="Line"/>
          <p:cNvSpPr/>
          <p:nvPr/>
        </p:nvSpPr>
        <p:spPr>
          <a:xfrm flipV="1">
            <a:off x="18248745" y="6969105"/>
            <a:ext cx="2319292" cy="1329337"/>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99" name="Now let’s see a bit more what are these"/>
          <p:cNvSpPr txBox="1"/>
          <p:nvPr/>
        </p:nvSpPr>
        <p:spPr>
          <a:xfrm>
            <a:off x="20542205" y="5487255"/>
            <a:ext cx="3634573" cy="2115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Now let’s see a bit more what are these</a:t>
            </a:r>
          </a:p>
        </p:txBody>
      </p:sp>
      <p:sp>
        <p:nvSpPr>
          <p:cNvPr id="300" name="Line"/>
          <p:cNvSpPr/>
          <p:nvPr/>
        </p:nvSpPr>
        <p:spPr>
          <a:xfrm flipV="1">
            <a:off x="10611845" y="3930979"/>
            <a:ext cx="549871" cy="997265"/>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pic>
        <p:nvPicPr>
          <p:cNvPr id="301" name="pasted-movie.png" descr="pasted-movie.png"/>
          <p:cNvPicPr>
            <a:picLocks noChangeAspect="1"/>
          </p:cNvPicPr>
          <p:nvPr/>
        </p:nvPicPr>
        <p:blipFill>
          <a:blip r:embed="rId13">
            <a:extLst/>
          </a:blip>
          <a:stretch>
            <a:fillRect/>
          </a:stretch>
        </p:blipFill>
        <p:spPr>
          <a:xfrm>
            <a:off x="7186174" y="10593228"/>
            <a:ext cx="697076" cy="697076"/>
          </a:xfrm>
          <a:prstGeom prst="rect">
            <a:avLst/>
          </a:prstGeom>
          <a:ln w="12700">
            <a:miter lim="400000"/>
          </a:ln>
        </p:spPr>
      </p:pic>
      <p:sp>
        <p:nvSpPr>
          <p:cNvPr id="302" name="Line"/>
          <p:cNvSpPr/>
          <p:nvPr/>
        </p:nvSpPr>
        <p:spPr>
          <a:xfrm flipV="1">
            <a:off x="7694193" y="4071061"/>
            <a:ext cx="3991012" cy="6520248"/>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pic>
        <p:nvPicPr>
          <p:cNvPr id="303" name="pasted-movie.png" descr="pasted-movie.png"/>
          <p:cNvPicPr>
            <a:picLocks noChangeAspect="1"/>
          </p:cNvPicPr>
          <p:nvPr/>
        </p:nvPicPr>
        <p:blipFill>
          <a:blip r:embed="rId14">
            <a:extLst/>
          </a:blip>
          <a:stretch>
            <a:fillRect/>
          </a:stretch>
        </p:blipFill>
        <p:spPr>
          <a:xfrm>
            <a:off x="16263855" y="6016916"/>
            <a:ext cx="613686" cy="697076"/>
          </a:xfrm>
          <a:prstGeom prst="rect">
            <a:avLst/>
          </a:prstGeom>
          <a:ln w="12700">
            <a:miter lim="400000"/>
          </a:ln>
        </p:spPr>
      </p:pic>
      <p:sp>
        <p:nvSpPr>
          <p:cNvPr id="304" name="Line"/>
          <p:cNvSpPr/>
          <p:nvPr/>
        </p:nvSpPr>
        <p:spPr>
          <a:xfrm>
            <a:off x="16855059" y="6506853"/>
            <a:ext cx="3259886" cy="265421"/>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2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2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29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2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30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8" fill="hold">
                                  <p:stCondLst>
                                    <p:cond delay="0"/>
                                  </p:stCondLst>
                                  <p:iterate type="el" backwards="0">
                                    <p:tmAbs val="0"/>
                                  </p:iterate>
                                  <p:childTnLst>
                                    <p:set>
                                      <p:cBhvr>
                                        <p:cTn id="34" fill="hold"/>
                                        <p:tgtEl>
                                          <p:spTgt spid="30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9" fill="hold">
                                  <p:stCondLst>
                                    <p:cond delay="0"/>
                                  </p:stCondLst>
                                  <p:iterate type="el" backwards="0">
                                    <p:tmAbs val="0"/>
                                  </p:iterate>
                                  <p:childTnLst>
                                    <p:set>
                                      <p:cBhvr>
                                        <p:cTn id="38" fill="hold"/>
                                        <p:tgtEl>
                                          <p:spTgt spid="29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Class="entr" nodeType="clickEffect" presetSubtype="0" presetID="1" grpId="10" fill="hold">
                                  <p:stCondLst>
                                    <p:cond delay="0"/>
                                  </p:stCondLst>
                                  <p:iterate type="el" backwards="0">
                                    <p:tmAbs val="0"/>
                                  </p:iterate>
                                  <p:childTnLst>
                                    <p:set>
                                      <p:cBhvr>
                                        <p:cTn id="42" fill="hold"/>
                                        <p:tgtEl>
                                          <p:spTgt spid="29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Class="entr" nodeType="clickEffect" presetSubtype="0" presetID="1" grpId="11" fill="hold">
                                  <p:stCondLst>
                                    <p:cond delay="0"/>
                                  </p:stCondLst>
                                  <p:iterate type="el" backwards="0">
                                    <p:tmAbs val="0"/>
                                  </p:iterate>
                                  <p:childTnLst>
                                    <p:set>
                                      <p:cBhvr>
                                        <p:cTn id="46" fill="hold"/>
                                        <p:tgtEl>
                                          <p:spTgt spid="29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Class="entr" nodeType="clickEffect" presetSubtype="0" presetID="1" grpId="12" fill="hold">
                                  <p:stCondLst>
                                    <p:cond delay="0"/>
                                  </p:stCondLst>
                                  <p:iterate type="el" backwards="0">
                                    <p:tmAbs val="0"/>
                                  </p:iterate>
                                  <p:childTnLst>
                                    <p:set>
                                      <p:cBhvr>
                                        <p:cTn id="50" fill="hold"/>
                                        <p:tgtEl>
                                          <p:spTgt spid="29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Class="entr" nodeType="clickEffect" presetSubtype="0" presetID="1" grpId="13" fill="hold">
                                  <p:stCondLst>
                                    <p:cond delay="0"/>
                                  </p:stCondLst>
                                  <p:iterate type="el" backwards="0">
                                    <p:tmAbs val="0"/>
                                  </p:iterate>
                                  <p:childTnLst>
                                    <p:set>
                                      <p:cBhvr>
                                        <p:cTn id="54" fill="hold"/>
                                        <p:tgtEl>
                                          <p:spTgt spid="3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97" grpId="9"/>
      <p:bldP build="whole" bldLvl="1" animBg="1" rev="0" advAuto="0" spid="292" grpId="3"/>
      <p:bldP build="whole" bldLvl="1" animBg="1" rev="0" advAuto="0" spid="296" grpId="10"/>
      <p:bldP build="whole" bldLvl="1" animBg="1" rev="0" advAuto="0" spid="302" grpId="8"/>
      <p:bldP build="whole" bldLvl="1" animBg="1" rev="0" advAuto="0" spid="290" grpId="1"/>
      <p:bldP build="whole" bldLvl="1" animBg="1" rev="0" advAuto="0" spid="300" grpId="7"/>
      <p:bldP build="whole" bldLvl="1" animBg="1" rev="0" advAuto="0" spid="298" grpId="12"/>
      <p:bldP build="whole" bldLvl="1" animBg="1" rev="0" advAuto="0" spid="294" grpId="6"/>
      <p:bldP build="whole" bldLvl="1" animBg="1" rev="0" advAuto="0" spid="291" grpId="5"/>
      <p:bldP build="whole" bldLvl="1" animBg="1" rev="0" advAuto="0" spid="304" grpId="13"/>
      <p:bldP build="whole" bldLvl="1" animBg="1" rev="0" advAuto="0" spid="299" grpId="11"/>
      <p:bldP build="whole" bldLvl="1" animBg="1" rev="0" advAuto="0" spid="295" grpId="2"/>
      <p:bldP build="whole" bldLvl="1" animBg="1" rev="0" advAuto="0" spid="293" grpId="4"/>
    </p:bld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Quick dive to what&amp;why - architecture - config files:"/>
          <p:cNvSpPr txBox="1"/>
          <p:nvPr>
            <p:ph type="body" idx="21"/>
          </p:nvPr>
        </p:nvSpPr>
        <p:spPr>
          <a:xfrm>
            <a:off x="1193800" y="2324100"/>
            <a:ext cx="21971000" cy="1003300"/>
          </a:xfrm>
          <a:prstGeom prst="rect">
            <a:avLst/>
          </a:prstGeom>
          <a:extLst>
            <a:ext uri="{C572A759-6A51-4108-AA02-DFA0A04FC94B}">
              <ma14:wrappingTextBoxFlag xmlns:ma14="http://schemas.microsoft.com/office/mac/drawingml/2011/main" val="1"/>
            </a:ext>
          </a:extLst>
        </p:spPr>
        <p:txBody>
          <a:bodyPr/>
          <a:lstStyle/>
          <a:p>
            <a:pPr/>
            <a:r>
              <a:t>Quick dive to what&amp;why - architecture - config files:</a:t>
            </a:r>
          </a:p>
        </p:txBody>
      </p:sp>
      <p:sp>
        <p:nvSpPr>
          <p:cNvPr id="307" name="1. Kubernetes…"/>
          <p:cNvSpPr txBox="1"/>
          <p:nvPr>
            <p:ph type="body" idx="1"/>
          </p:nvPr>
        </p:nvSpPr>
        <p:spPr>
          <a:prstGeom prst="rect">
            <a:avLst/>
          </a:prstGeom>
        </p:spPr>
        <p:txBody>
          <a:bodyPr/>
          <a:lstStyle/>
          <a:p>
            <a:pPr/>
            <a:r>
              <a:t>1. Kubernetes</a:t>
            </a:r>
          </a:p>
          <a:p>
            <a:pPr/>
            <a:r>
              <a:t>2. Prometheus</a:t>
            </a:r>
          </a:p>
          <a:p>
            <a:pPr/>
            <a:r>
              <a:t>3. Terraform</a:t>
            </a:r>
          </a:p>
          <a:p>
            <a:pPr/>
            <a:r>
              <a:t>4. Ansible</a:t>
            </a:r>
          </a:p>
        </p:txBody>
      </p:sp>
      <p:sp>
        <p:nvSpPr>
          <p:cNvPr id="308" name="Today’s agenda"/>
          <p:cNvSpPr txBox="1"/>
          <p:nvPr>
            <p:ph type="title"/>
          </p:nvPr>
        </p:nvSpPr>
        <p:spPr>
          <a:prstGeom prst="rect">
            <a:avLst/>
          </a:prstGeom>
        </p:spPr>
        <p:txBody>
          <a:bodyPr/>
          <a:lstStyle>
            <a:lvl1pPr defTabSz="2316479">
              <a:defRPr spc="-95" sz="9500"/>
            </a:lvl1pPr>
          </a:lstStyle>
          <a:p>
            <a:pPr/>
            <a:r>
              <a:t>Today’s agenda</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Any idea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Any ideas?</a:t>
            </a:r>
          </a:p>
        </p:txBody>
      </p:sp>
      <p:sp>
        <p:nvSpPr>
          <p:cNvPr id="177" name="Agenda Topics"/>
          <p:cNvSpPr txBox="1"/>
          <p:nvPr>
            <p:ph type="body" idx="1"/>
          </p:nvPr>
        </p:nvSpPr>
        <p:spPr>
          <a:prstGeom prst="rect">
            <a:avLst/>
          </a:prstGeom>
        </p:spPr>
        <p:txBody>
          <a:bodyPr/>
          <a:lstStyle/>
          <a:p>
            <a:pPr/>
          </a:p>
        </p:txBody>
      </p:sp>
      <p:sp>
        <p:nvSpPr>
          <p:cNvPr id="178" name="What is DevOps?"/>
          <p:cNvSpPr txBox="1"/>
          <p:nvPr>
            <p:ph type="title"/>
          </p:nvPr>
        </p:nvSpPr>
        <p:spPr>
          <a:prstGeom prst="rect">
            <a:avLst/>
          </a:prstGeom>
        </p:spPr>
        <p:txBody>
          <a:bodyPr/>
          <a:lstStyle>
            <a:lvl1pPr defTabSz="2316479">
              <a:defRPr spc="-95" sz="9500"/>
            </a:lvl1pPr>
          </a:lstStyle>
          <a:p>
            <a:pPr/>
            <a:r>
              <a:t>What is DevOps?</a:t>
            </a:r>
          </a:p>
        </p:txBody>
      </p:sp>
      <p:pic>
        <p:nvPicPr>
          <p:cNvPr id="179" name="pasted-movie.png" descr="pasted-movie.png"/>
          <p:cNvPicPr>
            <a:picLocks noChangeAspect="1"/>
          </p:cNvPicPr>
          <p:nvPr/>
        </p:nvPicPr>
        <p:blipFill>
          <a:blip r:embed="rId2">
            <a:extLst/>
          </a:blip>
          <a:stretch>
            <a:fillRect/>
          </a:stretch>
        </p:blipFill>
        <p:spPr>
          <a:xfrm>
            <a:off x="14029787" y="1449014"/>
            <a:ext cx="9347201" cy="11214101"/>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The What &amp; Why"/>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The What &amp; Why</a:t>
            </a:r>
          </a:p>
        </p:txBody>
      </p:sp>
      <p:sp>
        <p:nvSpPr>
          <p:cNvPr id="311" name="What?…"/>
          <p:cNvSpPr txBox="1"/>
          <p:nvPr>
            <p:ph type="body" idx="1"/>
          </p:nvPr>
        </p:nvSpPr>
        <p:spPr>
          <a:xfrm>
            <a:off x="1206500" y="4248504"/>
            <a:ext cx="23020040" cy="9016325"/>
          </a:xfrm>
          <a:prstGeom prst="rect">
            <a:avLst/>
          </a:prstGeom>
        </p:spPr>
        <p:txBody>
          <a:bodyPr/>
          <a:lstStyle/>
          <a:p>
            <a:pPr defTabSz="213360">
              <a:spcBef>
                <a:spcPts val="3600"/>
              </a:spcBef>
              <a:defRPr b="1" sz="3000">
                <a:latin typeface="Graphik"/>
                <a:ea typeface="Graphik"/>
                <a:cs typeface="Graphik"/>
                <a:sym typeface="Graphik"/>
              </a:defRPr>
            </a:pPr>
            <a:r>
              <a:t>What?</a:t>
            </a:r>
          </a:p>
          <a:p>
            <a:pPr marL="342900" indent="-342900" defTabSz="213360">
              <a:spcBef>
                <a:spcPts val="3600"/>
              </a:spcBef>
              <a:buSzPct val="100000"/>
              <a:buChar char="•"/>
              <a:defRPr sz="3000"/>
            </a:pPr>
            <a:r>
              <a:t>is_a container orchestration tool for managing containerized apps in </a:t>
            </a:r>
            <a:r>
              <a:rPr i="1">
                <a:latin typeface="Graphik"/>
                <a:ea typeface="Graphik"/>
                <a:cs typeface="Graphik"/>
                <a:sym typeface="Graphik"/>
              </a:rPr>
              <a:t>different deployment environments (</a:t>
            </a:r>
            <a:r>
              <a:t>physical, virtual, cloud)</a:t>
            </a:r>
          </a:p>
          <a:p>
            <a:pPr defTabSz="213360">
              <a:spcBef>
                <a:spcPts val="3600"/>
              </a:spcBef>
              <a:defRPr b="1" sz="3000">
                <a:latin typeface="Graphik"/>
                <a:ea typeface="Graphik"/>
                <a:cs typeface="Graphik"/>
                <a:sym typeface="Graphik"/>
              </a:defRPr>
            </a:pPr>
            <a:r>
              <a:t>Why?</a:t>
            </a:r>
          </a:p>
          <a:p>
            <a:pPr marL="342900" indent="-342900" defTabSz="213360">
              <a:spcBef>
                <a:spcPts val="3600"/>
              </a:spcBef>
              <a:buSzPct val="100000"/>
              <a:buChar char="•"/>
              <a:defRPr sz="3000"/>
            </a:pPr>
            <a:r>
              <a:t>As we trended from monolith to micro services, the increasing use of containers led to a demand for a proper way of managing them (manual scripts were insufficient)</a:t>
            </a:r>
          </a:p>
          <a:p>
            <a:pPr defTabSz="213360">
              <a:spcBef>
                <a:spcPts val="3600"/>
              </a:spcBef>
              <a:defRPr b="1" sz="3000">
                <a:latin typeface="Graphik"/>
                <a:ea typeface="Graphik"/>
                <a:cs typeface="Graphik"/>
                <a:sym typeface="Graphik"/>
              </a:defRPr>
            </a:pPr>
            <a:r>
              <a:t>Advantages:</a:t>
            </a:r>
          </a:p>
          <a:p>
            <a:pPr marL="342900" indent="-342900" defTabSz="213360">
              <a:spcBef>
                <a:spcPts val="3600"/>
              </a:spcBef>
              <a:buSzPct val="100000"/>
              <a:buChar char="•"/>
              <a:defRPr sz="3000"/>
            </a:pPr>
            <a:r>
              <a:t>High availability</a:t>
            </a:r>
          </a:p>
          <a:p>
            <a:pPr marL="342900" indent="-342900" defTabSz="213360">
              <a:spcBef>
                <a:spcPts val="3600"/>
              </a:spcBef>
              <a:buSzPct val="100000"/>
              <a:buChar char="•"/>
              <a:defRPr sz="3000"/>
            </a:pPr>
            <a:r>
              <a:t>Scalability</a:t>
            </a:r>
          </a:p>
          <a:p>
            <a:pPr marL="342900" indent="-342900" defTabSz="213360">
              <a:spcBef>
                <a:spcPts val="3600"/>
              </a:spcBef>
              <a:buSzPct val="100000"/>
              <a:buChar char="•"/>
              <a:defRPr sz="3000"/>
            </a:pPr>
            <a:r>
              <a:t>Disaster recovery</a:t>
            </a:r>
          </a:p>
        </p:txBody>
      </p:sp>
      <p:sp>
        <p:nvSpPr>
          <p:cNvPr id="312" name="Kubernetes"/>
          <p:cNvSpPr txBox="1"/>
          <p:nvPr>
            <p:ph type="title"/>
          </p:nvPr>
        </p:nvSpPr>
        <p:spPr>
          <a:prstGeom prst="rect">
            <a:avLst/>
          </a:prstGeom>
        </p:spPr>
        <p:txBody>
          <a:bodyPr/>
          <a:lstStyle>
            <a:lvl1pPr defTabSz="2316479">
              <a:defRPr spc="-95" sz="9500"/>
            </a:lvl1pPr>
          </a:lstStyle>
          <a:p>
            <a:pPr/>
            <a:r>
              <a:t>Kubernetes</a:t>
            </a:r>
          </a:p>
        </p:txBody>
      </p:sp>
      <p:pic>
        <p:nvPicPr>
          <p:cNvPr id="313" name="pasted-movie.png" descr="pasted-movie.png"/>
          <p:cNvPicPr>
            <a:picLocks noChangeAspect="1"/>
          </p:cNvPicPr>
          <p:nvPr/>
        </p:nvPicPr>
        <p:blipFill>
          <a:blip r:embed="rId2">
            <a:extLst/>
          </a:blip>
          <a:stretch>
            <a:fillRect/>
          </a:stretch>
        </p:blipFill>
        <p:spPr>
          <a:xfrm>
            <a:off x="21862085" y="99896"/>
            <a:ext cx="2419055" cy="2352908"/>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Architecture Overview"/>
          <p:cNvSpPr txBox="1"/>
          <p:nvPr>
            <p:ph type="body" idx="21"/>
          </p:nvPr>
        </p:nvSpPr>
        <p:spPr>
          <a:xfrm>
            <a:off x="1206500" y="2320925"/>
            <a:ext cx="21971000" cy="1003300"/>
          </a:xfrm>
          <a:prstGeom prst="rect">
            <a:avLst/>
          </a:prstGeom>
          <a:extLst>
            <a:ext uri="{C572A759-6A51-4108-AA02-DFA0A04FC94B}">
              <ma14:wrappingTextBoxFlag xmlns:ma14="http://schemas.microsoft.com/office/mac/drawingml/2011/main" val="1"/>
            </a:ext>
          </a:extLst>
        </p:spPr>
        <p:txBody>
          <a:bodyPr/>
          <a:lstStyle/>
          <a:p>
            <a:pPr/>
            <a:r>
              <a:t>Architecture Overview</a:t>
            </a:r>
          </a:p>
        </p:txBody>
      </p:sp>
      <p:sp>
        <p:nvSpPr>
          <p:cNvPr id="316" name="Control Plane or Master…"/>
          <p:cNvSpPr txBox="1"/>
          <p:nvPr>
            <p:ph type="body" idx="1"/>
          </p:nvPr>
        </p:nvSpPr>
        <p:spPr>
          <a:xfrm>
            <a:off x="849774" y="3639060"/>
            <a:ext cx="21110291" cy="8256012"/>
          </a:xfrm>
          <a:prstGeom prst="rect">
            <a:avLst/>
          </a:prstGeom>
        </p:spPr>
        <p:txBody>
          <a:bodyPr/>
          <a:lstStyle/>
          <a:p>
            <a:pPr marL="228600" indent="-228600" defTabSz="142239">
              <a:spcBef>
                <a:spcPts val="2400"/>
              </a:spcBef>
              <a:buSzPct val="100000"/>
              <a:buChar char="•"/>
              <a:defRPr b="1" sz="2000">
                <a:latin typeface="Graphik"/>
                <a:ea typeface="Graphik"/>
                <a:cs typeface="Graphik"/>
                <a:sym typeface="Graphik"/>
              </a:defRPr>
            </a:pPr>
            <a:r>
              <a:t>Control Plane or Master</a:t>
            </a:r>
          </a:p>
          <a:p>
            <a:pPr lvl="1" marL="411480" indent="-228600" defTabSz="142239">
              <a:spcBef>
                <a:spcPts val="2400"/>
              </a:spcBef>
              <a:buSzPct val="100000"/>
              <a:buChar char="•"/>
              <a:defRPr sz="2000"/>
            </a:pPr>
            <a:r>
              <a:t>Preserves k8s activities, manages the cluster, if fails, cluster gets lost </a:t>
            </a:r>
          </a:p>
          <a:p>
            <a:pPr lvl="1" marL="411480" indent="-228600" defTabSz="142239">
              <a:spcBef>
                <a:spcPts val="2400"/>
              </a:spcBef>
              <a:buSzPct val="100000"/>
              <a:buChar char="•"/>
              <a:defRPr sz="2000"/>
            </a:pPr>
            <a:r>
              <a:t>Etc (persistence storage): key value store for cluster data (secrets config etc.)</a:t>
            </a:r>
          </a:p>
          <a:p>
            <a:pPr lvl="1" marL="411480" indent="-228600" defTabSz="142239">
              <a:spcBef>
                <a:spcPts val="2400"/>
              </a:spcBef>
              <a:buSzPct val="100000"/>
              <a:buChar char="•"/>
              <a:defRPr sz="2000"/>
            </a:pPr>
            <a:r>
              <a:t>Sched manages unscheduled pods , assigning them to nodes</a:t>
            </a:r>
          </a:p>
          <a:p>
            <a:pPr lvl="1" marL="411480" indent="-228600" defTabSz="142239">
              <a:spcBef>
                <a:spcPts val="2400"/>
              </a:spcBef>
              <a:buSzPct val="100000"/>
              <a:buChar char="•"/>
              <a:defRPr sz="2000"/>
            </a:pPr>
            <a:r>
              <a:t>Api Server gets the entry points of each worker node</a:t>
            </a:r>
          </a:p>
          <a:p>
            <a:pPr lvl="1" marL="411480" indent="-228600" defTabSz="142239">
              <a:spcBef>
                <a:spcPts val="2400"/>
              </a:spcBef>
              <a:buSzPct val="100000"/>
              <a:buChar char="•"/>
              <a:defRPr sz="2000"/>
            </a:pPr>
            <a:r>
              <a:t>Controller Manager: checks if system running ok</a:t>
            </a:r>
            <a:br/>
            <a:r>
              <a:t>else it takes it to the desired state</a:t>
            </a:r>
          </a:p>
          <a:p>
            <a:pPr marL="228600" indent="-228600" defTabSz="142239">
              <a:spcBef>
                <a:spcPts val="2400"/>
              </a:spcBef>
              <a:buSzPct val="100000"/>
              <a:buChar char="•"/>
              <a:defRPr b="1" sz="2000">
                <a:latin typeface="Graphik"/>
                <a:ea typeface="Graphik"/>
                <a:cs typeface="Graphik"/>
                <a:sym typeface="Graphik"/>
              </a:defRPr>
            </a:pPr>
            <a:r>
              <a:t>Worker nodes:</a:t>
            </a:r>
          </a:p>
          <a:p>
            <a:pPr lvl="1" marL="411480" indent="-228600" defTabSz="142239">
              <a:spcBef>
                <a:spcPts val="2400"/>
              </a:spcBef>
              <a:buSzPct val="100000"/>
              <a:buChar char="•"/>
              <a:defRPr sz="2000"/>
            </a:pPr>
            <a:r>
              <a:t>Machines that run pods (k8s unit - contains</a:t>
            </a:r>
            <a:br/>
            <a:r>
              <a:t>couple of containers)</a:t>
            </a:r>
          </a:p>
          <a:p>
            <a:pPr lvl="1" marL="411480" indent="-228600" defTabSz="142239">
              <a:spcBef>
                <a:spcPts val="2400"/>
              </a:spcBef>
              <a:buSzPct val="100000"/>
              <a:buChar char="•"/>
              <a:defRPr sz="2000"/>
            </a:pPr>
            <a:r>
              <a:t>Kubelet: agent that communicates with control plane, ensures auto-healing</a:t>
            </a:r>
          </a:p>
          <a:p>
            <a:pPr lvl="1" marL="411480" indent="-228600" defTabSz="142239">
              <a:spcBef>
                <a:spcPts val="2400"/>
              </a:spcBef>
              <a:buSzPct val="100000"/>
              <a:buChar char="•"/>
              <a:defRPr sz="2000"/>
            </a:pPr>
            <a:r>
              <a:t>Container runtime: responsible for running containers (e.g. docker)</a:t>
            </a:r>
            <a:br/>
            <a:r>
              <a:t>is used to start-stop containers</a:t>
            </a:r>
          </a:p>
          <a:p>
            <a:pPr lvl="1" marL="411480" indent="-228600" defTabSz="142239">
              <a:spcBef>
                <a:spcPts val="2400"/>
              </a:spcBef>
              <a:buSzPct val="100000"/>
              <a:buChar char="•"/>
              <a:defRPr sz="2000"/>
            </a:pPr>
            <a:r>
              <a:t>Kube-Proxy: handlers network routing for services, load balancer and service descovery</a:t>
            </a:r>
            <a:br/>
            <a:r>
              <a:t>allows comm. between pods and services</a:t>
            </a:r>
            <a:br/>
          </a:p>
        </p:txBody>
      </p:sp>
      <p:sp>
        <p:nvSpPr>
          <p:cNvPr id="317" name="Kubernetes Master-Slave architecture"/>
          <p:cNvSpPr txBox="1"/>
          <p:nvPr>
            <p:ph type="title"/>
          </p:nvPr>
        </p:nvSpPr>
        <p:spPr>
          <a:prstGeom prst="rect">
            <a:avLst/>
          </a:prstGeom>
        </p:spPr>
        <p:txBody>
          <a:bodyPr/>
          <a:lstStyle>
            <a:lvl1pPr defTabSz="2316479">
              <a:defRPr spc="-95" sz="9500"/>
            </a:lvl1pPr>
          </a:lstStyle>
          <a:p>
            <a:pPr/>
            <a:r>
              <a:t>Kubernetes Master-Slave architecture</a:t>
            </a:r>
          </a:p>
        </p:txBody>
      </p:sp>
      <p:pic>
        <p:nvPicPr>
          <p:cNvPr id="318" name="pasted-movie.png" descr="pasted-movie.png"/>
          <p:cNvPicPr>
            <a:picLocks noChangeAspect="1"/>
          </p:cNvPicPr>
          <p:nvPr/>
        </p:nvPicPr>
        <p:blipFill>
          <a:blip r:embed="rId3">
            <a:extLst/>
          </a:blip>
          <a:stretch>
            <a:fillRect/>
          </a:stretch>
        </p:blipFill>
        <p:spPr>
          <a:xfrm>
            <a:off x="11023408" y="4586985"/>
            <a:ext cx="13611829" cy="6360161"/>
          </a:xfrm>
          <a:prstGeom prst="rect">
            <a:avLst/>
          </a:prstGeom>
          <a:ln w="12700">
            <a:miter lim="400000"/>
          </a:ln>
        </p:spPr>
      </p:pic>
      <p:pic>
        <p:nvPicPr>
          <p:cNvPr id="319" name="pasted-movie.png" descr="pasted-movie.png"/>
          <p:cNvPicPr>
            <a:picLocks noChangeAspect="1"/>
          </p:cNvPicPr>
          <p:nvPr/>
        </p:nvPicPr>
        <p:blipFill>
          <a:blip r:embed="rId4">
            <a:extLst/>
          </a:blip>
          <a:stretch>
            <a:fillRect/>
          </a:stretch>
        </p:blipFill>
        <p:spPr>
          <a:xfrm>
            <a:off x="21862085" y="49096"/>
            <a:ext cx="2419055" cy="2352908"/>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Lets create a deployment.yml aka a pod-creating template"/>
          <p:cNvSpPr txBox="1"/>
          <p:nvPr>
            <p:ph type="body" idx="21"/>
          </p:nvPr>
        </p:nvSpPr>
        <p:spPr>
          <a:xfrm>
            <a:off x="807788" y="2320925"/>
            <a:ext cx="21971001" cy="1003300"/>
          </a:xfrm>
          <a:prstGeom prst="rect">
            <a:avLst/>
          </a:prstGeom>
          <a:extLst>
            <a:ext uri="{C572A759-6A51-4108-AA02-DFA0A04FC94B}">
              <ma14:wrappingTextBoxFlag xmlns:ma14="http://schemas.microsoft.com/office/mac/drawingml/2011/main" val="1"/>
            </a:ext>
          </a:extLst>
        </p:spPr>
        <p:txBody>
          <a:bodyPr/>
          <a:lstStyle/>
          <a:p>
            <a:pPr/>
            <a:r>
              <a:t>Lets create a deployment.yml aka a pod-creating template </a:t>
            </a:r>
          </a:p>
        </p:txBody>
      </p:sp>
      <p:sp>
        <p:nvSpPr>
          <p:cNvPr id="324" name="Deployment.yml (deploy pods)…"/>
          <p:cNvSpPr txBox="1"/>
          <p:nvPr>
            <p:ph type="body" idx="1"/>
          </p:nvPr>
        </p:nvSpPr>
        <p:spPr>
          <a:xfrm>
            <a:off x="807788" y="4248504"/>
            <a:ext cx="21971001" cy="8256012"/>
          </a:xfrm>
          <a:prstGeom prst="rect">
            <a:avLst/>
          </a:prstGeom>
        </p:spPr>
        <p:txBody>
          <a:bodyPr/>
          <a:lstStyle/>
          <a:p>
            <a:pPr marL="488950" indent="-488950" defTabSz="199136">
              <a:spcBef>
                <a:spcPts val="3300"/>
              </a:spcBef>
              <a:buSzPct val="100000"/>
              <a:buAutoNum type="arabicPeriod" startAt="1"/>
              <a:defRPr sz="2800"/>
            </a:pPr>
            <a:r>
              <a:t>Deployment.yml (deploy pods)</a:t>
            </a:r>
          </a:p>
          <a:p>
            <a:pPr lvl="1" marL="880110" indent="-488950" defTabSz="199136">
              <a:spcBef>
                <a:spcPts val="3300"/>
              </a:spcBef>
              <a:buSzPct val="100000"/>
              <a:buAutoNum type="arabicPeriod" startAt="1"/>
              <a:defRPr sz="2800"/>
            </a:pPr>
            <a:r>
              <a:t>Defines pods, their replicas, </a:t>
            </a:r>
          </a:p>
          <a:p>
            <a:pPr lvl="1" marL="880110" indent="-488950" defTabSz="199136">
              <a:spcBef>
                <a:spcPts val="3300"/>
              </a:spcBef>
              <a:buSzPct val="100000"/>
              <a:buAutoNum type="arabicPeriod" startAt="1"/>
              <a:defRPr sz="2800"/>
            </a:pPr>
            <a:r>
              <a:t>what containers the pods have inside</a:t>
            </a:r>
          </a:p>
          <a:p>
            <a:pPr marL="488950" indent="-488950" defTabSz="199136">
              <a:spcBef>
                <a:spcPts val="3300"/>
              </a:spcBef>
              <a:buSzPct val="100000"/>
              <a:buAutoNum type="arabicPeriod" startAt="1"/>
              <a:defRPr sz="2800"/>
            </a:pPr>
            <a:r>
              <a:t>Service.yml (To access pods)</a:t>
            </a:r>
          </a:p>
          <a:p>
            <a:pPr lvl="1" marL="880110" indent="-488950" defTabSz="199136">
              <a:spcBef>
                <a:spcPts val="3300"/>
              </a:spcBef>
              <a:buSzPct val="100000"/>
              <a:buAutoNum type="arabicPeriod" startAt="1"/>
              <a:defRPr sz="2800"/>
            </a:pPr>
            <a:r>
              <a:t>Exposes a stable network for Pods</a:t>
            </a:r>
          </a:p>
          <a:p>
            <a:pPr lvl="1" marL="880110" indent="-488950" defTabSz="199136">
              <a:spcBef>
                <a:spcPts val="3300"/>
              </a:spcBef>
              <a:buSzPct val="100000"/>
              <a:buAutoNum type="arabicPeriod" startAt="1"/>
              <a:defRPr sz="2800"/>
            </a:pPr>
            <a:r>
              <a:t>To be always reachable</a:t>
            </a:r>
          </a:p>
          <a:p>
            <a:pPr marL="488950" indent="-488950" defTabSz="199136">
              <a:spcBef>
                <a:spcPts val="3300"/>
              </a:spcBef>
              <a:buSzPct val="100000"/>
              <a:buAutoNum type="arabicPeriod" startAt="1"/>
              <a:defRPr sz="2800"/>
            </a:pPr>
            <a:r>
              <a:t>ConfigMap.yml (injects non-sensitive data to</a:t>
            </a:r>
            <a:br/>
            <a:r>
              <a:t>pods) and Secret.yml (injects sensitive data, supports encoding)</a:t>
            </a:r>
          </a:p>
          <a:p>
            <a:pPr marL="488950" indent="-488950" defTabSz="199136">
              <a:spcBef>
                <a:spcPts val="3300"/>
              </a:spcBef>
              <a:buSzPct val="100000"/>
              <a:buAutoNum type="arabicPeriod" startAt="1"/>
              <a:defRPr sz="2800"/>
            </a:pPr>
            <a:r>
              <a:t>Ingress.yml (exposes externally https services)</a:t>
            </a:r>
          </a:p>
        </p:txBody>
      </p:sp>
      <p:sp>
        <p:nvSpPr>
          <p:cNvPr id="325" name="Kubernetes Configuration"/>
          <p:cNvSpPr txBox="1"/>
          <p:nvPr>
            <p:ph type="title"/>
          </p:nvPr>
        </p:nvSpPr>
        <p:spPr>
          <a:xfrm>
            <a:off x="807788" y="635355"/>
            <a:ext cx="21971001" cy="1689101"/>
          </a:xfrm>
          <a:prstGeom prst="rect">
            <a:avLst/>
          </a:prstGeom>
        </p:spPr>
        <p:txBody>
          <a:bodyPr/>
          <a:lstStyle>
            <a:lvl1pPr defTabSz="2316479">
              <a:defRPr spc="-95" sz="9500"/>
            </a:lvl1pPr>
          </a:lstStyle>
          <a:p>
            <a:pPr/>
            <a:r>
              <a:t>Kubernetes Configuration</a:t>
            </a:r>
          </a:p>
        </p:txBody>
      </p:sp>
      <p:pic>
        <p:nvPicPr>
          <p:cNvPr id="326" name="pasted-movie.png" descr="pasted-movie.png"/>
          <p:cNvPicPr>
            <a:picLocks noChangeAspect="1"/>
          </p:cNvPicPr>
          <p:nvPr/>
        </p:nvPicPr>
        <p:blipFill>
          <a:blip r:embed="rId3">
            <a:extLst/>
          </a:blip>
          <a:stretch>
            <a:fillRect/>
          </a:stretch>
        </p:blipFill>
        <p:spPr>
          <a:xfrm>
            <a:off x="21862085" y="49096"/>
            <a:ext cx="2419055" cy="2352908"/>
          </a:xfrm>
          <a:prstGeom prst="rect">
            <a:avLst/>
          </a:prstGeom>
          <a:ln w="12700">
            <a:miter lim="400000"/>
          </a:ln>
        </p:spPr>
      </p:pic>
      <p:pic>
        <p:nvPicPr>
          <p:cNvPr id="327" name="pasted-movie.png" descr="pasted-movie.png"/>
          <p:cNvPicPr>
            <a:picLocks noChangeAspect="1"/>
          </p:cNvPicPr>
          <p:nvPr/>
        </p:nvPicPr>
        <p:blipFill>
          <a:blip r:embed="rId4">
            <a:extLst/>
          </a:blip>
          <a:stretch>
            <a:fillRect/>
          </a:stretch>
        </p:blipFill>
        <p:spPr>
          <a:xfrm>
            <a:off x="15998474" y="4317324"/>
            <a:ext cx="6617660" cy="8789868"/>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The What &amp; Why"/>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The What &amp; Why</a:t>
            </a:r>
          </a:p>
        </p:txBody>
      </p:sp>
      <p:sp>
        <p:nvSpPr>
          <p:cNvPr id="332" name="What is Prometheus?…"/>
          <p:cNvSpPr txBox="1"/>
          <p:nvPr>
            <p:ph type="body" idx="1"/>
          </p:nvPr>
        </p:nvSpPr>
        <p:spPr>
          <a:prstGeom prst="rect">
            <a:avLst/>
          </a:prstGeom>
        </p:spPr>
        <p:txBody>
          <a:bodyPr/>
          <a:lstStyle/>
          <a:p>
            <a:pPr defTabSz="167131">
              <a:spcBef>
                <a:spcPts val="2800"/>
              </a:spcBef>
              <a:defRPr b="1" sz="2350" u="sng">
                <a:latin typeface="Graphik"/>
                <a:ea typeface="Graphik"/>
                <a:cs typeface="Graphik"/>
                <a:sym typeface="Graphik"/>
              </a:defRPr>
            </a:pPr>
            <a:r>
              <a:t>What is Prometheus?</a:t>
            </a:r>
          </a:p>
          <a:p>
            <a:pPr marL="268604" indent="-268604" defTabSz="167131">
              <a:spcBef>
                <a:spcPts val="2800"/>
              </a:spcBef>
              <a:buSzPct val="100000"/>
              <a:buChar char="•"/>
              <a:defRPr sz="2350"/>
            </a:pPr>
            <a:r>
              <a:t>is_a: Monitoring-Alerting system for monitoring containerized or traditional applications</a:t>
            </a:r>
          </a:p>
          <a:p>
            <a:pPr marL="268604" indent="-268604" defTabSz="167131">
              <a:spcBef>
                <a:spcPts val="2800"/>
              </a:spcBef>
              <a:buSzPct val="100000"/>
              <a:buChar char="•"/>
              <a:defRPr sz="2350"/>
            </a:pPr>
            <a:r>
              <a:t>Records real-time metrics in a time series db</a:t>
            </a:r>
          </a:p>
          <a:p>
            <a:pPr marL="268604" indent="-268604" defTabSz="167131">
              <a:spcBef>
                <a:spcPts val="2800"/>
              </a:spcBef>
              <a:buSzPct val="100000"/>
              <a:buChar char="•"/>
              <a:defRPr sz="2350"/>
            </a:pPr>
            <a:r>
              <a:t>Uses a pull model over HTTP. Other monitoring apps have PUSH models, which makes them expensive as massive logging data gather in a centralized server</a:t>
            </a:r>
          </a:p>
          <a:p>
            <a:pPr marL="268604" indent="-268604" defTabSz="167131">
              <a:spcBef>
                <a:spcPts val="2800"/>
              </a:spcBef>
              <a:buSzPct val="100000"/>
              <a:buChar char="•"/>
              <a:defRPr sz="2350"/>
            </a:pPr>
            <a:r>
              <a:t>Has a query language PromQL</a:t>
            </a:r>
          </a:p>
          <a:p>
            <a:pPr defTabSz="167131">
              <a:spcBef>
                <a:spcPts val="2800"/>
              </a:spcBef>
              <a:defRPr b="1" sz="2350" u="sng">
                <a:latin typeface="Graphik"/>
                <a:ea typeface="Graphik"/>
                <a:cs typeface="Graphik"/>
                <a:sym typeface="Graphik"/>
              </a:defRPr>
            </a:pPr>
            <a:r>
              <a:t>Why use Prometheus?</a:t>
            </a:r>
          </a:p>
          <a:p>
            <a:pPr marL="268604" indent="-268604" defTabSz="167131">
              <a:spcBef>
                <a:spcPts val="2800"/>
              </a:spcBef>
              <a:buSzPct val="100000"/>
              <a:buChar char="•"/>
              <a:defRPr sz="2350"/>
            </a:pPr>
            <a:r>
              <a:t>Agentless - just expose an /metrics endpoint in your app</a:t>
            </a:r>
          </a:p>
          <a:p>
            <a:pPr marL="268604" indent="-268604" defTabSz="167131">
              <a:spcBef>
                <a:spcPts val="2800"/>
              </a:spcBef>
              <a:buSzPct val="100000"/>
              <a:buChar char="•"/>
              <a:defRPr sz="2350"/>
            </a:pPr>
            <a:r>
              <a:t>Works out of the box with K8s</a:t>
            </a:r>
          </a:p>
          <a:p>
            <a:pPr marL="268604" indent="-268604" defTabSz="167131">
              <a:spcBef>
                <a:spcPts val="2800"/>
              </a:spcBef>
              <a:buSzPct val="100000"/>
              <a:buChar char="•"/>
              <a:defRPr sz="2350"/>
            </a:pPr>
            <a:r>
              <a:t>Powerful alerting</a:t>
            </a:r>
          </a:p>
          <a:p>
            <a:pPr marL="268604" indent="-268604" defTabSz="167131">
              <a:spcBef>
                <a:spcPts val="2800"/>
              </a:spcBef>
              <a:buSzPct val="100000"/>
              <a:buChar char="•"/>
              <a:defRPr sz="2350"/>
            </a:pPr>
            <a:r>
              <a:t>Can be integrated with Grafana for visualization</a:t>
            </a:r>
          </a:p>
          <a:p>
            <a:pPr defTabSz="167131">
              <a:spcBef>
                <a:spcPts val="2800"/>
              </a:spcBef>
              <a:defRPr sz="2350"/>
            </a:pPr>
          </a:p>
          <a:p>
            <a:pPr defTabSz="214884">
              <a:spcBef>
                <a:spcPts val="500"/>
              </a:spcBef>
              <a:defRPr sz="564">
                <a:latin typeface="Times Roman"/>
                <a:ea typeface="Times Roman"/>
                <a:cs typeface="Times Roman"/>
                <a:sym typeface="Times Roman"/>
              </a:defRPr>
            </a:pPr>
          </a:p>
        </p:txBody>
      </p:sp>
      <p:sp>
        <p:nvSpPr>
          <p:cNvPr id="333" name="Prometheus"/>
          <p:cNvSpPr txBox="1"/>
          <p:nvPr>
            <p:ph type="title"/>
          </p:nvPr>
        </p:nvSpPr>
        <p:spPr>
          <a:prstGeom prst="rect">
            <a:avLst/>
          </a:prstGeom>
        </p:spPr>
        <p:txBody>
          <a:bodyPr/>
          <a:lstStyle>
            <a:lvl1pPr defTabSz="2316479">
              <a:defRPr spc="-95" sz="9500"/>
            </a:lvl1pPr>
          </a:lstStyle>
          <a:p>
            <a:pPr/>
            <a:r>
              <a:t>Prometheus</a:t>
            </a:r>
          </a:p>
        </p:txBody>
      </p:sp>
      <p:pic>
        <p:nvPicPr>
          <p:cNvPr id="334" name="pasted-movie.png" descr="pasted-movie.png"/>
          <p:cNvPicPr>
            <a:picLocks noChangeAspect="1"/>
          </p:cNvPicPr>
          <p:nvPr/>
        </p:nvPicPr>
        <p:blipFill>
          <a:blip r:embed="rId2">
            <a:extLst/>
          </a:blip>
          <a:stretch>
            <a:fillRect/>
          </a:stretch>
        </p:blipFill>
        <p:spPr>
          <a:xfrm>
            <a:off x="21968242" y="113923"/>
            <a:ext cx="2291226" cy="2272132"/>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Architecture Overview - Key Components"/>
          <p:cNvSpPr txBox="1"/>
          <p:nvPr>
            <p:ph type="body" idx="21"/>
          </p:nvPr>
        </p:nvSpPr>
        <p:spPr>
          <a:xfrm>
            <a:off x="634889" y="2320925"/>
            <a:ext cx="21971001" cy="1003300"/>
          </a:xfrm>
          <a:prstGeom prst="rect">
            <a:avLst/>
          </a:prstGeom>
          <a:extLst>
            <a:ext uri="{C572A759-6A51-4108-AA02-DFA0A04FC94B}">
              <ma14:wrappingTextBoxFlag xmlns:ma14="http://schemas.microsoft.com/office/mac/drawingml/2011/main" val="1"/>
            </a:ext>
          </a:extLst>
        </p:spPr>
        <p:txBody>
          <a:bodyPr/>
          <a:lstStyle/>
          <a:p>
            <a:pPr/>
            <a:r>
              <a:t>Architecture Overview - Key Components</a:t>
            </a:r>
          </a:p>
        </p:txBody>
      </p:sp>
      <p:sp>
        <p:nvSpPr>
          <p:cNvPr id="337" name="Prometheus Server:…"/>
          <p:cNvSpPr txBox="1"/>
          <p:nvPr>
            <p:ph type="body" idx="1"/>
          </p:nvPr>
        </p:nvSpPr>
        <p:spPr>
          <a:xfrm>
            <a:off x="634889" y="4451704"/>
            <a:ext cx="21971001" cy="8256012"/>
          </a:xfrm>
          <a:prstGeom prst="rect">
            <a:avLst/>
          </a:prstGeom>
        </p:spPr>
        <p:txBody>
          <a:bodyPr/>
          <a:lstStyle/>
          <a:p>
            <a:pPr marL="257175" indent="-257175" defTabSz="160019">
              <a:spcBef>
                <a:spcPts val="2700"/>
              </a:spcBef>
              <a:buSzPct val="100000"/>
              <a:buChar char="•"/>
              <a:defRPr b="1" sz="2250">
                <a:latin typeface="Graphik"/>
                <a:ea typeface="Graphik"/>
                <a:cs typeface="Graphik"/>
                <a:sym typeface="Graphik"/>
              </a:defRPr>
            </a:pPr>
            <a:r>
              <a:t>Prometheus Server: </a:t>
            </a:r>
          </a:p>
          <a:p>
            <a:pPr lvl="1" marL="462915" indent="-257175" defTabSz="160019">
              <a:spcBef>
                <a:spcPts val="2700"/>
              </a:spcBef>
              <a:buSzPct val="100000"/>
              <a:buChar char="•"/>
              <a:defRPr sz="2250"/>
            </a:pPr>
            <a:r>
              <a:rPr b="1">
                <a:latin typeface="Graphik"/>
                <a:ea typeface="Graphik"/>
                <a:cs typeface="Graphik"/>
                <a:sym typeface="Graphik"/>
              </a:rPr>
              <a:t>Retrieval</a:t>
            </a:r>
            <a:r>
              <a:t>: scrapes metrics from defined http targets, including exporters, services or </a:t>
            </a:r>
            <a:br/>
            <a:r>
              <a:t>custom app endpoints</a:t>
            </a:r>
          </a:p>
          <a:p>
            <a:pPr lvl="1" marL="462915" indent="-257175" defTabSz="160019">
              <a:spcBef>
                <a:spcPts val="2700"/>
              </a:spcBef>
              <a:buSzPct val="100000"/>
              <a:buChar char="•"/>
              <a:defRPr sz="2250"/>
            </a:pPr>
            <a:r>
              <a:rPr b="1">
                <a:latin typeface="Graphik"/>
                <a:ea typeface="Graphik"/>
                <a:cs typeface="Graphik"/>
                <a:sym typeface="Graphik"/>
              </a:rPr>
              <a:t>TSDB</a:t>
            </a:r>
            <a:r>
              <a:t>: Write-Ahead-Log, re-writes recents logs if lost, </a:t>
            </a:r>
            <a:br/>
            <a:r>
              <a:t>Compactor merges blocks to save space. </a:t>
            </a:r>
            <a:br/>
            <a:r>
              <a:t>Saved in a hard disk, no network storage for ensured safety.</a:t>
            </a:r>
          </a:p>
          <a:p>
            <a:pPr lvl="1" marL="462915" indent="-257175" defTabSz="160019">
              <a:spcBef>
                <a:spcPts val="2700"/>
              </a:spcBef>
              <a:buSzPct val="100000"/>
              <a:buChar char="•"/>
              <a:defRPr sz="2250"/>
            </a:pPr>
            <a:r>
              <a:rPr b="1">
                <a:latin typeface="Graphik"/>
                <a:ea typeface="Graphik"/>
                <a:cs typeface="Graphik"/>
                <a:sym typeface="Graphik"/>
              </a:rPr>
              <a:t>Http Server: </a:t>
            </a:r>
            <a:r>
              <a:t>exposes endpoints for PromQL,has  target and alert status in /metrics </a:t>
            </a:r>
          </a:p>
          <a:p>
            <a:pPr marL="257175" indent="-257175" defTabSz="160019">
              <a:spcBef>
                <a:spcPts val="2700"/>
              </a:spcBef>
              <a:buSzPct val="100000"/>
              <a:buChar char="•"/>
              <a:defRPr sz="2250"/>
            </a:pPr>
            <a:r>
              <a:rPr b="1">
                <a:latin typeface="Graphik"/>
                <a:ea typeface="Graphik"/>
                <a:cs typeface="Graphik"/>
                <a:sym typeface="Graphik"/>
              </a:rPr>
              <a:t>Exporters</a:t>
            </a:r>
            <a:r>
              <a:t>: targets from which prometheus scrapes  metrics, agentlessly</a:t>
            </a:r>
          </a:p>
          <a:p>
            <a:pPr marL="257175" indent="-257175" defTabSz="160019">
              <a:spcBef>
                <a:spcPts val="2700"/>
              </a:spcBef>
              <a:buSzPct val="100000"/>
              <a:buChar char="•"/>
              <a:defRPr b="1" sz="2250">
                <a:latin typeface="Graphik"/>
                <a:ea typeface="Graphik"/>
                <a:cs typeface="Graphik"/>
                <a:sym typeface="Graphik"/>
              </a:defRPr>
            </a:pPr>
            <a:r>
              <a:t>Service Discovery: </a:t>
            </a:r>
            <a:r>
              <a:rPr b="0">
                <a:latin typeface="Graphik Light"/>
                <a:ea typeface="Graphik Light"/>
                <a:cs typeface="Graphik Light"/>
                <a:sym typeface="Graphik Light"/>
              </a:rPr>
              <a:t>automates target discovery using k8s</a:t>
            </a:r>
          </a:p>
          <a:p>
            <a:pPr marL="257175" indent="-257175" defTabSz="160019">
              <a:spcBef>
                <a:spcPts val="2700"/>
              </a:spcBef>
              <a:buSzPct val="100000"/>
              <a:buChar char="•"/>
              <a:defRPr sz="2250"/>
            </a:pPr>
            <a:r>
              <a:rPr b="1">
                <a:latin typeface="Graphik"/>
                <a:ea typeface="Graphik"/>
                <a:cs typeface="Graphik"/>
                <a:sym typeface="Graphik"/>
              </a:rPr>
              <a:t>Pushegateway</a:t>
            </a:r>
            <a:r>
              <a:t>: Used for short-lived batch jobs (e.g., backups, clean-up scripts).</a:t>
            </a:r>
            <a:br/>
            <a:r>
              <a:t>         Since Prometheus can't scrape ephemeral processes (due to pull model), metrics are pushed to a Pushgateway, which Prometheus then scrapes.</a:t>
            </a:r>
            <a:br/>
            <a:r>
              <a:t>         Important for job-level aggregation, not individual task monitoring.</a:t>
            </a:r>
          </a:p>
          <a:p>
            <a:pPr marL="257175" indent="-257175" defTabSz="160019">
              <a:spcBef>
                <a:spcPts val="2700"/>
              </a:spcBef>
              <a:buSzPct val="100000"/>
              <a:buChar char="•"/>
              <a:defRPr sz="2250"/>
            </a:pPr>
            <a:r>
              <a:rPr b="1">
                <a:latin typeface="Graphik"/>
                <a:ea typeface="Graphik"/>
                <a:cs typeface="Graphik"/>
                <a:sym typeface="Graphik"/>
              </a:rPr>
              <a:t>Alertmanager</a:t>
            </a:r>
            <a:r>
              <a:t>: defines rules of alerting stakeholders</a:t>
            </a:r>
            <a:br/>
            <a:r>
              <a:t>if a rule is surpassed i.e. CPU usage over 80%, pushes</a:t>
            </a:r>
            <a:br/>
            <a:r>
              <a:t>an alert through slack etc.</a:t>
            </a:r>
          </a:p>
        </p:txBody>
      </p:sp>
      <p:sp>
        <p:nvSpPr>
          <p:cNvPr id="338" name="Prometheus"/>
          <p:cNvSpPr txBox="1"/>
          <p:nvPr>
            <p:ph type="title"/>
          </p:nvPr>
        </p:nvSpPr>
        <p:spPr>
          <a:xfrm>
            <a:off x="634889" y="635355"/>
            <a:ext cx="21971001" cy="1689101"/>
          </a:xfrm>
          <a:prstGeom prst="rect">
            <a:avLst/>
          </a:prstGeom>
        </p:spPr>
        <p:txBody>
          <a:bodyPr/>
          <a:lstStyle>
            <a:lvl1pPr defTabSz="2316479">
              <a:defRPr spc="-95" sz="9500"/>
            </a:lvl1pPr>
          </a:lstStyle>
          <a:p>
            <a:pPr/>
            <a:r>
              <a:t>Prometheus</a:t>
            </a:r>
          </a:p>
        </p:txBody>
      </p:sp>
      <p:pic>
        <p:nvPicPr>
          <p:cNvPr id="339" name="pasted-movie.png" descr="pasted-movie.png"/>
          <p:cNvPicPr>
            <a:picLocks noChangeAspect="1"/>
          </p:cNvPicPr>
          <p:nvPr/>
        </p:nvPicPr>
        <p:blipFill>
          <a:blip r:embed="rId2">
            <a:extLst/>
          </a:blip>
          <a:stretch>
            <a:fillRect/>
          </a:stretch>
        </p:blipFill>
        <p:spPr>
          <a:xfrm>
            <a:off x="13631546" y="3469895"/>
            <a:ext cx="10470028" cy="6285118"/>
          </a:xfrm>
          <a:prstGeom prst="rect">
            <a:avLst/>
          </a:prstGeom>
          <a:ln w="12700">
            <a:miter lim="400000"/>
          </a:ln>
        </p:spPr>
      </p:pic>
      <p:pic>
        <p:nvPicPr>
          <p:cNvPr id="340" name="pasted-movie.png" descr="pasted-movie.png"/>
          <p:cNvPicPr>
            <a:picLocks noChangeAspect="1"/>
          </p:cNvPicPr>
          <p:nvPr/>
        </p:nvPicPr>
        <p:blipFill>
          <a:blip r:embed="rId3">
            <a:extLst/>
          </a:blip>
          <a:stretch>
            <a:fillRect/>
          </a:stretch>
        </p:blipFill>
        <p:spPr>
          <a:xfrm>
            <a:off x="21968242" y="113923"/>
            <a:ext cx="2291226" cy="2272132"/>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43" name="prometheus.yml…"/>
          <p:cNvSpPr txBox="1"/>
          <p:nvPr>
            <p:ph type="body" idx="1"/>
          </p:nvPr>
        </p:nvSpPr>
        <p:spPr>
          <a:prstGeom prst="rect">
            <a:avLst/>
          </a:prstGeom>
        </p:spPr>
        <p:txBody>
          <a:bodyPr/>
          <a:lstStyle/>
          <a:p>
            <a:pPr marL="571500" indent="-571500">
              <a:buSzPct val="100000"/>
              <a:buChar char="➡"/>
              <a:defRPr b="1">
                <a:latin typeface="Graphik"/>
                <a:ea typeface="Graphik"/>
                <a:cs typeface="Graphik"/>
                <a:sym typeface="Graphik"/>
              </a:defRPr>
            </a:pPr>
            <a:r>
              <a:t> prometheus.yml</a:t>
            </a:r>
          </a:p>
          <a:p>
            <a:pPr marL="571500" indent="-571500">
              <a:buSzPct val="100000"/>
              <a:buChar char="•"/>
            </a:pPr>
            <a:r>
              <a:t>alert_rules.yml</a:t>
            </a:r>
          </a:p>
          <a:p>
            <a:pPr marL="571500" indent="-571500">
              <a:buSzPct val="100000"/>
              <a:buChar char="•"/>
            </a:pPr>
            <a:r>
              <a:t>alertmanager.yml</a:t>
            </a:r>
          </a:p>
        </p:txBody>
      </p:sp>
      <p:sp>
        <p:nvSpPr>
          <p:cNvPr id="344" name="Prometheus"/>
          <p:cNvSpPr txBox="1"/>
          <p:nvPr>
            <p:ph type="title"/>
          </p:nvPr>
        </p:nvSpPr>
        <p:spPr>
          <a:prstGeom prst="rect">
            <a:avLst/>
          </a:prstGeom>
        </p:spPr>
        <p:txBody>
          <a:bodyPr/>
          <a:lstStyle>
            <a:lvl1pPr defTabSz="2316479">
              <a:defRPr spc="-95" sz="9500"/>
            </a:lvl1pPr>
          </a:lstStyle>
          <a:p>
            <a:pPr/>
            <a:r>
              <a:t>Prometheus</a:t>
            </a:r>
          </a:p>
        </p:txBody>
      </p:sp>
      <p:pic>
        <p:nvPicPr>
          <p:cNvPr id="345" name="pasted-movie.png" descr="pasted-movie.png"/>
          <p:cNvPicPr>
            <a:picLocks noChangeAspect="1"/>
          </p:cNvPicPr>
          <p:nvPr/>
        </p:nvPicPr>
        <p:blipFill>
          <a:blip r:embed="rId2">
            <a:extLst/>
          </a:blip>
          <a:stretch>
            <a:fillRect/>
          </a:stretch>
        </p:blipFill>
        <p:spPr>
          <a:xfrm>
            <a:off x="21968242" y="126623"/>
            <a:ext cx="2291226" cy="2272132"/>
          </a:xfrm>
          <a:prstGeom prst="rect">
            <a:avLst/>
          </a:prstGeom>
          <a:ln w="12700">
            <a:miter lim="400000"/>
          </a:ln>
        </p:spPr>
      </p:pic>
      <p:pic>
        <p:nvPicPr>
          <p:cNvPr id="346" name="pasted-movie.png" descr="pasted-movie.png"/>
          <p:cNvPicPr>
            <a:picLocks noChangeAspect="1"/>
          </p:cNvPicPr>
          <p:nvPr/>
        </p:nvPicPr>
        <p:blipFill>
          <a:blip r:embed="rId3">
            <a:extLst/>
          </a:blip>
          <a:stretch>
            <a:fillRect/>
          </a:stretch>
        </p:blipFill>
        <p:spPr>
          <a:xfrm>
            <a:off x="13860901" y="2513291"/>
            <a:ext cx="10574166" cy="1120546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49" name="prometheus.yml…"/>
          <p:cNvSpPr txBox="1"/>
          <p:nvPr>
            <p:ph type="body" idx="1"/>
          </p:nvPr>
        </p:nvSpPr>
        <p:spPr>
          <a:prstGeom prst="rect">
            <a:avLst/>
          </a:prstGeom>
        </p:spPr>
        <p:txBody>
          <a:bodyPr/>
          <a:lstStyle/>
          <a:p>
            <a:pPr marL="571500" indent="-571500">
              <a:buSzPct val="100000"/>
              <a:buChar char="•"/>
            </a:pPr>
            <a:r>
              <a:t> prometheus.yml</a:t>
            </a:r>
          </a:p>
          <a:p>
            <a:pPr marL="571500" indent="-571500">
              <a:buSzPct val="100000"/>
              <a:buChar char="➡"/>
              <a:defRPr b="1">
                <a:latin typeface="Graphik"/>
                <a:ea typeface="Graphik"/>
                <a:cs typeface="Graphik"/>
                <a:sym typeface="Graphik"/>
              </a:defRPr>
            </a:pPr>
            <a:r>
              <a:t> alert_rules.yml</a:t>
            </a:r>
          </a:p>
          <a:p>
            <a:pPr marL="571500" indent="-571500">
              <a:buSzPct val="100000"/>
              <a:buChar char="•"/>
            </a:pPr>
            <a:r>
              <a:t>alertmanager.yml</a:t>
            </a:r>
          </a:p>
        </p:txBody>
      </p:sp>
      <p:sp>
        <p:nvSpPr>
          <p:cNvPr id="350" name="Prometheus"/>
          <p:cNvSpPr txBox="1"/>
          <p:nvPr>
            <p:ph type="title"/>
          </p:nvPr>
        </p:nvSpPr>
        <p:spPr>
          <a:prstGeom prst="rect">
            <a:avLst/>
          </a:prstGeom>
        </p:spPr>
        <p:txBody>
          <a:bodyPr/>
          <a:lstStyle>
            <a:lvl1pPr defTabSz="2316479">
              <a:defRPr spc="-95" sz="9500"/>
            </a:lvl1pPr>
          </a:lstStyle>
          <a:p>
            <a:pPr/>
            <a:r>
              <a:t>Prometheus</a:t>
            </a:r>
          </a:p>
        </p:txBody>
      </p:sp>
      <p:pic>
        <p:nvPicPr>
          <p:cNvPr id="351" name="pasted-movie.png" descr="pasted-movie.png"/>
          <p:cNvPicPr>
            <a:picLocks noChangeAspect="1"/>
          </p:cNvPicPr>
          <p:nvPr/>
        </p:nvPicPr>
        <p:blipFill>
          <a:blip r:embed="rId2">
            <a:extLst/>
          </a:blip>
          <a:stretch>
            <a:fillRect/>
          </a:stretch>
        </p:blipFill>
        <p:spPr>
          <a:xfrm>
            <a:off x="21968242" y="126623"/>
            <a:ext cx="2291226" cy="2272132"/>
          </a:xfrm>
          <a:prstGeom prst="rect">
            <a:avLst/>
          </a:prstGeom>
          <a:ln w="12700">
            <a:miter lim="400000"/>
          </a:ln>
        </p:spPr>
      </p:pic>
      <p:pic>
        <p:nvPicPr>
          <p:cNvPr id="352" name="pasted-movie.png" descr="pasted-movie.png"/>
          <p:cNvPicPr>
            <a:picLocks noChangeAspect="1"/>
          </p:cNvPicPr>
          <p:nvPr/>
        </p:nvPicPr>
        <p:blipFill>
          <a:blip r:embed="rId3">
            <a:extLst/>
          </a:blip>
          <a:stretch>
            <a:fillRect/>
          </a:stretch>
        </p:blipFill>
        <p:spPr>
          <a:xfrm>
            <a:off x="9850269" y="4210050"/>
            <a:ext cx="13581997" cy="9256729"/>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55" name="Prometheus"/>
          <p:cNvSpPr txBox="1"/>
          <p:nvPr>
            <p:ph type="title"/>
          </p:nvPr>
        </p:nvSpPr>
        <p:spPr>
          <a:prstGeom prst="rect">
            <a:avLst/>
          </a:prstGeom>
        </p:spPr>
        <p:txBody>
          <a:bodyPr/>
          <a:lstStyle>
            <a:lvl1pPr defTabSz="2316479">
              <a:defRPr spc="-95" sz="9500"/>
            </a:lvl1pPr>
          </a:lstStyle>
          <a:p>
            <a:pPr/>
            <a:r>
              <a:t>Prometheus</a:t>
            </a:r>
          </a:p>
        </p:txBody>
      </p:sp>
      <p:pic>
        <p:nvPicPr>
          <p:cNvPr id="356" name="pasted-movie.png" descr="pasted-movie.png"/>
          <p:cNvPicPr>
            <a:picLocks noChangeAspect="1"/>
          </p:cNvPicPr>
          <p:nvPr/>
        </p:nvPicPr>
        <p:blipFill>
          <a:blip r:embed="rId2">
            <a:extLst/>
          </a:blip>
          <a:stretch>
            <a:fillRect/>
          </a:stretch>
        </p:blipFill>
        <p:spPr>
          <a:xfrm>
            <a:off x="21968242" y="126623"/>
            <a:ext cx="2291226" cy="2272132"/>
          </a:xfrm>
          <a:prstGeom prst="rect">
            <a:avLst/>
          </a:prstGeom>
          <a:ln w="12700">
            <a:miter lim="400000"/>
          </a:ln>
        </p:spPr>
      </p:pic>
      <p:pic>
        <p:nvPicPr>
          <p:cNvPr id="357" name="pasted-movie.png" descr="pasted-movie.png"/>
          <p:cNvPicPr>
            <a:picLocks noChangeAspect="1"/>
          </p:cNvPicPr>
          <p:nvPr/>
        </p:nvPicPr>
        <p:blipFill>
          <a:blip r:embed="rId3">
            <a:extLst/>
          </a:blip>
          <a:stretch>
            <a:fillRect/>
          </a:stretch>
        </p:blipFill>
        <p:spPr>
          <a:xfrm>
            <a:off x="7897810" y="4648110"/>
            <a:ext cx="18013979" cy="6065191"/>
          </a:xfrm>
          <a:prstGeom prst="rect">
            <a:avLst/>
          </a:prstGeom>
          <a:ln w="12700">
            <a:miter lim="400000"/>
          </a:ln>
        </p:spPr>
      </p:pic>
      <p:sp>
        <p:nvSpPr>
          <p:cNvPr id="358" name="prometheus.yml…"/>
          <p:cNvSpPr txBox="1"/>
          <p:nvPr>
            <p:ph type="body" idx="1"/>
          </p:nvPr>
        </p:nvSpPr>
        <p:spPr>
          <a:xfrm>
            <a:off x="909890" y="4050764"/>
            <a:ext cx="21971001" cy="8256012"/>
          </a:xfrm>
          <a:prstGeom prst="rect">
            <a:avLst/>
          </a:prstGeom>
        </p:spPr>
        <p:txBody>
          <a:bodyPr/>
          <a:lstStyle/>
          <a:p>
            <a:pPr marL="571500" indent="-571500">
              <a:buSzPct val="100000"/>
              <a:buChar char="•"/>
            </a:pPr>
            <a:r>
              <a:t> prometheus.yml</a:t>
            </a:r>
          </a:p>
          <a:p>
            <a:pPr marL="571500" indent="-571500">
              <a:buSzPct val="100000"/>
              <a:buChar char="•"/>
              <a:defRPr b="1">
                <a:latin typeface="Graphik"/>
                <a:ea typeface="Graphik"/>
                <a:cs typeface="Graphik"/>
                <a:sym typeface="Graphik"/>
              </a:defRPr>
            </a:pPr>
            <a:r>
              <a:t> </a:t>
            </a:r>
            <a:r>
              <a:rPr b="0">
                <a:latin typeface="Graphik Light"/>
                <a:ea typeface="Graphik Light"/>
                <a:cs typeface="Graphik Light"/>
                <a:sym typeface="Graphik Light"/>
              </a:rPr>
              <a:t>alert_rules.yml</a:t>
            </a:r>
          </a:p>
          <a:p>
            <a:pPr marL="571500" indent="-571500">
              <a:buSzPct val="100000"/>
              <a:buChar char="➡"/>
              <a:defRPr b="1">
                <a:latin typeface="Graphik"/>
                <a:ea typeface="Graphik"/>
                <a:cs typeface="Graphik"/>
                <a:sym typeface="Graphik"/>
              </a:defRPr>
            </a:pPr>
            <a:r>
              <a:t> alertmanager.yml</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The What &amp; Why"/>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The What &amp; Why</a:t>
            </a:r>
          </a:p>
        </p:txBody>
      </p:sp>
      <p:sp>
        <p:nvSpPr>
          <p:cNvPr id="361" name="What is Terraform?…"/>
          <p:cNvSpPr txBox="1"/>
          <p:nvPr>
            <p:ph type="body" idx="1"/>
          </p:nvPr>
        </p:nvSpPr>
        <p:spPr>
          <a:prstGeom prst="rect">
            <a:avLst/>
          </a:prstGeom>
        </p:spPr>
        <p:txBody>
          <a:bodyPr/>
          <a:lstStyle/>
          <a:p>
            <a:pPr defTabSz="610870">
              <a:spcBef>
                <a:spcPts val="0"/>
              </a:spcBef>
              <a:defRPr sz="4070" u="sng">
                <a:latin typeface="+mn-lt"/>
                <a:ea typeface="+mn-ea"/>
                <a:cs typeface="+mn-cs"/>
                <a:sym typeface="Produkt Extralight"/>
              </a:defRPr>
            </a:pPr>
            <a:r>
              <a:t>What is Terraform?</a:t>
            </a:r>
          </a:p>
          <a:p>
            <a:pPr marL="465201" indent="-465201" defTabSz="610870">
              <a:spcBef>
                <a:spcPts val="0"/>
              </a:spcBef>
              <a:buSzPct val="100000"/>
              <a:buChar char="•"/>
              <a:defRPr sz="4070">
                <a:latin typeface="+mn-lt"/>
                <a:ea typeface="+mn-ea"/>
                <a:cs typeface="+mn-cs"/>
                <a:sym typeface="Produkt Extralight"/>
              </a:defRPr>
            </a:pPr>
            <a:r>
              <a:t>An open-source infrastructure as Code (IaC) tool</a:t>
            </a:r>
          </a:p>
          <a:p>
            <a:pPr marL="465201" indent="-465201" defTabSz="610870">
              <a:spcBef>
                <a:spcPts val="0"/>
              </a:spcBef>
              <a:buSzPct val="100000"/>
              <a:buChar char="•"/>
              <a:defRPr sz="4070">
                <a:latin typeface="+mn-lt"/>
                <a:ea typeface="+mn-ea"/>
                <a:cs typeface="+mn-cs"/>
                <a:sym typeface="Produkt Extralight"/>
              </a:defRPr>
            </a:pPr>
            <a:r>
              <a:t>Enables defining-provisioning-managing cloud infrastructure with declarative config files</a:t>
            </a:r>
          </a:p>
          <a:p>
            <a:pPr defTabSz="610870">
              <a:spcBef>
                <a:spcPts val="0"/>
              </a:spcBef>
              <a:defRPr sz="4070" u="sng">
                <a:latin typeface="+mn-lt"/>
                <a:ea typeface="+mn-ea"/>
                <a:cs typeface="+mn-cs"/>
                <a:sym typeface="Produkt Extralight"/>
              </a:defRPr>
            </a:pPr>
            <a:r>
              <a:t>Why use Terraform?</a:t>
            </a:r>
          </a:p>
          <a:p>
            <a:pPr marL="361822" indent="-258445" defTabSz="610870">
              <a:spcBef>
                <a:spcPts val="0"/>
              </a:spcBef>
              <a:buSzPct val="100000"/>
              <a:buFont typeface="Times Roman"/>
              <a:buChar char="•"/>
              <a:defRPr sz="4070">
                <a:latin typeface="+mn-lt"/>
                <a:ea typeface="+mn-ea"/>
                <a:cs typeface="+mn-cs"/>
                <a:sym typeface="Produkt Extralight"/>
              </a:defRPr>
            </a:pPr>
            <a:r>
              <a:t>Automates creation of infr. Repeatedly</a:t>
            </a:r>
          </a:p>
          <a:p>
            <a:pPr marL="361822" indent="-258445" defTabSz="610870">
              <a:spcBef>
                <a:spcPts val="0"/>
              </a:spcBef>
              <a:buSzPct val="100000"/>
              <a:buFont typeface="Times Roman"/>
              <a:buChar char="•"/>
              <a:defRPr sz="4070">
                <a:latin typeface="+mn-lt"/>
                <a:ea typeface="+mn-ea"/>
                <a:cs typeface="+mn-cs"/>
                <a:sym typeface="Produkt Extralight"/>
              </a:defRPr>
            </a:pPr>
            <a:r>
              <a:t>Supports </a:t>
            </a:r>
            <a:r>
              <a:t>multi-cloud</a:t>
            </a:r>
            <a:r>
              <a:t> (AWS, GCP, Azure, etc.) and </a:t>
            </a:r>
            <a:r>
              <a:t>third-party services</a:t>
            </a:r>
            <a:r>
              <a:t> (GitHub, Datadog, Kubernetes, etc.)</a:t>
            </a:r>
          </a:p>
          <a:p>
            <a:pPr marL="361822" indent="-258445" defTabSz="610870">
              <a:spcBef>
                <a:spcPts val="0"/>
              </a:spcBef>
              <a:buSzPct val="100000"/>
              <a:buFont typeface="Times Roman"/>
              <a:buChar char="•"/>
              <a:defRPr sz="4070">
                <a:latin typeface="+mn-lt"/>
                <a:ea typeface="+mn-ea"/>
                <a:cs typeface="+mn-cs"/>
                <a:sym typeface="Produkt Extralight"/>
              </a:defRPr>
            </a:pPr>
            <a:r>
              <a:t>Tracks infrastructure state, allowing for </a:t>
            </a:r>
            <a:r>
              <a:t>change planning</a:t>
            </a:r>
            <a:r>
              <a:t>, </a:t>
            </a:r>
            <a:r>
              <a:t>versioning</a:t>
            </a:r>
            <a:r>
              <a:t>, and </a:t>
            </a:r>
            <a:r>
              <a:t>rollback</a:t>
            </a:r>
            <a:r>
              <a:t>.</a:t>
            </a:r>
          </a:p>
          <a:p>
            <a:pPr defTabSz="610870">
              <a:spcBef>
                <a:spcPts val="0"/>
              </a:spcBef>
              <a:defRPr sz="4070" u="sng">
                <a:latin typeface="+mn-lt"/>
                <a:ea typeface="+mn-ea"/>
                <a:cs typeface="+mn-cs"/>
                <a:sym typeface="Produkt Extralight"/>
              </a:defRPr>
            </a:pPr>
            <a:r>
              <a:t>Use Case</a:t>
            </a:r>
          </a:p>
          <a:p>
            <a:pPr marL="361822" indent="-258445" defTabSz="610870">
              <a:spcBef>
                <a:spcPts val="0"/>
              </a:spcBef>
              <a:buSzPct val="100000"/>
              <a:buFont typeface="Times Roman"/>
              <a:buChar char="•"/>
              <a:defRPr sz="4070">
                <a:latin typeface="+mn-lt"/>
                <a:ea typeface="+mn-ea"/>
                <a:cs typeface="+mn-cs"/>
                <a:sym typeface="Produkt Extralight"/>
              </a:defRPr>
            </a:pPr>
            <a:r>
              <a:t>Could be used for example for replicating infr. </a:t>
            </a:r>
          </a:p>
          <a:p>
            <a:pPr marL="361822" indent="-258445" defTabSz="610870">
              <a:spcBef>
                <a:spcPts val="0"/>
              </a:spcBef>
              <a:buSzPct val="100000"/>
              <a:buFont typeface="Times Roman"/>
              <a:buChar char="•"/>
              <a:defRPr sz="4070">
                <a:latin typeface="+mn-lt"/>
                <a:ea typeface="+mn-ea"/>
                <a:cs typeface="+mn-cs"/>
                <a:sym typeface="Produkt Extralight"/>
              </a:defRPr>
            </a:pPr>
            <a:r>
              <a:t>Creating infr. Managing infr.</a:t>
            </a:r>
          </a:p>
          <a:p>
            <a:pPr marL="361822" indent="-258445" defTabSz="610870">
              <a:spcBef>
                <a:spcPts val="0"/>
              </a:spcBef>
              <a:buSzPct val="100000"/>
              <a:buFont typeface="Times Roman"/>
              <a:buChar char="•"/>
              <a:defRPr sz="4070" u="sng">
                <a:latin typeface="+mn-lt"/>
                <a:ea typeface="+mn-ea"/>
                <a:cs typeface="+mn-cs"/>
                <a:sym typeface="Produkt Extralight"/>
              </a:defRPr>
            </a:pPr>
            <a:r>
              <a:t>Could set up on SaaS (fastly), PaaS (K8s), SaaS (AWS) </a:t>
            </a:r>
          </a:p>
        </p:txBody>
      </p:sp>
      <p:sp>
        <p:nvSpPr>
          <p:cNvPr id="362" name="Terraform"/>
          <p:cNvSpPr txBox="1"/>
          <p:nvPr>
            <p:ph type="title"/>
          </p:nvPr>
        </p:nvSpPr>
        <p:spPr>
          <a:prstGeom prst="rect">
            <a:avLst/>
          </a:prstGeom>
        </p:spPr>
        <p:txBody>
          <a:bodyPr/>
          <a:lstStyle>
            <a:lvl1pPr defTabSz="2316479">
              <a:defRPr spc="-95" sz="9500"/>
            </a:lvl1pPr>
          </a:lstStyle>
          <a:p>
            <a:pPr/>
            <a:r>
              <a:t>Terraform</a:t>
            </a:r>
          </a:p>
        </p:txBody>
      </p:sp>
      <p:pic>
        <p:nvPicPr>
          <p:cNvPr id="363" name="pasted-movie.png" descr="pasted-movie.png"/>
          <p:cNvPicPr>
            <a:picLocks noChangeAspect="1"/>
          </p:cNvPicPr>
          <p:nvPr/>
        </p:nvPicPr>
        <p:blipFill>
          <a:blip r:embed="rId2">
            <a:extLst/>
          </a:blip>
          <a:stretch>
            <a:fillRect/>
          </a:stretch>
        </p:blipFill>
        <p:spPr>
          <a:xfrm>
            <a:off x="20490930" y="111430"/>
            <a:ext cx="2408907" cy="273624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Architecture Overview"/>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Architecture Overview</a:t>
            </a:r>
          </a:p>
        </p:txBody>
      </p:sp>
      <p:sp>
        <p:nvSpPr>
          <p:cNvPr id="366" name="Terraform"/>
          <p:cNvSpPr txBox="1"/>
          <p:nvPr>
            <p:ph type="title"/>
          </p:nvPr>
        </p:nvSpPr>
        <p:spPr>
          <a:xfrm>
            <a:off x="1206500" y="635355"/>
            <a:ext cx="21971000" cy="1689101"/>
          </a:xfrm>
          <a:prstGeom prst="rect">
            <a:avLst/>
          </a:prstGeom>
        </p:spPr>
        <p:txBody>
          <a:bodyPr/>
          <a:lstStyle>
            <a:lvl1pPr defTabSz="2316479">
              <a:defRPr spc="-95" sz="9500"/>
            </a:lvl1pPr>
          </a:lstStyle>
          <a:p>
            <a:pPr/>
            <a:r>
              <a:t>Terraform</a:t>
            </a:r>
          </a:p>
        </p:txBody>
      </p:sp>
      <p:pic>
        <p:nvPicPr>
          <p:cNvPr id="367" name="pasted-movie.png" descr="pasted-movie.png"/>
          <p:cNvPicPr>
            <a:picLocks noChangeAspect="1"/>
          </p:cNvPicPr>
          <p:nvPr/>
        </p:nvPicPr>
        <p:blipFill>
          <a:blip r:embed="rId2">
            <a:extLst/>
          </a:blip>
          <a:stretch>
            <a:fillRect/>
          </a:stretch>
        </p:blipFill>
        <p:spPr>
          <a:xfrm>
            <a:off x="10789252" y="2203799"/>
            <a:ext cx="12641779" cy="5973000"/>
          </a:xfrm>
          <a:prstGeom prst="rect">
            <a:avLst/>
          </a:prstGeom>
          <a:ln w="12700">
            <a:miter lim="400000"/>
          </a:ln>
        </p:spPr>
      </p:pic>
      <p:pic>
        <p:nvPicPr>
          <p:cNvPr id="368" name="pasted-movie.png" descr="pasted-movie.png"/>
          <p:cNvPicPr>
            <a:picLocks noChangeAspect="1"/>
          </p:cNvPicPr>
          <p:nvPr/>
        </p:nvPicPr>
        <p:blipFill>
          <a:blip r:embed="rId3">
            <a:extLst/>
          </a:blip>
          <a:stretch>
            <a:fillRect/>
          </a:stretch>
        </p:blipFill>
        <p:spPr>
          <a:xfrm>
            <a:off x="20490930" y="111430"/>
            <a:ext cx="2408907" cy="2736240"/>
          </a:xfrm>
          <a:prstGeom prst="rect">
            <a:avLst/>
          </a:prstGeom>
          <a:ln w="12700">
            <a:miter lim="400000"/>
          </a:ln>
        </p:spPr>
      </p:pic>
      <p:sp>
        <p:nvSpPr>
          <p:cNvPr id="369" name="Terraform Core: Uses two input sources:…"/>
          <p:cNvSpPr txBox="1"/>
          <p:nvPr/>
        </p:nvSpPr>
        <p:spPr>
          <a:xfrm>
            <a:off x="1017376" y="3419699"/>
            <a:ext cx="9267061" cy="98882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indent="-457200">
              <a:buSzPct val="100000"/>
              <a:buChar char="•"/>
              <a:defRPr b="1">
                <a:latin typeface="Graphik"/>
                <a:ea typeface="Graphik"/>
                <a:cs typeface="Graphik"/>
                <a:sym typeface="Graphik"/>
              </a:defRPr>
            </a:pPr>
            <a:r>
              <a:t>Terraform Core: </a:t>
            </a:r>
            <a:r>
              <a:rPr b="0">
                <a:latin typeface="Graphik Light"/>
                <a:ea typeface="Graphik Light"/>
                <a:cs typeface="Graphik Light"/>
                <a:sym typeface="Graphik Light"/>
              </a:rPr>
              <a:t>Uses two input sources: </a:t>
            </a:r>
            <a:endParaRPr b="0">
              <a:latin typeface="Graphik Light"/>
              <a:ea typeface="Graphik Light"/>
              <a:cs typeface="Graphik Light"/>
              <a:sym typeface="Graphik Light"/>
            </a:endParaRPr>
          </a:p>
          <a:p>
            <a:pPr lvl="1" marL="914400" indent="-457200">
              <a:buSzPct val="100000"/>
              <a:buChar char="-"/>
            </a:pPr>
            <a:r>
              <a:t>TF-config: what needs to be created-updated-destroyed to reach our desired outcome</a:t>
            </a:r>
          </a:p>
          <a:p>
            <a:pPr lvl="1" marL="914400" indent="-457200">
              <a:buSzPct val="100000"/>
              <a:buChar char="-"/>
            </a:pPr>
            <a:r>
              <a:t>TF-State: what is the current state</a:t>
            </a:r>
          </a:p>
          <a:p>
            <a:pPr lvl="1" marL="914400" indent="-457200">
              <a:buSzPct val="100000"/>
              <a:buChar char="-"/>
            </a:pPr>
            <a:r>
              <a:t>We </a:t>
            </a:r>
            <a:r>
              <a:rPr b="1">
                <a:latin typeface="Graphik"/>
                <a:ea typeface="Graphik"/>
                <a:cs typeface="Graphik"/>
                <a:sym typeface="Graphik"/>
              </a:rPr>
              <a:t>DECLARE, </a:t>
            </a:r>
            <a:r>
              <a:t>terraform brings the current to the desired state.</a:t>
            </a:r>
          </a:p>
          <a:p>
            <a:pPr marL="457200" indent="-457200">
              <a:buSzPct val="100000"/>
              <a:buChar char="•"/>
              <a:defRPr b="1">
                <a:latin typeface="Graphik"/>
                <a:ea typeface="Graphik"/>
                <a:cs typeface="Graphik"/>
                <a:sym typeface="Graphik"/>
              </a:defRPr>
            </a:pPr>
            <a:r>
              <a:t>Terraform Providers: </a:t>
            </a:r>
            <a:r>
              <a:rPr b="0">
                <a:latin typeface="Graphik Light"/>
                <a:ea typeface="Graphik Light"/>
                <a:cs typeface="Graphik Light"/>
                <a:sym typeface="Graphik Light"/>
              </a:rPr>
              <a:t>SaaS, PaaS, IaaS (over 100s providers with over 1000s of resources)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Not just Docker, Jenkins, K8s etc.…"/>
          <p:cNvSpPr txBox="1"/>
          <p:nvPr>
            <p:ph type="body" idx="1"/>
          </p:nvPr>
        </p:nvSpPr>
        <p:spPr>
          <a:prstGeom prst="rect">
            <a:avLst/>
          </a:prstGeom>
        </p:spPr>
        <p:txBody>
          <a:bodyPr/>
          <a:lstStyle/>
          <a:p>
            <a:pPr marL="873125" indent="-873125">
              <a:buSzPct val="100000"/>
              <a:buAutoNum type="arabicPeriod" startAt="1"/>
            </a:pPr>
            <a:r>
              <a:t>Not just Docker, Jenkins, K8s etc.</a:t>
            </a:r>
          </a:p>
          <a:p>
            <a:pPr marL="873125" indent="-873125">
              <a:buSzPct val="100000"/>
              <a:buAutoNum type="arabicPeriod" startAt="1"/>
            </a:pPr>
            <a:r>
              <a:t>Not a job title</a:t>
            </a:r>
          </a:p>
          <a:p>
            <a:pPr marL="873125" indent="-873125">
              <a:buSzPct val="100000"/>
              <a:buAutoNum type="arabicPeriod" startAt="1"/>
            </a:pPr>
            <a:r>
              <a:t>Not IT rebranded</a:t>
            </a:r>
          </a:p>
          <a:p>
            <a:pPr marL="873125" indent="-873125">
              <a:buSzPct val="100000"/>
              <a:buAutoNum type="arabicPeriod" startAt="1"/>
            </a:pPr>
            <a:r>
              <a:t>Not one-size-fits-all</a:t>
            </a:r>
          </a:p>
        </p:txBody>
      </p:sp>
      <p:sp>
        <p:nvSpPr>
          <p:cNvPr id="182" name="DevOps is not just"/>
          <p:cNvSpPr txBox="1"/>
          <p:nvPr>
            <p:ph type="title"/>
          </p:nvPr>
        </p:nvSpPr>
        <p:spPr>
          <a:prstGeom prst="rect">
            <a:avLst/>
          </a:prstGeom>
        </p:spPr>
        <p:txBody>
          <a:bodyPr/>
          <a:lstStyle>
            <a:lvl1pPr defTabSz="2316479">
              <a:defRPr spc="-95" sz="9500"/>
            </a:lvl1pPr>
          </a:lstStyle>
          <a:p>
            <a:pPr/>
            <a:r>
              <a:t>DevOps is not just</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72" name="Variables.tf: configures variables instead of hardcoding values, like ami or instance_type…"/>
          <p:cNvSpPr txBox="1"/>
          <p:nvPr>
            <p:ph type="body" sz="half" idx="1"/>
          </p:nvPr>
        </p:nvSpPr>
        <p:spPr>
          <a:xfrm>
            <a:off x="1249138" y="4035313"/>
            <a:ext cx="9814971" cy="8256012"/>
          </a:xfrm>
          <a:prstGeom prst="rect">
            <a:avLst/>
          </a:prstGeom>
        </p:spPr>
        <p:txBody>
          <a:bodyPr/>
          <a:lstStyle/>
          <a:p>
            <a:pPr marL="514350" indent="-514350">
              <a:buSzPct val="100000"/>
              <a:buChar char="➡"/>
              <a:defRPr sz="4500"/>
            </a:pPr>
            <a:r>
              <a:t> </a:t>
            </a:r>
            <a:r>
              <a:rPr b="1">
                <a:latin typeface="Graphik"/>
                <a:ea typeface="Graphik"/>
                <a:cs typeface="Graphik"/>
                <a:sym typeface="Graphik"/>
              </a:rPr>
              <a:t>Variables.tf</a:t>
            </a:r>
            <a:r>
              <a:t>: configures variables instead of hardcoding values, like ami or instance_type</a:t>
            </a:r>
          </a:p>
          <a:p>
            <a:pPr marL="514350" indent="-514350">
              <a:buSzPct val="100000"/>
              <a:buChar char="•"/>
              <a:defRPr sz="4500"/>
            </a:pPr>
            <a:r>
              <a:t>Main.tf </a:t>
            </a:r>
          </a:p>
          <a:p>
            <a:pPr marL="514350" indent="-514350">
              <a:buSzPct val="100000"/>
              <a:buChar char="•"/>
              <a:defRPr sz="4500"/>
            </a:pPr>
            <a:r>
              <a:t>Outputs.tf</a:t>
            </a:r>
          </a:p>
        </p:txBody>
      </p:sp>
      <p:sp>
        <p:nvSpPr>
          <p:cNvPr id="373" name="Terraform"/>
          <p:cNvSpPr txBox="1"/>
          <p:nvPr>
            <p:ph type="title"/>
          </p:nvPr>
        </p:nvSpPr>
        <p:spPr>
          <a:prstGeom prst="rect">
            <a:avLst/>
          </a:prstGeom>
        </p:spPr>
        <p:txBody>
          <a:bodyPr/>
          <a:lstStyle>
            <a:lvl1pPr defTabSz="2316479">
              <a:defRPr spc="-95" sz="9500"/>
            </a:lvl1pPr>
          </a:lstStyle>
          <a:p>
            <a:pPr/>
            <a:r>
              <a:t>Terraform</a:t>
            </a:r>
          </a:p>
        </p:txBody>
      </p:sp>
      <p:pic>
        <p:nvPicPr>
          <p:cNvPr id="374" name="pasted-movie.png" descr="pasted-movie.png"/>
          <p:cNvPicPr>
            <a:picLocks noChangeAspect="1"/>
          </p:cNvPicPr>
          <p:nvPr/>
        </p:nvPicPr>
        <p:blipFill>
          <a:blip r:embed="rId2">
            <a:extLst/>
          </a:blip>
          <a:stretch>
            <a:fillRect/>
          </a:stretch>
        </p:blipFill>
        <p:spPr>
          <a:xfrm>
            <a:off x="8853623" y="7728957"/>
            <a:ext cx="15327726" cy="5721507"/>
          </a:xfrm>
          <a:prstGeom prst="rect">
            <a:avLst/>
          </a:prstGeom>
          <a:ln w="12700">
            <a:miter lim="400000"/>
          </a:ln>
        </p:spPr>
      </p:pic>
      <p:pic>
        <p:nvPicPr>
          <p:cNvPr id="375" name="pasted-movie.png" descr="pasted-movie.png"/>
          <p:cNvPicPr>
            <a:picLocks noChangeAspect="1"/>
          </p:cNvPicPr>
          <p:nvPr/>
        </p:nvPicPr>
        <p:blipFill>
          <a:blip r:embed="rId3">
            <a:extLst/>
          </a:blip>
          <a:stretch>
            <a:fillRect/>
          </a:stretch>
        </p:blipFill>
        <p:spPr>
          <a:xfrm>
            <a:off x="20490930" y="111430"/>
            <a:ext cx="2408907" cy="273624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78" name="Variables.tf…"/>
          <p:cNvSpPr txBox="1"/>
          <p:nvPr>
            <p:ph type="body" sz="half" idx="1"/>
          </p:nvPr>
        </p:nvSpPr>
        <p:spPr>
          <a:xfrm>
            <a:off x="1249138" y="4035313"/>
            <a:ext cx="9814971" cy="8256012"/>
          </a:xfrm>
          <a:prstGeom prst="rect">
            <a:avLst/>
          </a:prstGeom>
        </p:spPr>
        <p:txBody>
          <a:bodyPr/>
          <a:lstStyle/>
          <a:p>
            <a:pPr marL="514350" indent="-514350">
              <a:buSzPct val="100000"/>
              <a:buChar char="•"/>
              <a:defRPr sz="4500"/>
            </a:pPr>
            <a:r>
              <a:t>Variables.tf</a:t>
            </a:r>
          </a:p>
          <a:p>
            <a:pPr marL="514350" indent="-514350">
              <a:buSzPct val="100000"/>
              <a:buChar char="➡"/>
              <a:defRPr sz="4500"/>
            </a:pPr>
            <a:r>
              <a:t> </a:t>
            </a:r>
            <a:r>
              <a:rPr b="1">
                <a:latin typeface="Graphik"/>
                <a:ea typeface="Graphik"/>
                <a:cs typeface="Graphik"/>
                <a:sym typeface="Graphik"/>
              </a:rPr>
              <a:t>Main.tf</a:t>
            </a:r>
            <a:r>
              <a:t>: configures provider and resources used</a:t>
            </a:r>
          </a:p>
          <a:p>
            <a:pPr marL="514350" indent="-514350">
              <a:buSzPct val="100000"/>
              <a:buChar char="•"/>
              <a:defRPr sz="4500"/>
            </a:pPr>
            <a:r>
              <a:t>Outputs.tf</a:t>
            </a:r>
          </a:p>
        </p:txBody>
      </p:sp>
      <p:sp>
        <p:nvSpPr>
          <p:cNvPr id="379" name="Terraform"/>
          <p:cNvSpPr txBox="1"/>
          <p:nvPr>
            <p:ph type="title"/>
          </p:nvPr>
        </p:nvSpPr>
        <p:spPr>
          <a:prstGeom prst="rect">
            <a:avLst/>
          </a:prstGeom>
        </p:spPr>
        <p:txBody>
          <a:bodyPr/>
          <a:lstStyle>
            <a:lvl1pPr defTabSz="2316479">
              <a:defRPr spc="-95" sz="9500"/>
            </a:lvl1pPr>
          </a:lstStyle>
          <a:p>
            <a:pPr/>
            <a:r>
              <a:t>Terraform</a:t>
            </a:r>
          </a:p>
        </p:txBody>
      </p:sp>
      <p:pic>
        <p:nvPicPr>
          <p:cNvPr id="380" name="pasted-movie.png" descr="pasted-movie.png"/>
          <p:cNvPicPr>
            <a:picLocks noChangeAspect="1"/>
          </p:cNvPicPr>
          <p:nvPr/>
        </p:nvPicPr>
        <p:blipFill>
          <a:blip r:embed="rId2">
            <a:extLst/>
          </a:blip>
          <a:stretch>
            <a:fillRect/>
          </a:stretch>
        </p:blipFill>
        <p:spPr>
          <a:xfrm>
            <a:off x="12157421" y="3480238"/>
            <a:ext cx="12099853" cy="5163875"/>
          </a:xfrm>
          <a:prstGeom prst="rect">
            <a:avLst/>
          </a:prstGeom>
          <a:ln w="12700">
            <a:miter lim="400000"/>
          </a:ln>
        </p:spPr>
      </p:pic>
      <p:pic>
        <p:nvPicPr>
          <p:cNvPr id="381" name="pasted-movie.png" descr="pasted-movie.png"/>
          <p:cNvPicPr>
            <a:picLocks noChangeAspect="1"/>
          </p:cNvPicPr>
          <p:nvPr/>
        </p:nvPicPr>
        <p:blipFill>
          <a:blip r:embed="rId3">
            <a:extLst/>
          </a:blip>
          <a:stretch>
            <a:fillRect/>
          </a:stretch>
        </p:blipFill>
        <p:spPr>
          <a:xfrm>
            <a:off x="20490930" y="111430"/>
            <a:ext cx="2408907" cy="273624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384" name="Variables.tf…"/>
          <p:cNvSpPr txBox="1"/>
          <p:nvPr>
            <p:ph type="body" sz="half" idx="1"/>
          </p:nvPr>
        </p:nvSpPr>
        <p:spPr>
          <a:xfrm>
            <a:off x="1249138" y="4035313"/>
            <a:ext cx="9814971" cy="8256012"/>
          </a:xfrm>
          <a:prstGeom prst="rect">
            <a:avLst/>
          </a:prstGeom>
        </p:spPr>
        <p:txBody>
          <a:bodyPr/>
          <a:lstStyle/>
          <a:p>
            <a:pPr marL="514350" indent="-514350">
              <a:buSzPct val="100000"/>
              <a:buChar char="•"/>
              <a:defRPr sz="4500"/>
            </a:pPr>
            <a:r>
              <a:t>Variables.tf</a:t>
            </a:r>
          </a:p>
          <a:p>
            <a:pPr marL="514350" indent="-514350">
              <a:buSzPct val="100000"/>
              <a:buChar char="•"/>
              <a:defRPr sz="4500"/>
            </a:pPr>
            <a:r>
              <a:t>Main.tf</a:t>
            </a:r>
          </a:p>
          <a:p>
            <a:pPr marL="514350" indent="-514350">
              <a:buSzPct val="100000"/>
              <a:buChar char="➡"/>
              <a:defRPr sz="4500"/>
            </a:pPr>
            <a:r>
              <a:t> </a:t>
            </a:r>
            <a:r>
              <a:rPr b="1">
                <a:latin typeface="Graphik"/>
                <a:ea typeface="Graphik"/>
                <a:cs typeface="Graphik"/>
                <a:sym typeface="Graphik"/>
              </a:rPr>
              <a:t>Outputs.tf</a:t>
            </a:r>
            <a:r>
              <a:t>: lets you export data about what your infrastructure is like.</a:t>
            </a:r>
          </a:p>
        </p:txBody>
      </p:sp>
      <p:sp>
        <p:nvSpPr>
          <p:cNvPr id="385" name="Terraform"/>
          <p:cNvSpPr txBox="1"/>
          <p:nvPr>
            <p:ph type="title"/>
          </p:nvPr>
        </p:nvSpPr>
        <p:spPr>
          <a:prstGeom prst="rect">
            <a:avLst/>
          </a:prstGeom>
        </p:spPr>
        <p:txBody>
          <a:bodyPr/>
          <a:lstStyle>
            <a:lvl1pPr defTabSz="2316479">
              <a:defRPr spc="-95" sz="9500"/>
            </a:lvl1pPr>
          </a:lstStyle>
          <a:p>
            <a:pPr/>
            <a:r>
              <a:t>Terraform</a:t>
            </a:r>
          </a:p>
        </p:txBody>
      </p:sp>
      <p:pic>
        <p:nvPicPr>
          <p:cNvPr id="386" name="pasted-movie.png" descr="pasted-movie.png"/>
          <p:cNvPicPr>
            <a:picLocks noChangeAspect="1"/>
          </p:cNvPicPr>
          <p:nvPr/>
        </p:nvPicPr>
        <p:blipFill>
          <a:blip r:embed="rId2">
            <a:extLst/>
          </a:blip>
          <a:stretch>
            <a:fillRect/>
          </a:stretch>
        </p:blipFill>
        <p:spPr>
          <a:xfrm>
            <a:off x="13312249" y="3526564"/>
            <a:ext cx="9814972" cy="2402837"/>
          </a:xfrm>
          <a:prstGeom prst="rect">
            <a:avLst/>
          </a:prstGeom>
          <a:ln w="12700">
            <a:miter lim="400000"/>
          </a:ln>
        </p:spPr>
      </p:pic>
      <p:pic>
        <p:nvPicPr>
          <p:cNvPr id="387" name="pasted-movie.png" descr="pasted-movie.png"/>
          <p:cNvPicPr>
            <a:picLocks noChangeAspect="1"/>
          </p:cNvPicPr>
          <p:nvPr/>
        </p:nvPicPr>
        <p:blipFill>
          <a:blip r:embed="rId3">
            <a:extLst/>
          </a:blip>
          <a:stretch>
            <a:fillRect/>
          </a:stretch>
        </p:blipFill>
        <p:spPr>
          <a:xfrm>
            <a:off x="20490930" y="111430"/>
            <a:ext cx="2408907" cy="273624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9" name="Plan - Apply - Destroy - Refresh - Init"/>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Plan - Apply - Destroy - Refresh - Init</a:t>
            </a:r>
          </a:p>
        </p:txBody>
      </p:sp>
      <p:sp>
        <p:nvSpPr>
          <p:cNvPr id="390" name="Refresh: to ensure we have our current state…"/>
          <p:cNvSpPr txBox="1"/>
          <p:nvPr>
            <p:ph type="body" idx="1"/>
          </p:nvPr>
        </p:nvSpPr>
        <p:spPr>
          <a:prstGeom prst="rect">
            <a:avLst/>
          </a:prstGeom>
        </p:spPr>
        <p:txBody>
          <a:bodyPr/>
          <a:lstStyle/>
          <a:p>
            <a:pPr marL="571500" indent="-571500">
              <a:buSzPct val="100000"/>
              <a:buChar char="•"/>
            </a:pPr>
            <a:r>
              <a:rPr b="1">
                <a:latin typeface="Graphik"/>
                <a:ea typeface="Graphik"/>
                <a:cs typeface="Graphik"/>
                <a:sym typeface="Graphik"/>
              </a:rPr>
              <a:t>Refresh</a:t>
            </a:r>
            <a:r>
              <a:t>: to ensure we have our current state</a:t>
            </a:r>
          </a:p>
          <a:p>
            <a:pPr marL="571500" indent="-571500">
              <a:buSzPct val="100000"/>
              <a:buChar char="•"/>
            </a:pPr>
            <a:r>
              <a:rPr b="1">
                <a:latin typeface="Graphik"/>
                <a:ea typeface="Graphik"/>
                <a:cs typeface="Graphik"/>
                <a:sym typeface="Graphik"/>
              </a:rPr>
              <a:t>Plan</a:t>
            </a:r>
            <a:r>
              <a:t>: create a sequence of steps needed to reach to our desired state</a:t>
            </a:r>
          </a:p>
          <a:p>
            <a:pPr marL="571500" indent="-571500">
              <a:buSzPct val="100000"/>
              <a:buChar char="•"/>
            </a:pPr>
            <a:r>
              <a:rPr b="1">
                <a:latin typeface="Graphik"/>
                <a:ea typeface="Graphik"/>
                <a:cs typeface="Graphik"/>
                <a:sym typeface="Graphik"/>
              </a:rPr>
              <a:t>Apply</a:t>
            </a:r>
            <a:r>
              <a:t>: apply our plan to have defined our new state of infrastructure and resources</a:t>
            </a:r>
          </a:p>
          <a:p>
            <a:pPr marL="571500" indent="-571500">
              <a:buSzPct val="100000"/>
              <a:buChar char="•"/>
            </a:pPr>
            <a:r>
              <a:rPr b="1">
                <a:latin typeface="Graphik"/>
                <a:ea typeface="Graphik"/>
                <a:cs typeface="Graphik"/>
                <a:sym typeface="Graphik"/>
              </a:rPr>
              <a:t>Destroy</a:t>
            </a:r>
            <a:r>
              <a:t>: destroy our infrastructure and resources</a:t>
            </a:r>
          </a:p>
          <a:p>
            <a:pPr marL="571500" indent="-571500">
              <a:buSzPct val="100000"/>
              <a:buChar char="•"/>
            </a:pPr>
            <a:r>
              <a:rPr b="1">
                <a:latin typeface="Graphik"/>
                <a:ea typeface="Graphik"/>
                <a:cs typeface="Graphik"/>
                <a:sym typeface="Graphik"/>
              </a:rPr>
              <a:t>Init</a:t>
            </a:r>
            <a:r>
              <a:t>: initialize infrastructure</a:t>
            </a:r>
          </a:p>
        </p:txBody>
      </p:sp>
      <p:sp>
        <p:nvSpPr>
          <p:cNvPr id="391" name="Terraform basic commands (CLI)"/>
          <p:cNvSpPr txBox="1"/>
          <p:nvPr>
            <p:ph type="title"/>
          </p:nvPr>
        </p:nvSpPr>
        <p:spPr>
          <a:prstGeom prst="rect">
            <a:avLst/>
          </a:prstGeom>
        </p:spPr>
        <p:txBody>
          <a:bodyPr/>
          <a:lstStyle>
            <a:lvl1pPr defTabSz="2316479">
              <a:defRPr spc="-95" sz="9500"/>
            </a:lvl1pPr>
          </a:lstStyle>
          <a:p>
            <a:pPr/>
            <a:r>
              <a:t>Terraform basic commands (CLI)</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The What &amp; Why"/>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The What &amp; Why</a:t>
            </a:r>
          </a:p>
        </p:txBody>
      </p:sp>
      <p:sp>
        <p:nvSpPr>
          <p:cNvPr id="394" name="What is Ansible?…"/>
          <p:cNvSpPr txBox="1"/>
          <p:nvPr>
            <p:ph type="body" sz="quarter" idx="1"/>
          </p:nvPr>
        </p:nvSpPr>
        <p:spPr>
          <a:xfrm>
            <a:off x="1206500" y="4248504"/>
            <a:ext cx="9791865" cy="6122832"/>
          </a:xfrm>
          <a:prstGeom prst="rect">
            <a:avLst/>
          </a:prstGeom>
        </p:spPr>
        <p:txBody>
          <a:bodyPr/>
          <a:lstStyle/>
          <a:p>
            <a:pPr marL="382905" indent="-382905" defTabSz="238252">
              <a:spcBef>
                <a:spcPts val="4000"/>
              </a:spcBef>
              <a:buSzPct val="100000"/>
              <a:buChar char="•"/>
              <a:defRPr b="1" sz="3350" u="sng">
                <a:latin typeface="Graphik"/>
                <a:ea typeface="Graphik"/>
                <a:cs typeface="Graphik"/>
                <a:sym typeface="Graphik"/>
              </a:defRPr>
            </a:pPr>
            <a:r>
              <a:t>What is Ansible?</a:t>
            </a:r>
          </a:p>
          <a:p>
            <a:pPr lvl="1" marL="689229" indent="-382905" defTabSz="238252">
              <a:spcBef>
                <a:spcPts val="4000"/>
              </a:spcBef>
              <a:buSzPct val="100000"/>
              <a:buChar char="•"/>
              <a:defRPr sz="3350"/>
            </a:pPr>
            <a:r>
              <a:t>An open-source configuration management, deployment, orchestration and provisioning tool</a:t>
            </a:r>
          </a:p>
          <a:p>
            <a:pPr lvl="1" marL="689229" indent="-382905" defTabSz="238252">
              <a:spcBef>
                <a:spcPts val="4000"/>
              </a:spcBef>
              <a:buSzPct val="100000"/>
              <a:buChar char="•"/>
              <a:defRPr sz="3350"/>
            </a:pPr>
            <a:r>
              <a:t>Uses .yml (the file is named playbook) to define config tasks in declarative style</a:t>
            </a:r>
          </a:p>
          <a:p>
            <a:pPr lvl="1" marL="689229" indent="-382905" defTabSz="238252">
              <a:spcBef>
                <a:spcPts val="4000"/>
              </a:spcBef>
              <a:buSzPct val="100000"/>
              <a:buChar char="•"/>
              <a:defRPr sz="3350"/>
            </a:pPr>
            <a:r>
              <a:t>It’s agent less: just run over ssh, no more installing agents on each server</a:t>
            </a:r>
          </a:p>
        </p:txBody>
      </p:sp>
      <p:sp>
        <p:nvSpPr>
          <p:cNvPr id="395" name="Ansible"/>
          <p:cNvSpPr txBox="1"/>
          <p:nvPr>
            <p:ph type="title"/>
          </p:nvPr>
        </p:nvSpPr>
        <p:spPr>
          <a:prstGeom prst="rect">
            <a:avLst/>
          </a:prstGeom>
        </p:spPr>
        <p:txBody>
          <a:bodyPr/>
          <a:lstStyle>
            <a:lvl1pPr defTabSz="2316479">
              <a:defRPr spc="-95" sz="9500"/>
            </a:lvl1pPr>
          </a:lstStyle>
          <a:p>
            <a:pPr/>
            <a:r>
              <a:t>Ansible</a:t>
            </a:r>
          </a:p>
        </p:txBody>
      </p:sp>
      <p:sp>
        <p:nvSpPr>
          <p:cNvPr id="396" name="Why Ansible?…"/>
          <p:cNvSpPr txBox="1"/>
          <p:nvPr/>
        </p:nvSpPr>
        <p:spPr>
          <a:xfrm>
            <a:off x="11867201" y="4295217"/>
            <a:ext cx="11844393" cy="787592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388620" indent="-388620" defTabSz="241808">
              <a:spcBef>
                <a:spcPts val="4000"/>
              </a:spcBef>
              <a:buSzPct val="100000"/>
              <a:buChar char="•"/>
              <a:defRPr b="1" sz="3400" u="sng">
                <a:latin typeface="Graphik"/>
                <a:ea typeface="Graphik"/>
                <a:cs typeface="Graphik"/>
                <a:sym typeface="Graphik"/>
              </a:defRPr>
            </a:pPr>
            <a:r>
              <a:t>Why Ansible?</a:t>
            </a:r>
          </a:p>
          <a:p>
            <a:pPr lvl="1" marL="699516" indent="-388620" defTabSz="241808">
              <a:spcBef>
                <a:spcPts val="4000"/>
              </a:spcBef>
              <a:buSzPct val="100000"/>
              <a:buChar char="•"/>
              <a:defRPr sz="3400"/>
            </a:pPr>
            <a:r>
              <a:t>Human, readable, declarative YAML</a:t>
            </a:r>
          </a:p>
          <a:p>
            <a:pPr lvl="1" marL="699516" indent="-388620" defTabSz="241808">
              <a:spcBef>
                <a:spcPts val="4000"/>
              </a:spcBef>
              <a:buSzPct val="100000"/>
              <a:buChar char="•"/>
              <a:defRPr sz="3400"/>
            </a:pPr>
            <a:r>
              <a:t>Agentless architecture</a:t>
            </a:r>
          </a:p>
          <a:p>
            <a:pPr lvl="1" marL="699516" indent="-388620" defTabSz="241808">
              <a:spcBef>
                <a:spcPts val="4000"/>
              </a:spcBef>
              <a:buSzPct val="100000"/>
              <a:buChar char="•"/>
              <a:defRPr sz="3400"/>
            </a:pPr>
            <a:r>
              <a:t>Safer to run a .yml instead of configuring manually tens of times</a:t>
            </a:r>
          </a:p>
          <a:p>
            <a:pPr lvl="1" marL="699516" indent="-388620" defTabSz="241808">
              <a:spcBef>
                <a:spcPts val="4000"/>
              </a:spcBef>
              <a:buSzPct val="100000"/>
              <a:buChar char="•"/>
              <a:defRPr sz="3400"/>
            </a:pPr>
            <a:r>
              <a:t>Modular and scalable: works from 1 to 10.000 servers + by just writing the IP addresses of servers in a file named inventory</a:t>
            </a:r>
          </a:p>
          <a:p>
            <a:pPr lvl="1" marL="699516" indent="-388620" defTabSz="241808">
              <a:spcBef>
                <a:spcPts val="4000"/>
              </a:spcBef>
              <a:buSzPct val="100000"/>
              <a:buChar char="•"/>
              <a:defRPr sz="3400"/>
            </a:pPr>
            <a:r>
              <a:t>Integrates easily with cloud providers</a:t>
            </a:r>
          </a:p>
        </p:txBody>
      </p:sp>
      <p:pic>
        <p:nvPicPr>
          <p:cNvPr id="397" name="pasted-movie.png" descr="pasted-movie.png"/>
          <p:cNvPicPr>
            <a:picLocks noChangeAspect="1"/>
          </p:cNvPicPr>
          <p:nvPr/>
        </p:nvPicPr>
        <p:blipFill>
          <a:blip r:embed="rId2">
            <a:extLst/>
          </a:blip>
          <a:stretch>
            <a:fillRect/>
          </a:stretch>
        </p:blipFill>
        <p:spPr>
          <a:xfrm>
            <a:off x="21605955" y="276604"/>
            <a:ext cx="2405892" cy="2405892"/>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Architecture Overview"/>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Architecture Overview</a:t>
            </a:r>
          </a:p>
        </p:txBody>
      </p:sp>
      <p:sp>
        <p:nvSpPr>
          <p:cNvPr id="400" name="Control Node: a central machine that executes every task (could be your laptop) and contains ansible installation, playbooks and inventory (list of target hosts)…"/>
          <p:cNvSpPr txBox="1"/>
          <p:nvPr>
            <p:ph type="body" idx="1"/>
          </p:nvPr>
        </p:nvSpPr>
        <p:spPr>
          <a:xfrm>
            <a:off x="826818" y="3806531"/>
            <a:ext cx="21971001" cy="9139958"/>
          </a:xfrm>
          <a:prstGeom prst="rect">
            <a:avLst/>
          </a:prstGeom>
        </p:spPr>
        <p:txBody>
          <a:bodyPr/>
          <a:lstStyle/>
          <a:p>
            <a:pPr marL="451484" indent="-451484" defTabSz="280924">
              <a:spcBef>
                <a:spcPts val="4700"/>
              </a:spcBef>
              <a:buSzPct val="100000"/>
              <a:buChar char="•"/>
              <a:defRPr sz="3950"/>
            </a:pPr>
            <a:r>
              <a:rPr b="1">
                <a:latin typeface="Graphik"/>
                <a:ea typeface="Graphik"/>
                <a:cs typeface="Graphik"/>
                <a:sym typeface="Graphik"/>
              </a:rPr>
              <a:t>Control Node:</a:t>
            </a:r>
            <a:r>
              <a:t> a central machine that executes every task (could be your laptop) and contains ansible installation, playbooks and inventory (list of target hosts)</a:t>
            </a:r>
          </a:p>
          <a:p>
            <a:pPr marL="451484" indent="-451484" defTabSz="280924">
              <a:spcBef>
                <a:spcPts val="4700"/>
              </a:spcBef>
              <a:buSzPct val="100000"/>
              <a:buChar char="•"/>
              <a:defRPr sz="3950"/>
            </a:pPr>
            <a:r>
              <a:rPr b="1">
                <a:latin typeface="Graphik"/>
                <a:ea typeface="Graphik"/>
                <a:cs typeface="Graphik"/>
                <a:sym typeface="Graphik"/>
              </a:rPr>
              <a:t>Managed Hosts</a:t>
            </a:r>
            <a:r>
              <a:t>: target hosts to be automated, e.g. web servers, cloud instances. Just push config on demand via SSH commands</a:t>
            </a:r>
          </a:p>
          <a:p>
            <a:pPr marL="451484" indent="-451484" defTabSz="280924">
              <a:spcBef>
                <a:spcPts val="4700"/>
              </a:spcBef>
              <a:buSzPct val="100000"/>
              <a:buChar char="•"/>
              <a:defRPr sz="3950"/>
            </a:pPr>
            <a:r>
              <a:rPr b="1">
                <a:latin typeface="Graphik"/>
                <a:ea typeface="Graphik"/>
                <a:cs typeface="Graphik"/>
                <a:sym typeface="Graphik"/>
              </a:rPr>
              <a:t>Inventory</a:t>
            </a:r>
            <a:r>
              <a:t>: a file hosts.ini listing all hostnames </a:t>
            </a:r>
          </a:p>
          <a:p>
            <a:pPr marL="451484" indent="-451484" defTabSz="280924">
              <a:spcBef>
                <a:spcPts val="4700"/>
              </a:spcBef>
              <a:buSzPct val="100000"/>
              <a:buChar char="•"/>
              <a:defRPr sz="3950"/>
            </a:pPr>
            <a:r>
              <a:rPr b="1">
                <a:latin typeface="Graphik"/>
                <a:ea typeface="Graphik"/>
                <a:cs typeface="Graphik"/>
                <a:sym typeface="Graphik"/>
              </a:rPr>
              <a:t>Modules</a:t>
            </a:r>
            <a:r>
              <a:t>: 100s built-in modules (db, crypto, system</a:t>
            </a:r>
            <a:br/>
            <a:r>
              <a:t>inventory, related etc.): Specific tasks, like copy</a:t>
            </a:r>
            <a:br/>
            <a:r>
              <a:t>or apt or install sth </a:t>
            </a:r>
          </a:p>
          <a:p>
            <a:pPr marL="451484" indent="-451484" defTabSz="280924">
              <a:spcBef>
                <a:spcPts val="4700"/>
              </a:spcBef>
              <a:buSzPct val="100000"/>
              <a:buChar char="•"/>
              <a:defRPr sz="3950"/>
            </a:pPr>
            <a:r>
              <a:rPr b="1">
                <a:latin typeface="Graphik"/>
                <a:ea typeface="Graphik"/>
                <a:cs typeface="Graphik"/>
                <a:sym typeface="Graphik"/>
              </a:rPr>
              <a:t>Playbooks</a:t>
            </a:r>
            <a:r>
              <a:t>: each series of modules is a play. Many plays combined </a:t>
            </a:r>
            <a:br/>
            <a:r>
              <a:t>make the playbook</a:t>
            </a:r>
          </a:p>
        </p:txBody>
      </p:sp>
      <p:sp>
        <p:nvSpPr>
          <p:cNvPr id="401" name="Ansible"/>
          <p:cNvSpPr txBox="1"/>
          <p:nvPr>
            <p:ph type="title"/>
          </p:nvPr>
        </p:nvSpPr>
        <p:spPr>
          <a:prstGeom prst="rect">
            <a:avLst/>
          </a:prstGeom>
        </p:spPr>
        <p:txBody>
          <a:bodyPr/>
          <a:lstStyle>
            <a:lvl1pPr defTabSz="2316479">
              <a:defRPr spc="-95" sz="9500"/>
            </a:lvl1pPr>
          </a:lstStyle>
          <a:p>
            <a:pPr/>
            <a:r>
              <a:t>Ansible</a:t>
            </a:r>
          </a:p>
        </p:txBody>
      </p:sp>
      <p:pic>
        <p:nvPicPr>
          <p:cNvPr id="402" name="pasted-movie.png" descr="pasted-movie.png"/>
          <p:cNvPicPr>
            <a:picLocks noChangeAspect="1"/>
          </p:cNvPicPr>
          <p:nvPr/>
        </p:nvPicPr>
        <p:blipFill>
          <a:blip r:embed="rId2">
            <a:extLst/>
          </a:blip>
          <a:stretch>
            <a:fillRect/>
          </a:stretch>
        </p:blipFill>
        <p:spPr>
          <a:xfrm>
            <a:off x="16930206" y="7864203"/>
            <a:ext cx="6985001" cy="4597401"/>
          </a:xfrm>
          <a:prstGeom prst="rect">
            <a:avLst/>
          </a:prstGeom>
          <a:ln w="12700">
            <a:miter lim="400000"/>
          </a:ln>
        </p:spPr>
      </p:pic>
      <p:pic>
        <p:nvPicPr>
          <p:cNvPr id="403" name="pasted-movie.png" descr="pasted-movie.png"/>
          <p:cNvPicPr>
            <a:picLocks noChangeAspect="1"/>
          </p:cNvPicPr>
          <p:nvPr/>
        </p:nvPicPr>
        <p:blipFill>
          <a:blip r:embed="rId3">
            <a:extLst/>
          </a:blip>
          <a:stretch>
            <a:fillRect/>
          </a:stretch>
        </p:blipFill>
        <p:spPr>
          <a:xfrm>
            <a:off x="21605955" y="276604"/>
            <a:ext cx="2405892" cy="2405892"/>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406" name="Module…"/>
          <p:cNvSpPr txBox="1"/>
          <p:nvPr>
            <p:ph type="body" sz="quarter" idx="1"/>
          </p:nvPr>
        </p:nvSpPr>
        <p:spPr>
          <a:xfrm>
            <a:off x="1206500" y="4248504"/>
            <a:ext cx="6124192" cy="8256012"/>
          </a:xfrm>
          <a:prstGeom prst="rect">
            <a:avLst/>
          </a:prstGeom>
        </p:spPr>
        <p:txBody>
          <a:bodyPr/>
          <a:lstStyle/>
          <a:p>
            <a:pPr marL="571500" indent="-571500">
              <a:buSzPct val="100000"/>
              <a:buChar char="➡"/>
            </a:pPr>
            <a:r>
              <a:t> </a:t>
            </a:r>
            <a:r>
              <a:rPr b="1">
                <a:latin typeface="Graphik"/>
                <a:ea typeface="Graphik"/>
                <a:cs typeface="Graphik"/>
                <a:sym typeface="Graphik"/>
              </a:rPr>
              <a:t>Module</a:t>
            </a:r>
            <a:r>
              <a:t> </a:t>
            </a:r>
          </a:p>
          <a:p>
            <a:pPr marL="571500" indent="-571500">
              <a:buSzPct val="100000"/>
              <a:buChar char="•"/>
            </a:pPr>
            <a:r>
              <a:t>Inventory</a:t>
            </a:r>
          </a:p>
          <a:p>
            <a:pPr marL="571500" indent="-571500">
              <a:buSzPct val="100000"/>
              <a:buChar char="•"/>
            </a:pPr>
            <a:r>
              <a:t>Playbook</a:t>
            </a:r>
          </a:p>
        </p:txBody>
      </p:sp>
      <p:sp>
        <p:nvSpPr>
          <p:cNvPr id="407" name="Ansible"/>
          <p:cNvSpPr txBox="1"/>
          <p:nvPr>
            <p:ph type="title"/>
          </p:nvPr>
        </p:nvSpPr>
        <p:spPr>
          <a:prstGeom prst="rect">
            <a:avLst/>
          </a:prstGeom>
        </p:spPr>
        <p:txBody>
          <a:bodyPr/>
          <a:lstStyle>
            <a:lvl1pPr defTabSz="2316479">
              <a:defRPr spc="-95" sz="9500"/>
            </a:lvl1pPr>
          </a:lstStyle>
          <a:p>
            <a:pPr/>
            <a:r>
              <a:t>Ansible</a:t>
            </a:r>
          </a:p>
        </p:txBody>
      </p:sp>
      <p:pic>
        <p:nvPicPr>
          <p:cNvPr id="408" name="pasted-movie.png" descr="pasted-movie.png"/>
          <p:cNvPicPr>
            <a:picLocks noChangeAspect="1"/>
          </p:cNvPicPr>
          <p:nvPr/>
        </p:nvPicPr>
        <p:blipFill>
          <a:blip r:embed="rId2">
            <a:extLst/>
          </a:blip>
          <a:stretch>
            <a:fillRect/>
          </a:stretch>
        </p:blipFill>
        <p:spPr>
          <a:xfrm>
            <a:off x="21605955" y="276604"/>
            <a:ext cx="2405892" cy="2405892"/>
          </a:xfrm>
          <a:prstGeom prst="rect">
            <a:avLst/>
          </a:prstGeom>
          <a:ln w="12700">
            <a:miter lim="400000"/>
          </a:ln>
        </p:spPr>
      </p:pic>
      <p:pic>
        <p:nvPicPr>
          <p:cNvPr id="409" name="pasted-movie.png" descr="pasted-movie.png"/>
          <p:cNvPicPr>
            <a:picLocks noChangeAspect="1"/>
          </p:cNvPicPr>
          <p:nvPr/>
        </p:nvPicPr>
        <p:blipFill>
          <a:blip r:embed="rId3">
            <a:extLst/>
          </a:blip>
          <a:stretch>
            <a:fillRect/>
          </a:stretch>
        </p:blipFill>
        <p:spPr>
          <a:xfrm>
            <a:off x="9328680" y="5119772"/>
            <a:ext cx="15314645" cy="8511675"/>
          </a:xfrm>
          <a:prstGeom prst="rect">
            <a:avLst/>
          </a:prstGeom>
          <a:ln w="12700">
            <a:miter lim="400000"/>
          </a:ln>
        </p:spPr>
      </p:pic>
      <p:sp>
        <p:nvSpPr>
          <p:cNvPr id="410" name="Very specific processes, smallest units of a process in Ansible"/>
          <p:cNvSpPr txBox="1"/>
          <p:nvPr/>
        </p:nvSpPr>
        <p:spPr>
          <a:xfrm>
            <a:off x="9384383" y="4274347"/>
            <a:ext cx="15802188" cy="769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457200" indent="-457200">
              <a:buSzPct val="100000"/>
              <a:buChar char="•"/>
            </a:lvl1pPr>
          </a:lstStyle>
          <a:p>
            <a:pPr/>
            <a:r>
              <a:t>Very specific processes, smallest units of a process in Ansible</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413" name="Module…"/>
          <p:cNvSpPr txBox="1"/>
          <p:nvPr>
            <p:ph type="body" sz="quarter" idx="1"/>
          </p:nvPr>
        </p:nvSpPr>
        <p:spPr>
          <a:xfrm>
            <a:off x="1206500" y="4248504"/>
            <a:ext cx="4726371" cy="4635326"/>
          </a:xfrm>
          <a:prstGeom prst="rect">
            <a:avLst/>
          </a:prstGeom>
        </p:spPr>
        <p:txBody>
          <a:bodyPr/>
          <a:lstStyle/>
          <a:p>
            <a:pPr marL="571500" indent="-571500">
              <a:buSzPct val="100000"/>
              <a:buChar char="•"/>
            </a:pPr>
            <a:r>
              <a:t>Module </a:t>
            </a:r>
          </a:p>
          <a:p>
            <a:pPr marL="571500" indent="-571500">
              <a:buSzPct val="100000"/>
              <a:buChar char="➡"/>
              <a:defRPr b="1">
                <a:latin typeface="Graphik"/>
                <a:ea typeface="Graphik"/>
                <a:cs typeface="Graphik"/>
                <a:sym typeface="Graphik"/>
              </a:defRPr>
            </a:pPr>
            <a:r>
              <a:t> Inventory</a:t>
            </a:r>
          </a:p>
          <a:p>
            <a:pPr marL="571500" indent="-571500">
              <a:buSzPct val="100000"/>
              <a:buChar char="•"/>
            </a:pPr>
            <a:r>
              <a:t>Playbook</a:t>
            </a:r>
          </a:p>
        </p:txBody>
      </p:sp>
      <p:sp>
        <p:nvSpPr>
          <p:cNvPr id="414" name="Ansible"/>
          <p:cNvSpPr txBox="1"/>
          <p:nvPr>
            <p:ph type="title"/>
          </p:nvPr>
        </p:nvSpPr>
        <p:spPr>
          <a:prstGeom prst="rect">
            <a:avLst/>
          </a:prstGeom>
        </p:spPr>
        <p:txBody>
          <a:bodyPr/>
          <a:lstStyle>
            <a:lvl1pPr defTabSz="2316479">
              <a:defRPr spc="-95" sz="9500"/>
            </a:lvl1pPr>
          </a:lstStyle>
          <a:p>
            <a:pPr/>
            <a:r>
              <a:t>Ansible</a:t>
            </a:r>
          </a:p>
        </p:txBody>
      </p:sp>
      <p:pic>
        <p:nvPicPr>
          <p:cNvPr id="415" name="pasted-movie.png" descr="pasted-movie.png"/>
          <p:cNvPicPr>
            <a:picLocks noChangeAspect="1"/>
          </p:cNvPicPr>
          <p:nvPr/>
        </p:nvPicPr>
        <p:blipFill>
          <a:blip r:embed="rId2">
            <a:extLst/>
          </a:blip>
          <a:stretch>
            <a:fillRect/>
          </a:stretch>
        </p:blipFill>
        <p:spPr>
          <a:xfrm>
            <a:off x="9735921" y="6472677"/>
            <a:ext cx="14403844" cy="6686313"/>
          </a:xfrm>
          <a:prstGeom prst="rect">
            <a:avLst/>
          </a:prstGeom>
          <a:ln w="12700">
            <a:miter lim="400000"/>
          </a:ln>
        </p:spPr>
      </p:pic>
      <p:pic>
        <p:nvPicPr>
          <p:cNvPr id="416" name="pasted-movie.png" descr="pasted-movie.png"/>
          <p:cNvPicPr>
            <a:picLocks noChangeAspect="1"/>
          </p:cNvPicPr>
          <p:nvPr/>
        </p:nvPicPr>
        <p:blipFill>
          <a:blip r:embed="rId3">
            <a:extLst/>
          </a:blip>
          <a:stretch>
            <a:fillRect/>
          </a:stretch>
        </p:blipFill>
        <p:spPr>
          <a:xfrm>
            <a:off x="21605955" y="276604"/>
            <a:ext cx="2405892" cy="2405892"/>
          </a:xfrm>
          <a:prstGeom prst="rect">
            <a:avLst/>
          </a:prstGeom>
          <a:ln w="12700">
            <a:miter lim="400000"/>
          </a:ln>
        </p:spPr>
      </p:pic>
      <p:sp>
        <p:nvSpPr>
          <p:cNvPr id="417" name="The list which holds the hosts that will be involved in task exec. Automating the task ops in every machine…"/>
          <p:cNvSpPr txBox="1"/>
          <p:nvPr/>
        </p:nvSpPr>
        <p:spPr>
          <a:xfrm>
            <a:off x="9735921" y="3543678"/>
            <a:ext cx="14403844" cy="27127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57200" indent="-457200">
              <a:buSzPct val="100000"/>
              <a:buChar char="•"/>
            </a:pPr>
            <a:r>
              <a:t>The list which holds the hosts that will be involved in task exec. Automating the task ops in every machine</a:t>
            </a:r>
          </a:p>
          <a:p>
            <a:pPr marL="457200" indent="-457200">
              <a:buSzPct val="100000"/>
              <a:buChar char="•"/>
            </a:pPr>
            <a:r>
              <a:t>Could be cloud  instances, bare or virtual machines</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Config Examp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Config Example</a:t>
            </a:r>
          </a:p>
        </p:txBody>
      </p:sp>
      <p:sp>
        <p:nvSpPr>
          <p:cNvPr id="420" name="Ansible"/>
          <p:cNvSpPr txBox="1"/>
          <p:nvPr>
            <p:ph type="title"/>
          </p:nvPr>
        </p:nvSpPr>
        <p:spPr>
          <a:prstGeom prst="rect">
            <a:avLst/>
          </a:prstGeom>
        </p:spPr>
        <p:txBody>
          <a:bodyPr/>
          <a:lstStyle>
            <a:lvl1pPr defTabSz="2316479">
              <a:defRPr spc="-95" sz="9500"/>
            </a:lvl1pPr>
          </a:lstStyle>
          <a:p>
            <a:pPr/>
            <a:r>
              <a:t>Ansible</a:t>
            </a:r>
          </a:p>
        </p:txBody>
      </p:sp>
      <p:sp>
        <p:nvSpPr>
          <p:cNvPr id="421" name="Module…"/>
          <p:cNvSpPr txBox="1"/>
          <p:nvPr>
            <p:ph type="body" sz="half" idx="1"/>
          </p:nvPr>
        </p:nvSpPr>
        <p:spPr>
          <a:xfrm>
            <a:off x="1206500" y="4248504"/>
            <a:ext cx="12187669" cy="8256012"/>
          </a:xfrm>
          <a:prstGeom prst="rect">
            <a:avLst/>
          </a:prstGeom>
        </p:spPr>
        <p:txBody>
          <a:bodyPr/>
          <a:lstStyle/>
          <a:p>
            <a:pPr/>
            <a:r>
              <a:t>Module</a:t>
            </a:r>
          </a:p>
          <a:p>
            <a:pPr/>
            <a:r>
              <a:t>Inventory </a:t>
            </a:r>
          </a:p>
          <a:p>
            <a:pPr>
              <a:buChar char="➡"/>
              <a:defRPr b="1">
                <a:latin typeface="Graphik"/>
                <a:ea typeface="Graphik"/>
                <a:cs typeface="Graphik"/>
                <a:sym typeface="Graphik"/>
              </a:defRPr>
            </a:pPr>
            <a:r>
              <a:t> Playbook</a:t>
            </a:r>
          </a:p>
        </p:txBody>
      </p:sp>
      <p:pic>
        <p:nvPicPr>
          <p:cNvPr id="422" name="pasted-movie.png" descr="pasted-movie.png"/>
          <p:cNvPicPr>
            <a:picLocks noChangeAspect="1"/>
          </p:cNvPicPr>
          <p:nvPr/>
        </p:nvPicPr>
        <p:blipFill>
          <a:blip r:embed="rId2">
            <a:extLst/>
          </a:blip>
          <a:stretch>
            <a:fillRect/>
          </a:stretch>
        </p:blipFill>
        <p:spPr>
          <a:xfrm>
            <a:off x="21605955" y="276604"/>
            <a:ext cx="2405892" cy="2405892"/>
          </a:xfrm>
          <a:prstGeom prst="rect">
            <a:avLst/>
          </a:prstGeom>
          <a:ln w="12700">
            <a:miter lim="400000"/>
          </a:ln>
        </p:spPr>
      </p:pic>
      <p:pic>
        <p:nvPicPr>
          <p:cNvPr id="423" name="pasted-movie.png" descr="pasted-movie.png"/>
          <p:cNvPicPr>
            <a:picLocks noChangeAspect="1"/>
          </p:cNvPicPr>
          <p:nvPr/>
        </p:nvPicPr>
        <p:blipFill>
          <a:blip r:embed="rId3">
            <a:extLst/>
          </a:blip>
          <a:stretch>
            <a:fillRect/>
          </a:stretch>
        </p:blipFill>
        <p:spPr>
          <a:xfrm>
            <a:off x="1240719" y="7883620"/>
            <a:ext cx="5647996" cy="5583997"/>
          </a:xfrm>
          <a:prstGeom prst="rect">
            <a:avLst/>
          </a:prstGeom>
          <a:ln w="12700">
            <a:miter lim="400000"/>
          </a:ln>
        </p:spPr>
      </p:pic>
      <p:sp>
        <p:nvSpPr>
          <p:cNvPr id="424" name="Usually modules need to be combined to perform more complex  operational tasks.…"/>
          <p:cNvSpPr txBox="1"/>
          <p:nvPr/>
        </p:nvSpPr>
        <p:spPr>
          <a:xfrm>
            <a:off x="9815941" y="4261204"/>
            <a:ext cx="11322883"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252475">
              <a:spcBef>
                <a:spcPts val="3300"/>
              </a:spcBef>
              <a:defRPr sz="2840"/>
            </a:pPr>
            <a:r>
              <a:t>Usually modules need to be combined to perform more complex  operational tasks.</a:t>
            </a:r>
          </a:p>
          <a:p>
            <a:pPr marL="324611" indent="-324611" defTabSz="252475">
              <a:spcBef>
                <a:spcPts val="3300"/>
              </a:spcBef>
              <a:buSzPct val="100000"/>
              <a:buChar char="•"/>
              <a:defRPr sz="2840"/>
            </a:pPr>
            <a:r>
              <a:t>We combine those modules in playbooks . </a:t>
            </a:r>
          </a:p>
          <a:p>
            <a:pPr marL="324611" indent="-324611" defTabSz="252475">
              <a:spcBef>
                <a:spcPts val="3300"/>
              </a:spcBef>
              <a:buSzPct val="100000"/>
              <a:buChar char="•"/>
              <a:defRPr sz="2840"/>
            </a:pPr>
            <a:r>
              <a:t>A play is a task as a series of modules  with certain arguments and description</a:t>
            </a:r>
          </a:p>
          <a:p>
            <a:pPr marL="324611" indent="-324611" defTabSz="252475">
              <a:spcBef>
                <a:spcPts val="3300"/>
              </a:spcBef>
              <a:buSzPct val="100000"/>
              <a:buChar char="•"/>
              <a:defRPr sz="2840"/>
            </a:pPr>
            <a:r>
              <a:t>We could combine multiple &lt;tasks&gt; blocks and define a complex </a:t>
            </a:r>
            <a:r>
              <a:rPr u="sng"/>
              <a:t>playbook</a:t>
            </a:r>
            <a:endParaRPr u="sng"/>
          </a:p>
          <a:p>
            <a:pPr marL="324611" indent="-324611" defTabSz="252475">
              <a:spcBef>
                <a:spcPts val="3300"/>
              </a:spcBef>
              <a:buSzPct val="100000"/>
              <a:buChar char="•"/>
              <a:defRPr sz="2840"/>
            </a:pPr>
            <a:r>
              <a:rPr u="sng"/>
              <a:t>So playbook describes:</a:t>
            </a:r>
            <a:endParaRPr u="sng"/>
          </a:p>
          <a:p>
            <a:pPr lvl="1" marL="649223" indent="-324611" defTabSz="252475">
              <a:spcBef>
                <a:spcPts val="3300"/>
              </a:spcBef>
              <a:buSzPct val="100000"/>
              <a:buChar char="-"/>
              <a:defRPr sz="2840"/>
            </a:pPr>
            <a:r>
              <a:t>How, in which order,</a:t>
            </a:r>
          </a:p>
          <a:p>
            <a:pPr lvl="1" marL="649223" indent="-324611" defTabSz="252475">
              <a:spcBef>
                <a:spcPts val="3300"/>
              </a:spcBef>
              <a:buSzPct val="100000"/>
              <a:buChar char="-"/>
              <a:defRPr sz="2840"/>
            </a:pPr>
            <a:r>
              <a:t> in what time, where</a:t>
            </a:r>
          </a:p>
          <a:p>
            <a:pPr lvl="1" marL="649223" indent="-324611" defTabSz="252475">
              <a:spcBef>
                <a:spcPts val="3300"/>
              </a:spcBef>
              <a:buSzPct val="100000"/>
              <a:buChar char="-"/>
              <a:defRPr sz="2840"/>
            </a:pPr>
            <a:r>
              <a:t>What  should be executed (the modules)</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Lots of tools, lots of things to learn, despite being mostly in yaml"/>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Lots of tools, lots of things to learn, despite being mostly in yaml</a:t>
            </a:r>
          </a:p>
        </p:txBody>
      </p:sp>
      <p:sp>
        <p:nvSpPr>
          <p:cNvPr id="427" name="Lets recap:"/>
          <p:cNvSpPr txBox="1"/>
          <p:nvPr>
            <p:ph type="title"/>
          </p:nvPr>
        </p:nvSpPr>
        <p:spPr>
          <a:prstGeom prst="rect">
            <a:avLst/>
          </a:prstGeom>
        </p:spPr>
        <p:txBody>
          <a:bodyPr/>
          <a:lstStyle>
            <a:lvl1pPr defTabSz="2316479">
              <a:defRPr spc="-95" sz="9500"/>
            </a:lvl1pPr>
          </a:lstStyle>
          <a:p>
            <a:pPr/>
            <a:r>
              <a:t>Lets recap: </a:t>
            </a:r>
          </a:p>
        </p:txBody>
      </p:sp>
      <p:sp>
        <p:nvSpPr>
          <p:cNvPr id="428" name="We’ve spent a big part of our uni studies in the dev part of devops…"/>
          <p:cNvSpPr txBox="1"/>
          <p:nvPr>
            <p:ph type="body" sz="quarter" idx="1"/>
          </p:nvPr>
        </p:nvSpPr>
        <p:spPr>
          <a:xfrm>
            <a:off x="15296402" y="3755102"/>
            <a:ext cx="8567375" cy="7434717"/>
          </a:xfrm>
          <a:prstGeom prst="rect">
            <a:avLst/>
          </a:prstGeom>
        </p:spPr>
        <p:txBody>
          <a:bodyPr/>
          <a:lstStyle/>
          <a:p>
            <a:pPr marL="342899" indent="-342899" defTabSz="266700">
              <a:spcBef>
                <a:spcPts val="3500"/>
              </a:spcBef>
              <a:defRPr sz="2625"/>
            </a:pPr>
            <a:r>
              <a:t>We’ve spent a big part of our uni studies in the dev part of devops</a:t>
            </a:r>
          </a:p>
          <a:p>
            <a:pPr marL="342899" indent="-342899" defTabSz="266700">
              <a:spcBef>
                <a:spcPts val="3500"/>
              </a:spcBef>
              <a:defRPr sz="2625"/>
            </a:pPr>
            <a:r>
              <a:t>Ops was briefly covered today, worth studying further..</a:t>
            </a:r>
          </a:p>
          <a:p>
            <a:pPr marL="342899" indent="-342899" defTabSz="266700">
              <a:spcBef>
                <a:spcPts val="3500"/>
              </a:spcBef>
              <a:defRPr sz="2625"/>
            </a:pPr>
            <a:r>
              <a:rPr b="1">
                <a:latin typeface="Graphik"/>
                <a:ea typeface="Graphik"/>
                <a:cs typeface="Graphik"/>
                <a:sym typeface="Graphik"/>
              </a:rPr>
              <a:t>For small apps</a:t>
            </a:r>
            <a:r>
              <a:t> like the ones we develop at uni, </a:t>
            </a:r>
            <a:r>
              <a:rPr b="1">
                <a:latin typeface="Graphik"/>
                <a:ea typeface="Graphik"/>
                <a:cs typeface="Graphik"/>
                <a:sym typeface="Graphik"/>
              </a:rPr>
              <a:t>many tools don’t make sense</a:t>
            </a:r>
            <a:r>
              <a:t>, or seem unnecessary</a:t>
            </a:r>
          </a:p>
          <a:p>
            <a:pPr marL="342899" indent="-342899" defTabSz="266700">
              <a:spcBef>
                <a:spcPts val="3500"/>
              </a:spcBef>
              <a:defRPr sz="2625"/>
            </a:pPr>
            <a:r>
              <a:rPr u="sng"/>
              <a:t>Many of the tools above, seem to fix issues we’ll never see at uni</a:t>
            </a:r>
            <a:r>
              <a:t> (like setting up and configuring servers)</a:t>
            </a:r>
          </a:p>
          <a:p>
            <a:pPr marL="342899" indent="-342899" defTabSz="266700">
              <a:spcBef>
                <a:spcPts val="3500"/>
              </a:spcBef>
              <a:defRPr sz="2625"/>
            </a:pPr>
            <a:r>
              <a:t>It is more than enough to know these roles exist, they have suffered from huge workloads and modern software has tried to soften their burdens</a:t>
            </a:r>
          </a:p>
        </p:txBody>
      </p:sp>
      <p:pic>
        <p:nvPicPr>
          <p:cNvPr id="429" name="pasted-movie.png" descr="pasted-movie.png"/>
          <p:cNvPicPr>
            <a:picLocks noChangeAspect="1"/>
          </p:cNvPicPr>
          <p:nvPr/>
        </p:nvPicPr>
        <p:blipFill>
          <a:blip r:embed="rId2">
            <a:extLst/>
          </a:blip>
          <a:stretch>
            <a:fillRect/>
          </a:stretch>
        </p:blipFill>
        <p:spPr>
          <a:xfrm>
            <a:off x="808413" y="3865036"/>
            <a:ext cx="14146395" cy="7434717"/>
          </a:xfrm>
          <a:prstGeom prst="rect">
            <a:avLst/>
          </a:prstGeom>
          <a:ln w="12700">
            <a:miter lim="400000"/>
          </a:ln>
        </p:spPr>
      </p:pic>
      <p:pic>
        <p:nvPicPr>
          <p:cNvPr id="430" name="pasted-movie.png" descr="pasted-movie.png"/>
          <p:cNvPicPr>
            <a:picLocks noChangeAspect="1"/>
          </p:cNvPicPr>
          <p:nvPr/>
        </p:nvPicPr>
        <p:blipFill>
          <a:blip r:embed="rId3">
            <a:extLst/>
          </a:blip>
          <a:stretch>
            <a:fillRect/>
          </a:stretch>
        </p:blipFill>
        <p:spPr>
          <a:xfrm>
            <a:off x="6755237" y="4576549"/>
            <a:ext cx="697076" cy="697077"/>
          </a:xfrm>
          <a:prstGeom prst="rect">
            <a:avLst/>
          </a:prstGeom>
          <a:ln w="12700">
            <a:miter lim="400000"/>
          </a:ln>
        </p:spPr>
      </p:pic>
      <p:pic>
        <p:nvPicPr>
          <p:cNvPr id="431" name="pasted-movie.png" descr="pasted-movie.png"/>
          <p:cNvPicPr>
            <a:picLocks noChangeAspect="1"/>
          </p:cNvPicPr>
          <p:nvPr/>
        </p:nvPicPr>
        <p:blipFill>
          <a:blip r:embed="rId4">
            <a:extLst/>
          </a:blip>
          <a:stretch>
            <a:fillRect/>
          </a:stretch>
        </p:blipFill>
        <p:spPr>
          <a:xfrm>
            <a:off x="791529" y="4922943"/>
            <a:ext cx="2751615" cy="697077"/>
          </a:xfrm>
          <a:prstGeom prst="rect">
            <a:avLst/>
          </a:prstGeom>
          <a:ln w="12700">
            <a:miter lim="400000"/>
          </a:ln>
        </p:spPr>
      </p:pic>
      <p:pic>
        <p:nvPicPr>
          <p:cNvPr id="432" name="pasted-movie.png" descr="pasted-movie.png"/>
          <p:cNvPicPr>
            <a:picLocks noChangeAspect="1"/>
          </p:cNvPicPr>
          <p:nvPr/>
        </p:nvPicPr>
        <p:blipFill>
          <a:blip r:embed="rId5">
            <a:extLst/>
          </a:blip>
          <a:stretch>
            <a:fillRect/>
          </a:stretch>
        </p:blipFill>
        <p:spPr>
          <a:xfrm>
            <a:off x="6032649" y="4218718"/>
            <a:ext cx="581032" cy="581033"/>
          </a:xfrm>
          <a:prstGeom prst="rect">
            <a:avLst/>
          </a:prstGeom>
          <a:ln w="12700">
            <a:miter lim="400000"/>
          </a:ln>
        </p:spPr>
      </p:pic>
      <p:pic>
        <p:nvPicPr>
          <p:cNvPr id="433" name="pasted-movie.png" descr="pasted-movie.png"/>
          <p:cNvPicPr>
            <a:picLocks noChangeAspect="1"/>
          </p:cNvPicPr>
          <p:nvPr/>
        </p:nvPicPr>
        <p:blipFill>
          <a:blip r:embed="rId6">
            <a:extLst/>
          </a:blip>
          <a:stretch>
            <a:fillRect/>
          </a:stretch>
        </p:blipFill>
        <p:spPr>
          <a:xfrm>
            <a:off x="9127572" y="4644565"/>
            <a:ext cx="561045" cy="561045"/>
          </a:xfrm>
          <a:prstGeom prst="rect">
            <a:avLst/>
          </a:prstGeom>
          <a:ln w="12700">
            <a:miter lim="400000"/>
          </a:ln>
        </p:spPr>
      </p:pic>
      <p:pic>
        <p:nvPicPr>
          <p:cNvPr id="434" name="pasted-movie.png" descr="pasted-movie.png"/>
          <p:cNvPicPr>
            <a:picLocks noChangeAspect="1"/>
          </p:cNvPicPr>
          <p:nvPr/>
        </p:nvPicPr>
        <p:blipFill>
          <a:blip r:embed="rId7">
            <a:extLst/>
          </a:blip>
          <a:stretch>
            <a:fillRect/>
          </a:stretch>
        </p:blipFill>
        <p:spPr>
          <a:xfrm>
            <a:off x="13162458" y="7506992"/>
            <a:ext cx="1336705" cy="1003301"/>
          </a:xfrm>
          <a:prstGeom prst="rect">
            <a:avLst/>
          </a:prstGeom>
          <a:ln w="12700">
            <a:miter lim="400000"/>
          </a:ln>
        </p:spPr>
      </p:pic>
      <p:pic>
        <p:nvPicPr>
          <p:cNvPr id="435" name="pasted-movie.png" descr="pasted-movie.png"/>
          <p:cNvPicPr>
            <a:picLocks noChangeAspect="1"/>
          </p:cNvPicPr>
          <p:nvPr/>
        </p:nvPicPr>
        <p:blipFill>
          <a:blip r:embed="rId8">
            <a:extLst/>
          </a:blip>
          <a:stretch>
            <a:fillRect/>
          </a:stretch>
        </p:blipFill>
        <p:spPr>
          <a:xfrm>
            <a:off x="1119416" y="8899242"/>
            <a:ext cx="1077197" cy="329083"/>
          </a:xfrm>
          <a:prstGeom prst="rect">
            <a:avLst/>
          </a:prstGeom>
          <a:ln w="12700">
            <a:miter lim="400000"/>
          </a:ln>
        </p:spPr>
      </p:pic>
      <p:pic>
        <p:nvPicPr>
          <p:cNvPr id="436" name="pasted-movie.png" descr="pasted-movie.png"/>
          <p:cNvPicPr>
            <a:picLocks noChangeAspect="1"/>
          </p:cNvPicPr>
          <p:nvPr/>
        </p:nvPicPr>
        <p:blipFill>
          <a:blip r:embed="rId9">
            <a:extLst/>
          </a:blip>
          <a:stretch>
            <a:fillRect/>
          </a:stretch>
        </p:blipFill>
        <p:spPr>
          <a:xfrm>
            <a:off x="4997635" y="10226942"/>
            <a:ext cx="660279" cy="911734"/>
          </a:xfrm>
          <a:prstGeom prst="rect">
            <a:avLst/>
          </a:prstGeom>
          <a:ln w="12700">
            <a:miter lim="400000"/>
          </a:ln>
        </p:spPr>
      </p:pic>
      <p:pic>
        <p:nvPicPr>
          <p:cNvPr id="437" name="pasted-movie.png" descr="pasted-movie.png"/>
          <p:cNvPicPr>
            <a:picLocks noChangeAspect="1"/>
          </p:cNvPicPr>
          <p:nvPr/>
        </p:nvPicPr>
        <p:blipFill>
          <a:blip r:embed="rId10">
            <a:extLst/>
          </a:blip>
          <a:stretch>
            <a:fillRect/>
          </a:stretch>
        </p:blipFill>
        <p:spPr>
          <a:xfrm>
            <a:off x="10254508" y="4426587"/>
            <a:ext cx="561045" cy="545133"/>
          </a:xfrm>
          <a:prstGeom prst="rect">
            <a:avLst/>
          </a:prstGeom>
          <a:ln w="12700">
            <a:miter lim="400000"/>
          </a:ln>
        </p:spPr>
      </p:pic>
      <p:pic>
        <p:nvPicPr>
          <p:cNvPr id="438" name="pasted-movie.png" descr="pasted-movie.png"/>
          <p:cNvPicPr>
            <a:picLocks noChangeAspect="1"/>
          </p:cNvPicPr>
          <p:nvPr/>
        </p:nvPicPr>
        <p:blipFill>
          <a:blip r:embed="rId11">
            <a:extLst/>
          </a:blip>
          <a:stretch>
            <a:fillRect/>
          </a:stretch>
        </p:blipFill>
        <p:spPr>
          <a:xfrm>
            <a:off x="7744165" y="5402512"/>
            <a:ext cx="814382" cy="697076"/>
          </a:xfrm>
          <a:prstGeom prst="rect">
            <a:avLst/>
          </a:prstGeom>
          <a:ln w="12700">
            <a:miter lim="400000"/>
          </a:ln>
        </p:spPr>
      </p:pic>
      <p:pic>
        <p:nvPicPr>
          <p:cNvPr id="439" name="pasted-movie.png" descr="pasted-movie.png"/>
          <p:cNvPicPr>
            <a:picLocks noChangeAspect="1"/>
          </p:cNvPicPr>
          <p:nvPr/>
        </p:nvPicPr>
        <p:blipFill>
          <a:blip r:embed="rId12">
            <a:extLst/>
          </a:blip>
          <a:stretch>
            <a:fillRect/>
          </a:stretch>
        </p:blipFill>
        <p:spPr>
          <a:xfrm>
            <a:off x="8653235" y="10028095"/>
            <a:ext cx="1077196" cy="453770"/>
          </a:xfrm>
          <a:prstGeom prst="rect">
            <a:avLst/>
          </a:prstGeom>
          <a:ln w="12700">
            <a:miter lim="400000"/>
          </a:ln>
        </p:spPr>
      </p:pic>
      <p:pic>
        <p:nvPicPr>
          <p:cNvPr id="440" name="pasted-movie.png" descr="pasted-movie.png"/>
          <p:cNvPicPr>
            <a:picLocks noChangeAspect="1"/>
          </p:cNvPicPr>
          <p:nvPr/>
        </p:nvPicPr>
        <p:blipFill>
          <a:blip r:embed="rId13">
            <a:extLst/>
          </a:blip>
          <a:stretch>
            <a:fillRect/>
          </a:stretch>
        </p:blipFill>
        <p:spPr>
          <a:xfrm>
            <a:off x="3145530" y="9799113"/>
            <a:ext cx="697077" cy="697076"/>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Let’s attempt give a context"/>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Let’s attempt give a context</a:t>
            </a:r>
          </a:p>
        </p:txBody>
      </p:sp>
      <p:sp>
        <p:nvSpPr>
          <p:cNvPr id="185" name="Collaboration (Break silos between Dev (programmers) and Ops (IT)…"/>
          <p:cNvSpPr txBox="1"/>
          <p:nvPr>
            <p:ph type="body" idx="1"/>
          </p:nvPr>
        </p:nvSpPr>
        <p:spPr>
          <a:xfrm>
            <a:off x="1193800" y="4248504"/>
            <a:ext cx="21971000" cy="8256012"/>
          </a:xfrm>
          <a:prstGeom prst="rect">
            <a:avLst/>
          </a:prstGeom>
        </p:spPr>
        <p:txBody>
          <a:bodyPr/>
          <a:lstStyle/>
          <a:p>
            <a:pPr marL="803275" indent="-803275" defTabSz="327152">
              <a:spcBef>
                <a:spcPts val="5500"/>
              </a:spcBef>
              <a:buSzPct val="100000"/>
              <a:buAutoNum type="arabicPeriod" startAt="1"/>
              <a:defRPr sz="4600"/>
            </a:pPr>
            <a:r>
              <a:t>Collaboration (Break silos between Dev (programmers) and Ops (IT)</a:t>
            </a:r>
          </a:p>
          <a:p>
            <a:pPr marL="803275" indent="-803275" defTabSz="327152">
              <a:spcBef>
                <a:spcPts val="5500"/>
              </a:spcBef>
              <a:buSzPct val="100000"/>
              <a:buAutoNum type="arabicPeriod" startAt="1"/>
              <a:defRPr sz="4600"/>
            </a:pPr>
            <a:r>
              <a:t>Automation (CI-CD, Automated Monitoring, IaC, CaC)</a:t>
            </a:r>
          </a:p>
          <a:p>
            <a:pPr marL="803275" indent="-803275" defTabSz="327152">
              <a:spcBef>
                <a:spcPts val="5500"/>
              </a:spcBef>
              <a:buSzPct val="100000"/>
              <a:buAutoNum type="arabicPeriod" startAt="1"/>
              <a:defRPr sz="4600"/>
            </a:pPr>
            <a:r>
              <a:t>Monitoring &amp; Feedback (Learning and improving)</a:t>
            </a:r>
          </a:p>
          <a:p>
            <a:pPr marL="803275" indent="-803275" defTabSz="327152">
              <a:spcBef>
                <a:spcPts val="5500"/>
              </a:spcBef>
              <a:buSzPct val="100000"/>
              <a:buAutoNum type="arabicPeriod" startAt="1"/>
              <a:defRPr sz="4600"/>
            </a:pPr>
            <a:r>
              <a:t>Fast, Safe Releases (small frequent deployments, not big complex chunks)</a:t>
            </a:r>
          </a:p>
          <a:p>
            <a:pPr marL="803275" indent="-803275" defTabSz="327152">
              <a:spcBef>
                <a:spcPts val="5500"/>
              </a:spcBef>
              <a:buSzPct val="100000"/>
              <a:buAutoNum type="arabicPeriod" startAt="1"/>
              <a:defRPr sz="4600"/>
            </a:pPr>
            <a:r>
              <a:t>Shared Responsibility (everyone needs to do their part with quality)</a:t>
            </a:r>
          </a:p>
          <a:p>
            <a:pPr marL="803275" indent="-803275" defTabSz="327152">
              <a:spcBef>
                <a:spcPts val="5500"/>
              </a:spcBef>
              <a:buSzPct val="100000"/>
              <a:buAutoNum type="arabicPeriod" startAt="1"/>
              <a:defRPr sz="4600"/>
            </a:pPr>
            <a:r>
              <a:t>Tools are just tools and can vary</a:t>
            </a:r>
          </a:p>
        </p:txBody>
      </p:sp>
      <p:sp>
        <p:nvSpPr>
          <p:cNvPr id="186" name="DevOps"/>
          <p:cNvSpPr txBox="1"/>
          <p:nvPr>
            <p:ph type="title"/>
          </p:nvPr>
        </p:nvSpPr>
        <p:spPr>
          <a:prstGeom prst="rect">
            <a:avLst/>
          </a:prstGeom>
        </p:spPr>
        <p:txBody>
          <a:bodyPr/>
          <a:lstStyle>
            <a:lvl1pPr defTabSz="2316479">
              <a:defRPr spc="-95" sz="9500"/>
            </a:lvl1pPr>
          </a:lstStyle>
          <a:p>
            <a:pPr/>
            <a:r>
              <a:t>DevOps</a:t>
            </a:r>
          </a:p>
        </p:txBody>
      </p:sp>
      <p:pic>
        <p:nvPicPr>
          <p:cNvPr id="187" name="pasted-movie.png" descr="pasted-movie.png"/>
          <p:cNvPicPr>
            <a:picLocks noChangeAspect="1"/>
          </p:cNvPicPr>
          <p:nvPr/>
        </p:nvPicPr>
        <p:blipFill>
          <a:blip r:embed="rId2">
            <a:extLst/>
          </a:blip>
          <a:stretch>
            <a:fillRect/>
          </a:stretch>
        </p:blipFill>
        <p:spPr>
          <a:xfrm>
            <a:off x="19286089" y="368946"/>
            <a:ext cx="4529216" cy="3379493"/>
          </a:xfrm>
          <a:prstGeom prst="rect">
            <a:avLst/>
          </a:prstGeom>
          <a:ln w="12700">
            <a:miter lim="400000"/>
          </a:ln>
        </p:spPr>
      </p:pic>
      <p:pic>
        <p:nvPicPr>
          <p:cNvPr id="188" name="pasted-movie.png" descr="pasted-movie.png"/>
          <p:cNvPicPr>
            <a:picLocks noChangeAspect="1"/>
          </p:cNvPicPr>
          <p:nvPr/>
        </p:nvPicPr>
        <p:blipFill>
          <a:blip r:embed="rId3">
            <a:extLst/>
          </a:blip>
          <a:stretch>
            <a:fillRect/>
          </a:stretch>
        </p:blipFill>
        <p:spPr>
          <a:xfrm>
            <a:off x="12097921" y="329934"/>
            <a:ext cx="6343806" cy="3508317"/>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2" name="To summarise"/>
          <p:cNvSpPr txBox="1"/>
          <p:nvPr>
            <p:ph type="title"/>
          </p:nvPr>
        </p:nvSpPr>
        <p:spPr>
          <a:prstGeom prst="rect">
            <a:avLst/>
          </a:prstGeom>
        </p:spPr>
        <p:txBody>
          <a:bodyPr/>
          <a:lstStyle>
            <a:lvl1pPr defTabSz="2316479">
              <a:defRPr spc="-95" sz="9500"/>
            </a:lvl1pPr>
          </a:lstStyle>
          <a:p>
            <a:pPr/>
            <a:r>
              <a:t>To summarise</a:t>
            </a:r>
          </a:p>
        </p:txBody>
      </p:sp>
      <p:sp>
        <p:nvSpPr>
          <p:cNvPr id="443" name="DevOps isn’t just knowing in depth a bunch of complicated tools :…"/>
          <p:cNvSpPr txBox="1"/>
          <p:nvPr>
            <p:ph type="body" idx="1"/>
          </p:nvPr>
        </p:nvSpPr>
        <p:spPr>
          <a:prstGeom prst="rect">
            <a:avLst/>
          </a:prstGeom>
        </p:spPr>
        <p:txBody>
          <a:bodyPr/>
          <a:lstStyle/>
          <a:p>
            <a:pPr/>
            <a:r>
              <a:t>DevOps isn’t just knowing in depth a bunch of complicated tools :</a:t>
            </a:r>
          </a:p>
          <a:p>
            <a:pPr lvl="1"/>
            <a:r>
              <a:t>Lots of them cover similar roles, like provisioning, or deployment</a:t>
            </a:r>
          </a:p>
          <a:p>
            <a:pPr lvl="1"/>
            <a:r>
              <a:t>devOps expertise needs to know When, What, Why, How to use each </a:t>
            </a:r>
            <a:r>
              <a:rPr u="sng"/>
              <a:t>combination</a:t>
            </a:r>
            <a:r>
              <a:t> of tools.</a:t>
            </a:r>
          </a:p>
        </p:txBody>
      </p:sp>
      <p:pic>
        <p:nvPicPr>
          <p:cNvPr id="444" name="pasted-movie.png" descr="pasted-movie.png"/>
          <p:cNvPicPr>
            <a:picLocks noChangeAspect="1"/>
          </p:cNvPicPr>
          <p:nvPr/>
        </p:nvPicPr>
        <p:blipFill>
          <a:blip r:embed="rId2">
            <a:extLst/>
          </a:blip>
          <a:srcRect l="0" t="0" r="0" b="8942"/>
          <a:stretch>
            <a:fillRect/>
          </a:stretch>
        </p:blipFill>
        <p:spPr>
          <a:xfrm>
            <a:off x="20663486" y="9063148"/>
            <a:ext cx="3095968" cy="4033739"/>
          </a:xfrm>
          <a:prstGeom prst="rect">
            <a:avLst/>
          </a:prstGeom>
          <a:ln w="12700">
            <a:miter lim="400000"/>
          </a:ln>
        </p:spPr>
      </p:pic>
      <p:pic>
        <p:nvPicPr>
          <p:cNvPr id="445" name="pasted-movie.png" descr="pasted-movie.png"/>
          <p:cNvPicPr>
            <a:picLocks noChangeAspect="1"/>
          </p:cNvPicPr>
          <p:nvPr/>
        </p:nvPicPr>
        <p:blipFill>
          <a:blip r:embed="rId3">
            <a:extLst/>
          </a:blip>
          <a:stretch>
            <a:fillRect/>
          </a:stretch>
        </p:blipFill>
        <p:spPr>
          <a:xfrm>
            <a:off x="13879754" y="9056020"/>
            <a:ext cx="6071993" cy="4047996"/>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We’ll se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We’ll see:</a:t>
            </a:r>
          </a:p>
        </p:txBody>
      </p:sp>
      <p:sp>
        <p:nvSpPr>
          <p:cNvPr id="448" name="Now let’s use the tools!"/>
          <p:cNvSpPr txBox="1"/>
          <p:nvPr>
            <p:ph type="title"/>
          </p:nvPr>
        </p:nvSpPr>
        <p:spPr>
          <a:prstGeom prst="rect">
            <a:avLst/>
          </a:prstGeom>
        </p:spPr>
        <p:txBody>
          <a:bodyPr/>
          <a:lstStyle>
            <a:lvl1pPr defTabSz="2316479">
              <a:defRPr spc="-95" sz="9500"/>
            </a:lvl1pPr>
          </a:lstStyle>
          <a:p>
            <a:pPr/>
            <a:r>
              <a:t>Now let’s use the tools!</a:t>
            </a:r>
          </a:p>
        </p:txBody>
      </p:sp>
      <p:sp>
        <p:nvSpPr>
          <p:cNvPr id="449" name="Infrastructure provisioning with Terraform…"/>
          <p:cNvSpPr txBox="1"/>
          <p:nvPr>
            <p:ph type="body" idx="1"/>
          </p:nvPr>
        </p:nvSpPr>
        <p:spPr>
          <a:prstGeom prst="rect">
            <a:avLst/>
          </a:prstGeom>
        </p:spPr>
        <p:txBody>
          <a:bodyPr/>
          <a:lstStyle/>
          <a:p>
            <a:pPr/>
            <a:r>
              <a:t>Infrastructure provisioning with Terraform</a:t>
            </a:r>
          </a:p>
          <a:p>
            <a:pPr/>
            <a:r>
              <a:t>Configuration Management with Ansible</a:t>
            </a:r>
          </a:p>
          <a:p>
            <a:pPr/>
            <a:r>
              <a:t>Application Deployment with Kubernetes</a:t>
            </a:r>
          </a:p>
          <a:p>
            <a:pPr/>
            <a:r>
              <a:t>Monitoring set-up with Prometheus</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Plus some further reading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Plus some further readings:</a:t>
            </a:r>
          </a:p>
        </p:txBody>
      </p:sp>
      <p:sp>
        <p:nvSpPr>
          <p:cNvPr id="452" name="Thanks for waking up early and being here!"/>
          <p:cNvSpPr txBox="1"/>
          <p:nvPr>
            <p:ph type="title"/>
          </p:nvPr>
        </p:nvSpPr>
        <p:spPr>
          <a:prstGeom prst="rect">
            <a:avLst/>
          </a:prstGeom>
        </p:spPr>
        <p:txBody>
          <a:bodyPr/>
          <a:lstStyle>
            <a:lvl1pPr defTabSz="2121408">
              <a:defRPr spc="-87" sz="8700"/>
            </a:lvl1pPr>
          </a:lstStyle>
          <a:p>
            <a:pPr/>
            <a:r>
              <a:t>Thanks for waking up early and being here! </a:t>
            </a:r>
          </a:p>
        </p:txBody>
      </p:sp>
      <p:sp>
        <p:nvSpPr>
          <p:cNvPr id="453" name="https://www.atlassian.com/blog/devops…"/>
          <p:cNvSpPr txBox="1"/>
          <p:nvPr/>
        </p:nvSpPr>
        <p:spPr>
          <a:xfrm>
            <a:off x="11968226" y="5126990"/>
            <a:ext cx="11741913" cy="83896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rPr u="sng">
                <a:hlinkClick r:id="rId2" invalidUrl="" action="" tgtFrame="" tooltip="" history="1" highlightClick="0" endSnd="0"/>
              </a:rPr>
              <a:t>https://www.atlassian.com/blog/devops</a:t>
            </a:r>
          </a:p>
          <a:p>
            <a:pPr/>
            <a:r>
              <a:rPr u="sng">
                <a:hlinkClick r:id="rId3" invalidUrl="" action="" tgtFrame="" tooltip="" history="1" highlightClick="0" endSnd="0"/>
              </a:rPr>
              <a:t>https://www.geeksforgeeks.org/devops-tutorial/</a:t>
            </a:r>
          </a:p>
          <a:p>
            <a:pPr/>
            <a:r>
              <a:rPr u="sng">
                <a:hlinkClick r:id="rId4" invalidUrl="" action="" tgtFrame="" tooltip="" history="1" highlightClick="0" endSnd="0"/>
              </a:rPr>
              <a:t>https://developer.hashicorp.com/terraform/docs</a:t>
            </a:r>
          </a:p>
          <a:p>
            <a:pPr/>
            <a:r>
              <a:rPr u="sng">
                <a:hlinkClick r:id="rId5" invalidUrl="" action="" tgtFrame="" tooltip="" history="1" highlightClick="0" endSnd="0"/>
              </a:rPr>
              <a:t>https://docs.ansible.com/</a:t>
            </a:r>
          </a:p>
          <a:p>
            <a:pPr/>
            <a:r>
              <a:rPr u="sng">
                <a:hlinkClick r:id="rId6" invalidUrl="" action="" tgtFrame="" tooltip="" history="1" highlightClick="0" endSnd="0"/>
              </a:rPr>
              <a:t>https://kubernetes.io/docs/home/</a:t>
            </a:r>
          </a:p>
          <a:p>
            <a:pPr/>
            <a:r>
              <a:rPr u="sng">
                <a:hlinkClick r:id="rId7" invalidUrl="" action="" tgtFrame="" tooltip="" history="1" highlightClick="0" endSnd="0"/>
              </a:rPr>
              <a:t>https://prometheus.io/docs/introduction/overview/</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A  sneak-peek of various tool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  sneak-peek of various tools</a:t>
            </a:r>
          </a:p>
        </p:txBody>
      </p:sp>
      <p:sp>
        <p:nvSpPr>
          <p:cNvPr id="191" name="Today’s Plan"/>
          <p:cNvSpPr txBox="1"/>
          <p:nvPr>
            <p:ph type="title"/>
          </p:nvPr>
        </p:nvSpPr>
        <p:spPr>
          <a:prstGeom prst="rect">
            <a:avLst/>
          </a:prstGeom>
        </p:spPr>
        <p:txBody>
          <a:bodyPr/>
          <a:lstStyle>
            <a:lvl1pPr defTabSz="2316479">
              <a:defRPr spc="-95" sz="9500"/>
            </a:lvl1pPr>
          </a:lstStyle>
          <a:p>
            <a:pPr/>
            <a:r>
              <a:t>Today’s Plan</a:t>
            </a:r>
          </a:p>
        </p:txBody>
      </p:sp>
      <p:sp>
        <p:nvSpPr>
          <p:cNvPr id="192" name="A quick recap to all the related tech you’ve seen in past lab lectures…"/>
          <p:cNvSpPr txBox="1"/>
          <p:nvPr>
            <p:ph type="body" idx="1"/>
          </p:nvPr>
        </p:nvSpPr>
        <p:spPr>
          <a:xfrm>
            <a:off x="1206500" y="4235804"/>
            <a:ext cx="21971000" cy="8256012"/>
          </a:xfrm>
          <a:prstGeom prst="rect">
            <a:avLst/>
          </a:prstGeom>
        </p:spPr>
        <p:txBody>
          <a:bodyPr/>
          <a:lstStyle/>
          <a:p>
            <a:pPr/>
            <a:r>
              <a:t>A quick recap to all the related tech you’ve seen in past lab lectures</a:t>
            </a:r>
          </a:p>
          <a:p>
            <a:pPr/>
            <a:r>
              <a:t>Quick intro to Kubernetes</a:t>
            </a:r>
          </a:p>
          <a:p>
            <a:pPr/>
            <a:r>
              <a:t>Quick intro to Prometheus</a:t>
            </a:r>
          </a:p>
          <a:p>
            <a:pPr/>
            <a:r>
              <a:t>Quick Intro to Terraform</a:t>
            </a:r>
          </a:p>
          <a:p>
            <a:pPr/>
            <a:r>
              <a:t>Quick Intro to Ansible</a:t>
            </a:r>
          </a:p>
          <a:p>
            <a:pPr/>
            <a:r>
              <a:t> Some practical examples</a:t>
            </a:r>
          </a:p>
        </p:txBody>
      </p:sp>
      <p:pic>
        <p:nvPicPr>
          <p:cNvPr id="193" name="pasted-movie.png" descr="pasted-movie.png"/>
          <p:cNvPicPr>
            <a:picLocks noChangeAspect="1"/>
          </p:cNvPicPr>
          <p:nvPr/>
        </p:nvPicPr>
        <p:blipFill>
          <a:blip r:embed="rId2">
            <a:extLst/>
          </a:blip>
          <a:stretch>
            <a:fillRect/>
          </a:stretch>
        </p:blipFill>
        <p:spPr>
          <a:xfrm>
            <a:off x="16477905" y="5655225"/>
            <a:ext cx="7620001" cy="76454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5" name="About this lecture’s goal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About this lecture’s goals </a:t>
            </a:r>
          </a:p>
        </p:txBody>
      </p:sp>
      <p:sp>
        <p:nvSpPr>
          <p:cNvPr id="196" name="Disclaimer! ! !"/>
          <p:cNvSpPr txBox="1"/>
          <p:nvPr>
            <p:ph type="title"/>
          </p:nvPr>
        </p:nvSpPr>
        <p:spPr>
          <a:prstGeom prst="rect">
            <a:avLst/>
          </a:prstGeom>
        </p:spPr>
        <p:txBody>
          <a:bodyPr/>
          <a:lstStyle>
            <a:lvl1pPr defTabSz="2316479">
              <a:defRPr spc="-95" sz="9500"/>
            </a:lvl1pPr>
          </a:lstStyle>
          <a:p>
            <a:pPr/>
            <a:r>
              <a:t>Disclaimer! ! !</a:t>
            </a:r>
          </a:p>
        </p:txBody>
      </p:sp>
      <p:sp>
        <p:nvSpPr>
          <p:cNvPr id="197" name="I’m no DevOps expert – today’s lecture is more of a BFS than DFS…"/>
          <p:cNvSpPr txBox="1"/>
          <p:nvPr>
            <p:ph type="body" idx="1"/>
          </p:nvPr>
        </p:nvSpPr>
        <p:spPr>
          <a:prstGeom prst="rect">
            <a:avLst/>
          </a:prstGeom>
        </p:spPr>
        <p:txBody>
          <a:bodyPr/>
          <a:lstStyle/>
          <a:p>
            <a:pPr marL="698500" indent="-698500">
              <a:buAutoNum type="arabicPeriod" startAt="1"/>
            </a:pPr>
            <a:r>
              <a:rPr u="sng"/>
              <a:t>I’m no DevOps expert</a:t>
            </a:r>
            <a:r>
              <a:t> – today’s lecture is more of </a:t>
            </a:r>
            <a:r>
              <a:rPr b="1">
                <a:latin typeface="Graphik"/>
                <a:ea typeface="Graphik"/>
                <a:cs typeface="Graphik"/>
                <a:sym typeface="Graphik"/>
              </a:rPr>
              <a:t>a BFS than DFS</a:t>
            </a:r>
            <a:r>
              <a:t> </a:t>
            </a:r>
          </a:p>
          <a:p>
            <a:pPr marL="698500" indent="-698500">
              <a:buAutoNum type="arabicPeriod" startAt="1"/>
            </a:pPr>
            <a:r>
              <a:t>These tools require a lot of studying – no need for deep knowledge like with Git</a:t>
            </a:r>
          </a:p>
          <a:p>
            <a:pPr marL="698500" indent="-698500">
              <a:buAutoNum type="arabicPeriod" startAt="1"/>
            </a:pPr>
            <a:r>
              <a:rPr u="sng"/>
              <a:t>Docker &amp; Jenkins were covered in past labs</a:t>
            </a:r>
            <a:r>
              <a:t> so I thought it would be better to see other related tech </a:t>
            </a:r>
          </a:p>
          <a:p>
            <a:pPr marL="698500" indent="-698500">
              <a:buAutoNum type="arabicPeriod" startAt="1"/>
            </a:pPr>
            <a:r>
              <a:t>Goal today: Understand these tools and how DevOps use them</a:t>
            </a:r>
          </a:p>
          <a:p>
            <a:pPr marL="698500" indent="-698500">
              <a:buAutoNum type="arabicPeriod" startAt="1"/>
            </a:pPr>
            <a:r>
              <a:t>Not aiming to make you experts – just a broad understanding</a:t>
            </a:r>
          </a:p>
          <a:p>
            <a:pPr marL="698500" indent="-698500">
              <a:buAutoNum type="arabicPeriod" startAt="1"/>
            </a:pPr>
            <a:r>
              <a:t>Hope this lecture is informative and doesn’t become an overkill. Enjoy!</a:t>
            </a:r>
          </a:p>
        </p:txBody>
      </p:sp>
      <p:pic>
        <p:nvPicPr>
          <p:cNvPr id="198" name="pasted-movie.png" descr="pasted-movie.png"/>
          <p:cNvPicPr>
            <a:picLocks noChangeAspect="1"/>
          </p:cNvPicPr>
          <p:nvPr/>
        </p:nvPicPr>
        <p:blipFill>
          <a:blip r:embed="rId2">
            <a:extLst/>
          </a:blip>
          <a:stretch>
            <a:fillRect/>
          </a:stretch>
        </p:blipFill>
        <p:spPr>
          <a:xfrm>
            <a:off x="19648752" y="85922"/>
            <a:ext cx="4634933" cy="3977574"/>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A typical reqs-design-implementation-testing-deployment-maintenance waterfall model"/>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defTabSz="627379">
              <a:defRPr sz="4180"/>
            </a:lvl1pPr>
          </a:lstStyle>
          <a:p>
            <a:pPr/>
            <a:r>
              <a:t>A typical reqs-design-implementation-testing-deployment-maintenance waterfall model</a:t>
            </a:r>
          </a:p>
        </p:txBody>
      </p:sp>
      <p:sp>
        <p:nvSpPr>
          <p:cNvPr id="201" name="Flexibility?…"/>
          <p:cNvSpPr txBox="1"/>
          <p:nvPr>
            <p:ph type="body" idx="1"/>
          </p:nvPr>
        </p:nvSpPr>
        <p:spPr>
          <a:prstGeom prst="rect">
            <a:avLst/>
          </a:prstGeom>
        </p:spPr>
        <p:txBody>
          <a:bodyPr/>
          <a:lstStyle/>
          <a:p>
            <a:pPr/>
            <a:r>
              <a:t>Flexibility?</a:t>
            </a:r>
          </a:p>
          <a:p>
            <a:pPr/>
            <a:r>
              <a:t>Room for errors?</a:t>
            </a:r>
          </a:p>
          <a:p>
            <a:pPr/>
            <a:r>
              <a:t>Was it easy to implement frequent changes?</a:t>
            </a:r>
            <a:br/>
            <a:br/>
          </a:p>
        </p:txBody>
      </p:sp>
      <p:sp>
        <p:nvSpPr>
          <p:cNvPr id="202" name="Before dev ops:"/>
          <p:cNvSpPr txBox="1"/>
          <p:nvPr>
            <p:ph type="title"/>
          </p:nvPr>
        </p:nvSpPr>
        <p:spPr>
          <a:prstGeom prst="rect">
            <a:avLst/>
          </a:prstGeom>
        </p:spPr>
        <p:txBody>
          <a:bodyPr/>
          <a:lstStyle>
            <a:lvl1pPr defTabSz="2316479">
              <a:defRPr spc="-95" sz="9500"/>
            </a:lvl1pPr>
          </a:lstStyle>
          <a:p>
            <a:pPr/>
            <a:r>
              <a:t>Before dev ops:</a:t>
            </a:r>
          </a:p>
        </p:txBody>
      </p:sp>
      <p:pic>
        <p:nvPicPr>
          <p:cNvPr id="203" name="pasted-movie.png" descr="pasted-movie.png"/>
          <p:cNvPicPr>
            <a:picLocks noChangeAspect="1"/>
          </p:cNvPicPr>
          <p:nvPr/>
        </p:nvPicPr>
        <p:blipFill>
          <a:blip r:embed="rId2">
            <a:extLst/>
          </a:blip>
          <a:stretch>
            <a:fillRect/>
          </a:stretch>
        </p:blipFill>
        <p:spPr>
          <a:xfrm>
            <a:off x="14078318" y="4173971"/>
            <a:ext cx="8981618" cy="2993873"/>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5" name="The tools stack can become really complex and serve various stages, let’s oversimplify"/>
          <p:cNvSpPr txBox="1"/>
          <p:nvPr>
            <p:ph type="body" idx="21"/>
          </p:nvPr>
        </p:nvSpPr>
        <p:spPr>
          <a:xfrm>
            <a:off x="1206500" y="2320925"/>
            <a:ext cx="21971000" cy="1003300"/>
          </a:xfrm>
          <a:prstGeom prst="rect">
            <a:avLst/>
          </a:prstGeom>
          <a:extLst>
            <a:ext uri="{C572A759-6A51-4108-AA02-DFA0A04FC94B}">
              <ma14:wrappingTextBoxFlag xmlns:ma14="http://schemas.microsoft.com/office/mac/drawingml/2011/main" val="1"/>
            </a:ext>
          </a:extLst>
        </p:spPr>
        <p:txBody>
          <a:bodyPr/>
          <a:lstStyle>
            <a:lvl1pPr defTabSz="652145">
              <a:defRPr sz="4345"/>
            </a:lvl1pPr>
          </a:lstStyle>
          <a:p>
            <a:pPr/>
            <a:r>
              <a:t>The tools stack can become really complex and serve various stages, let’s oversimplify</a:t>
            </a:r>
          </a:p>
        </p:txBody>
      </p:sp>
      <p:sp>
        <p:nvSpPr>
          <p:cNvPr id="206" name="Let’s think about the DevOps Infinity Loop"/>
          <p:cNvSpPr txBox="1"/>
          <p:nvPr>
            <p:ph type="title"/>
          </p:nvPr>
        </p:nvSpPr>
        <p:spPr>
          <a:prstGeom prst="rect">
            <a:avLst/>
          </a:prstGeom>
        </p:spPr>
        <p:txBody>
          <a:bodyPr/>
          <a:lstStyle>
            <a:lvl1pPr defTabSz="2218944">
              <a:defRPr spc="-91" sz="9100"/>
            </a:lvl1pPr>
          </a:lstStyle>
          <a:p>
            <a:pPr/>
            <a:r>
              <a:t>Let’s think about the DevOps Infinity Loop</a:t>
            </a:r>
          </a:p>
        </p:txBody>
      </p:sp>
      <p:pic>
        <p:nvPicPr>
          <p:cNvPr id="207" name="pasted-movie.png" descr="pasted-movie.png"/>
          <p:cNvPicPr>
            <a:picLocks noChangeAspect="1"/>
          </p:cNvPicPr>
          <p:nvPr/>
        </p:nvPicPr>
        <p:blipFill>
          <a:blip r:embed="rId2">
            <a:extLst/>
          </a:blip>
          <a:stretch>
            <a:fillRect/>
          </a:stretch>
        </p:blipFill>
        <p:spPr>
          <a:xfrm>
            <a:off x="4825700" y="4659151"/>
            <a:ext cx="14146395" cy="7434717"/>
          </a:xfrm>
          <a:prstGeom prst="rect">
            <a:avLst/>
          </a:prstGeom>
          <a:ln w="12700">
            <a:miter lim="400000"/>
          </a:ln>
        </p:spPr>
      </p:pic>
      <p:pic>
        <p:nvPicPr>
          <p:cNvPr id="208" name="pasted-movie.png" descr="pasted-movie.png"/>
          <p:cNvPicPr>
            <a:picLocks noChangeAspect="1"/>
          </p:cNvPicPr>
          <p:nvPr/>
        </p:nvPicPr>
        <p:blipFill>
          <a:blip r:embed="rId3">
            <a:extLst/>
          </a:blip>
          <a:stretch>
            <a:fillRect/>
          </a:stretch>
        </p:blipFill>
        <p:spPr>
          <a:xfrm>
            <a:off x="10795881" y="5370664"/>
            <a:ext cx="697076" cy="697077"/>
          </a:xfrm>
          <a:prstGeom prst="rect">
            <a:avLst/>
          </a:prstGeom>
          <a:ln w="12700">
            <a:miter lim="400000"/>
          </a:ln>
        </p:spPr>
      </p:pic>
      <p:pic>
        <p:nvPicPr>
          <p:cNvPr id="209" name="pasted-movie.png" descr="pasted-movie.png"/>
          <p:cNvPicPr>
            <a:picLocks noChangeAspect="1"/>
          </p:cNvPicPr>
          <p:nvPr/>
        </p:nvPicPr>
        <p:blipFill>
          <a:blip r:embed="rId4">
            <a:extLst/>
          </a:blip>
          <a:stretch>
            <a:fillRect/>
          </a:stretch>
        </p:blipFill>
        <p:spPr>
          <a:xfrm>
            <a:off x="4832173" y="5717058"/>
            <a:ext cx="2751615" cy="697077"/>
          </a:xfrm>
          <a:prstGeom prst="rect">
            <a:avLst/>
          </a:prstGeom>
          <a:ln w="12700">
            <a:miter lim="400000"/>
          </a:ln>
        </p:spPr>
      </p:pic>
      <p:pic>
        <p:nvPicPr>
          <p:cNvPr id="210" name="pasted-movie.png" descr="pasted-movie.png"/>
          <p:cNvPicPr>
            <a:picLocks noChangeAspect="1"/>
          </p:cNvPicPr>
          <p:nvPr/>
        </p:nvPicPr>
        <p:blipFill>
          <a:blip r:embed="rId5">
            <a:extLst/>
          </a:blip>
          <a:stretch>
            <a:fillRect/>
          </a:stretch>
        </p:blipFill>
        <p:spPr>
          <a:xfrm>
            <a:off x="10073292" y="5012833"/>
            <a:ext cx="581033" cy="581033"/>
          </a:xfrm>
          <a:prstGeom prst="rect">
            <a:avLst/>
          </a:prstGeom>
          <a:ln w="12700">
            <a:miter lim="400000"/>
          </a:ln>
        </p:spPr>
      </p:pic>
      <p:pic>
        <p:nvPicPr>
          <p:cNvPr id="211" name="pasted-movie.png" descr="pasted-movie.png"/>
          <p:cNvPicPr>
            <a:picLocks noChangeAspect="1"/>
          </p:cNvPicPr>
          <p:nvPr/>
        </p:nvPicPr>
        <p:blipFill>
          <a:blip r:embed="rId6">
            <a:extLst/>
          </a:blip>
          <a:stretch>
            <a:fillRect/>
          </a:stretch>
        </p:blipFill>
        <p:spPr>
          <a:xfrm>
            <a:off x="13168216" y="5438680"/>
            <a:ext cx="561045" cy="561045"/>
          </a:xfrm>
          <a:prstGeom prst="rect">
            <a:avLst/>
          </a:prstGeom>
          <a:ln w="12700">
            <a:miter lim="400000"/>
          </a:ln>
        </p:spPr>
      </p:pic>
      <p:pic>
        <p:nvPicPr>
          <p:cNvPr id="212" name="pasted-movie.png" descr="pasted-movie.png"/>
          <p:cNvPicPr>
            <a:picLocks noChangeAspect="1"/>
          </p:cNvPicPr>
          <p:nvPr/>
        </p:nvPicPr>
        <p:blipFill>
          <a:blip r:embed="rId7">
            <a:extLst/>
          </a:blip>
          <a:stretch>
            <a:fillRect/>
          </a:stretch>
        </p:blipFill>
        <p:spPr>
          <a:xfrm>
            <a:off x="17203101" y="8301107"/>
            <a:ext cx="1336706" cy="1003301"/>
          </a:xfrm>
          <a:prstGeom prst="rect">
            <a:avLst/>
          </a:prstGeom>
          <a:ln w="12700">
            <a:miter lim="400000"/>
          </a:ln>
        </p:spPr>
      </p:pic>
      <p:pic>
        <p:nvPicPr>
          <p:cNvPr id="213" name="pasted-movie.png" descr="pasted-movie.png"/>
          <p:cNvPicPr>
            <a:picLocks noChangeAspect="1"/>
          </p:cNvPicPr>
          <p:nvPr/>
        </p:nvPicPr>
        <p:blipFill>
          <a:blip r:embed="rId8">
            <a:extLst/>
          </a:blip>
          <a:stretch>
            <a:fillRect/>
          </a:stretch>
        </p:blipFill>
        <p:spPr>
          <a:xfrm>
            <a:off x="5160060" y="9693357"/>
            <a:ext cx="1077197" cy="329084"/>
          </a:xfrm>
          <a:prstGeom prst="rect">
            <a:avLst/>
          </a:prstGeom>
          <a:ln w="12700">
            <a:miter lim="400000"/>
          </a:ln>
        </p:spPr>
      </p:pic>
      <p:pic>
        <p:nvPicPr>
          <p:cNvPr id="214" name="pasted-movie.png" descr="pasted-movie.png"/>
          <p:cNvPicPr>
            <a:picLocks noChangeAspect="1"/>
          </p:cNvPicPr>
          <p:nvPr/>
        </p:nvPicPr>
        <p:blipFill>
          <a:blip r:embed="rId9">
            <a:extLst/>
          </a:blip>
          <a:stretch>
            <a:fillRect/>
          </a:stretch>
        </p:blipFill>
        <p:spPr>
          <a:xfrm>
            <a:off x="9038279" y="11021057"/>
            <a:ext cx="660278" cy="911734"/>
          </a:xfrm>
          <a:prstGeom prst="rect">
            <a:avLst/>
          </a:prstGeom>
          <a:ln w="12700">
            <a:miter lim="400000"/>
          </a:ln>
        </p:spPr>
      </p:pic>
      <p:pic>
        <p:nvPicPr>
          <p:cNvPr id="215" name="pasted-movie.png" descr="pasted-movie.png"/>
          <p:cNvPicPr>
            <a:picLocks noChangeAspect="1"/>
          </p:cNvPicPr>
          <p:nvPr/>
        </p:nvPicPr>
        <p:blipFill>
          <a:blip r:embed="rId10">
            <a:extLst/>
          </a:blip>
          <a:stretch>
            <a:fillRect/>
          </a:stretch>
        </p:blipFill>
        <p:spPr>
          <a:xfrm>
            <a:off x="14295152" y="5220703"/>
            <a:ext cx="561045" cy="545132"/>
          </a:xfrm>
          <a:prstGeom prst="rect">
            <a:avLst/>
          </a:prstGeom>
          <a:ln w="12700">
            <a:miter lim="400000"/>
          </a:ln>
        </p:spPr>
      </p:pic>
      <p:pic>
        <p:nvPicPr>
          <p:cNvPr id="216" name="pasted-movie.png" descr="pasted-movie.png"/>
          <p:cNvPicPr>
            <a:picLocks noChangeAspect="1"/>
          </p:cNvPicPr>
          <p:nvPr/>
        </p:nvPicPr>
        <p:blipFill>
          <a:blip r:embed="rId11">
            <a:extLst/>
          </a:blip>
          <a:stretch>
            <a:fillRect/>
          </a:stretch>
        </p:blipFill>
        <p:spPr>
          <a:xfrm>
            <a:off x="11784809" y="6196627"/>
            <a:ext cx="814382" cy="697076"/>
          </a:xfrm>
          <a:prstGeom prst="rect">
            <a:avLst/>
          </a:prstGeom>
          <a:ln w="12700">
            <a:miter lim="400000"/>
          </a:ln>
        </p:spPr>
      </p:pic>
      <p:pic>
        <p:nvPicPr>
          <p:cNvPr id="217" name="pasted-movie.png" descr="pasted-movie.png"/>
          <p:cNvPicPr>
            <a:picLocks noChangeAspect="1"/>
          </p:cNvPicPr>
          <p:nvPr/>
        </p:nvPicPr>
        <p:blipFill>
          <a:blip r:embed="rId12">
            <a:extLst/>
          </a:blip>
          <a:stretch>
            <a:fillRect/>
          </a:stretch>
        </p:blipFill>
        <p:spPr>
          <a:xfrm>
            <a:off x="12693879" y="10822210"/>
            <a:ext cx="1077196" cy="453770"/>
          </a:xfrm>
          <a:prstGeom prst="rect">
            <a:avLst/>
          </a:prstGeom>
          <a:ln w="12700">
            <a:miter lim="400000"/>
          </a:ln>
        </p:spPr>
      </p:pic>
      <p:sp>
        <p:nvSpPr>
          <p:cNvPr id="218" name="Line"/>
          <p:cNvSpPr/>
          <p:nvPr/>
        </p:nvSpPr>
        <p:spPr>
          <a:xfrm flipV="1">
            <a:off x="12241644" y="3942286"/>
            <a:ext cx="1" cy="2122145"/>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19" name="Line"/>
          <p:cNvSpPr/>
          <p:nvPr/>
        </p:nvSpPr>
        <p:spPr>
          <a:xfrm flipV="1">
            <a:off x="11255074" y="3944062"/>
            <a:ext cx="303132" cy="1382422"/>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20" name="Line"/>
          <p:cNvSpPr/>
          <p:nvPr/>
        </p:nvSpPr>
        <p:spPr>
          <a:xfrm flipV="1">
            <a:off x="7406430" y="3903535"/>
            <a:ext cx="3392229" cy="1462186"/>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21" name="Line"/>
          <p:cNvSpPr/>
          <p:nvPr/>
        </p:nvSpPr>
        <p:spPr>
          <a:xfrm flipV="1">
            <a:off x="5628512" y="3942204"/>
            <a:ext cx="5451768" cy="5451769"/>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22" name="Line"/>
          <p:cNvSpPr/>
          <p:nvPr/>
        </p:nvSpPr>
        <p:spPr>
          <a:xfrm flipV="1">
            <a:off x="9521568" y="3942286"/>
            <a:ext cx="2438087" cy="7034851"/>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
        <p:nvSpPr>
          <p:cNvPr id="223" name="We have seen those !"/>
          <p:cNvSpPr txBox="1"/>
          <p:nvPr/>
        </p:nvSpPr>
        <p:spPr>
          <a:xfrm>
            <a:off x="11055967" y="3106816"/>
            <a:ext cx="5000245" cy="7696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We have seen those !</a:t>
            </a:r>
          </a:p>
        </p:txBody>
      </p:sp>
      <p:sp>
        <p:nvSpPr>
          <p:cNvPr id="224" name="Lets see how all these tools are used in DevOps"/>
          <p:cNvSpPr txBox="1"/>
          <p:nvPr/>
        </p:nvSpPr>
        <p:spPr>
          <a:xfrm>
            <a:off x="19313690" y="5940040"/>
            <a:ext cx="3634574" cy="27889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t>Lets see how all these tools are used in DevOps</a:t>
            </a:r>
          </a:p>
        </p:txBody>
      </p:sp>
      <p:sp>
        <p:nvSpPr>
          <p:cNvPr id="225" name="Line"/>
          <p:cNvSpPr/>
          <p:nvPr/>
        </p:nvSpPr>
        <p:spPr>
          <a:xfrm flipV="1">
            <a:off x="10611845" y="3930979"/>
            <a:ext cx="549871" cy="997265"/>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pic>
        <p:nvPicPr>
          <p:cNvPr id="226" name="pasted-movie.png" descr="pasted-movie.png"/>
          <p:cNvPicPr>
            <a:picLocks noChangeAspect="1"/>
          </p:cNvPicPr>
          <p:nvPr/>
        </p:nvPicPr>
        <p:blipFill>
          <a:blip r:embed="rId13">
            <a:extLst/>
          </a:blip>
          <a:stretch>
            <a:fillRect/>
          </a:stretch>
        </p:blipFill>
        <p:spPr>
          <a:xfrm>
            <a:off x="7186174" y="10593228"/>
            <a:ext cx="697076" cy="697076"/>
          </a:xfrm>
          <a:prstGeom prst="rect">
            <a:avLst/>
          </a:prstGeom>
          <a:ln w="12700">
            <a:miter lim="400000"/>
          </a:ln>
        </p:spPr>
      </p:pic>
      <p:sp>
        <p:nvSpPr>
          <p:cNvPr id="227" name="Line"/>
          <p:cNvSpPr/>
          <p:nvPr/>
        </p:nvSpPr>
        <p:spPr>
          <a:xfrm flipV="1">
            <a:off x="7694193" y="4071061"/>
            <a:ext cx="3991012" cy="6520248"/>
          </a:xfrm>
          <a:prstGeom prst="line">
            <a:avLst/>
          </a:prstGeom>
          <a:ln w="25400">
            <a:solidFill>
              <a:schemeClr val="accent1">
                <a:satOff val="-9155"/>
                <a:lumOff val="-32673"/>
              </a:schemeClr>
            </a:solidFill>
            <a:miter lim="400000"/>
            <a:tailEnd type="triangle"/>
          </a:ln>
        </p:spPr>
        <p:txBody>
          <a:bodyPr lIns="50800" tIns="50800" rIns="50800" bIns="50800" anchor="ctr"/>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2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2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2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2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2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8" fill="hold">
                                  <p:stCondLst>
                                    <p:cond delay="0"/>
                                  </p:stCondLst>
                                  <p:iterate type="el" backwards="0">
                                    <p:tmAbs val="0"/>
                                  </p:iterate>
                                  <p:childTnLst>
                                    <p:set>
                                      <p:cBhvr>
                                        <p:cTn id="34" fill="hold"/>
                                        <p:tgtEl>
                                          <p:spTgt spid="2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9" fill="hold">
                                  <p:stCondLst>
                                    <p:cond delay="0"/>
                                  </p:stCondLst>
                                  <p:iterate type="el" backwards="0">
                                    <p:tmAbs val="0"/>
                                  </p:iterate>
                                  <p:childTnLst>
                                    <p:set>
                                      <p:cBhvr>
                                        <p:cTn id="38" fill="hold"/>
                                        <p:tgtEl>
                                          <p:spTgt spid="2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3" grpId="2"/>
      <p:bldP build="whole" bldLvl="1" animBg="1" rev="0" advAuto="0" spid="221" grpId="4"/>
      <p:bldP build="whole" bldLvl="1" animBg="1" rev="0" advAuto="0" spid="222" grpId="6"/>
      <p:bldP build="whole" bldLvl="1" animBg="1" rev="0" advAuto="0" spid="220" grpId="3"/>
      <p:bldP build="whole" bldLvl="1" animBg="1" rev="0" advAuto="0" spid="227" grpId="8"/>
      <p:bldP build="whole" bldLvl="1" animBg="1" rev="0" advAuto="0" spid="224" grpId="9"/>
      <p:bldP build="whole" bldLvl="1" animBg="1" rev="0" advAuto="0" spid="218" grpId="1"/>
      <p:bldP build="whole" bldLvl="1" animBg="1" rev="0" advAuto="0" spid="225" grpId="7"/>
      <p:bldP build="whole" bldLvl="1" animBg="1" rev="0" advAuto="0" spid="219" grpId="5"/>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A quick recap to make the dev ops pipeline make sens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…A quick recap to make the dev ops pipeline make sense</a:t>
            </a:r>
          </a:p>
        </p:txBody>
      </p:sp>
      <p:sp>
        <p:nvSpPr>
          <p:cNvPr id="230" name="Part 1: Previously on: CI-CD"/>
          <p:cNvSpPr txBox="1"/>
          <p:nvPr>
            <p:ph type="title"/>
          </p:nvPr>
        </p:nvSpPr>
        <p:spPr>
          <a:prstGeom prst="rect">
            <a:avLst/>
          </a:prstGeom>
        </p:spPr>
        <p:txBody>
          <a:bodyPr/>
          <a:lstStyle>
            <a:lvl1pPr defTabSz="2316479">
              <a:defRPr spc="-95" sz="9500"/>
            </a:lvl1pPr>
          </a:lstStyle>
          <a:p>
            <a:pPr/>
            <a:r>
              <a:t>Part 1: Previously on: CI-CD</a:t>
            </a:r>
          </a:p>
        </p:txBody>
      </p:sp>
      <p:sp>
        <p:nvSpPr>
          <p:cNvPr id="231" name="Suppose you create a CI pipeline like the first assignment (let’s use Jenkins or GitHub Actions)…"/>
          <p:cNvSpPr txBox="1"/>
          <p:nvPr>
            <p:ph type="body" idx="1"/>
          </p:nvPr>
        </p:nvSpPr>
        <p:spPr>
          <a:prstGeom prst="rect">
            <a:avLst/>
          </a:prstGeom>
        </p:spPr>
        <p:txBody>
          <a:bodyPr/>
          <a:lstStyle/>
          <a:p>
            <a:pPr/>
            <a:r>
              <a:t>Suppose you create a CI pipeline like the first assignment (let’s use Jenkins or GitHub Actions)</a:t>
            </a:r>
          </a:p>
          <a:p>
            <a:pPr lvl="1"/>
            <a:r>
              <a:t>We automate our build, our tests, etc. in our HUGE software </a:t>
            </a:r>
          </a:p>
          <a:p>
            <a:pPr lvl="1"/>
            <a:r>
              <a:t>It is more efficient and more modern than manually doing all that every time we add a feature in our MEGA software</a:t>
            </a:r>
          </a:p>
          <a:p>
            <a:pPr lvl="1"/>
            <a:r>
              <a:t>Ok, </a:t>
            </a:r>
            <a:r>
              <a:rPr b="1">
                <a:latin typeface="Graphik"/>
                <a:ea typeface="Graphik"/>
                <a:cs typeface="Graphik"/>
                <a:sym typeface="Graphik"/>
              </a:rPr>
              <a:t>suppose </a:t>
            </a:r>
            <a:r>
              <a:t>fortunately everything went as expected. Ready to deploy. </a:t>
            </a:r>
            <a:r>
              <a:rPr u="sng"/>
              <a:t>Where</a:t>
            </a:r>
            <a:r>
              <a:t>?</a:t>
            </a:r>
          </a:p>
        </p:txBody>
      </p:sp>
      <p:pic>
        <p:nvPicPr>
          <p:cNvPr id="232" name="pasted-movie.png" descr="pasted-movie.png"/>
          <p:cNvPicPr>
            <a:picLocks noChangeAspect="1"/>
          </p:cNvPicPr>
          <p:nvPr/>
        </p:nvPicPr>
        <p:blipFill>
          <a:blip r:embed="rId2">
            <a:extLst/>
          </a:blip>
          <a:stretch>
            <a:fillRect/>
          </a:stretch>
        </p:blipFill>
        <p:spPr>
          <a:xfrm>
            <a:off x="20834044" y="246757"/>
            <a:ext cx="3351602" cy="3351602"/>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38_MinimalistLight">
  <a:themeElements>
    <a:clrScheme name="38_MinimalistLight">
      <a:dk1>
        <a:srgbClr val="53585F"/>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38_MinimalistLight">
      <a:majorFont>
        <a:latin typeface="Produkt Extralight"/>
        <a:ea typeface="Produkt Extralight"/>
        <a:cs typeface="Produkt Extralight"/>
      </a:majorFont>
      <a:minorFont>
        <a:latin typeface="Produkt Extralight"/>
        <a:ea typeface="Produkt Extralight"/>
        <a:cs typeface="Produkt Extralight"/>
      </a:minorFont>
    </a:fontScheme>
    <a:fmtScheme name="38_Minimalist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9155"/>
            <a:lumOff val="-32673"/>
          </a:schemeClr>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atOff val="-9155"/>
              <a:lumOff val="-32673"/>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38_MinimalistLight">
  <a:themeElements>
    <a:clrScheme name="38_MinimalistLight">
      <a:dk1>
        <a:srgbClr val="000000"/>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38_MinimalistLight">
      <a:majorFont>
        <a:latin typeface="Produkt Extralight"/>
        <a:ea typeface="Produkt Extralight"/>
        <a:cs typeface="Produkt Extralight"/>
      </a:majorFont>
      <a:minorFont>
        <a:latin typeface="Produkt Extralight"/>
        <a:ea typeface="Produkt Extralight"/>
        <a:cs typeface="Produkt Extralight"/>
      </a:minorFont>
    </a:fontScheme>
    <a:fmtScheme name="38_Minimalist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9155"/>
            <a:lumOff val="-32673"/>
          </a:schemeClr>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atOff val="-9155"/>
              <a:lumOff val="-32673"/>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