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78" r:id="rId11"/>
    <p:sldId id="266" r:id="rId12"/>
    <p:sldId id="267" r:id="rId13"/>
    <p:sldId id="268" r:id="rId14"/>
    <p:sldId id="279" r:id="rId15"/>
    <p:sldId id="280" r:id="rId16"/>
    <p:sldId id="272" r:id="rId17"/>
    <p:sldId id="281" r:id="rId18"/>
    <p:sldId id="282" r:id="rId19"/>
    <p:sldId id="284" r:id="rId20"/>
  </p:sldIdLst>
  <p:sldSz cx="12192000" cy="6858000"/>
  <p:notesSz cx="6858000" cy="9144000"/>
  <p:defaultTextStyle>
    <a:defPPr>
      <a:defRPr lang="en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59"/>
    <p:restoredTop sz="94565"/>
  </p:normalViewPr>
  <p:slideViewPr>
    <p:cSldViewPr snapToGrid="0">
      <p:cViewPr varScale="1">
        <p:scale>
          <a:sx n="113" d="100"/>
          <a:sy n="113" d="100"/>
        </p:scale>
        <p:origin x="3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337FE-6EE5-CEB4-A7B9-31D10B3E3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302739-6532-DE81-840D-92283A446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E287C6-3162-CF62-FD6F-39A009BFA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13F1D-9502-E63B-EA06-E3F09987E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4D574-22FD-1308-C254-57853DE4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4350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99367-5447-145E-1E63-267D8BD1F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080F4F-A507-4885-0CB9-F10482E2E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DC858-EDBF-4803-F88E-25C15FE9B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021B0-547E-9F31-DA61-228341C8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1E883-D08D-392F-EBB6-20AC683AF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312129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55A3EB-CA03-1BED-711B-6095F29E28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7D1997-3312-5C8E-FEB8-89EB0E1BC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7238E-A90B-C0A8-5749-71433DF00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C3428-BA9D-C761-38C7-6D9625960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0D1A4-208B-D8BF-DAC7-9A9C6301F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60159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B46E4-6CD1-CEC2-F509-248A43874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00FB4-B64A-503C-40A6-DFEEC051C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D217B-3E66-A586-A560-EF945BC92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3C360-85FE-979B-0D07-F3485C0C5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5AD39-CD6F-9F1D-A41F-314BD5886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845582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DB716-DCF8-85D7-AB66-6AF764E7F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74326-49AF-CD7A-BD01-C3F4715A9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5801F-EF83-3E7A-3DF1-6EFC7C7C7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AE299-6753-0818-C3E0-32E621750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DADBD-5EBE-DEA7-E037-9C7D84DF0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3744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73677-E2FE-5677-6B58-950B1CB62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784A0-FB14-2DC9-4FEA-A280E3CF4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6D4217-088E-9A7E-8207-1E34AC5CBE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0F766-BFE7-E1F2-6D00-0496F5ED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70EF51-F4E9-36FE-2A97-8E27243E5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6440DF-C1DE-E299-12FF-9E37DCCDF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634219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8035-5F91-8290-92D1-38144DAE6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347ED-7AFC-AAAC-A697-8F3DA68A3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562275-1615-5BF1-9ABE-B4990862A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9DFE8-E5E0-F66F-A7B0-F648576C1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DBC811-E54C-1443-DF11-6E5751C3DC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E9BDCC-6641-C9F8-6916-A49874474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16EC2C-A90D-4F37-B99D-A3C09D196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CDB5E7-4BFB-F44B-7738-E2D82A152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150870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81E4D-519A-9369-0723-85FB1DE76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F9BA8-51EE-B359-11A4-DC612C3B1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B4D2C6-1B4E-B0FB-F422-46E806316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52289F-3250-E443-1D52-AF7E3472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448160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EA58AE-9924-1B4F-0BBA-E0862A5E0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A25ECB-F3DC-7125-189A-F6DBAD21D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35F4BD-6D7D-7512-09D3-6D6FE91E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55491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674D3-A93D-7160-E0E9-8A5929B40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80574-A8A1-9F06-AFB6-61EC1166F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50BE85-1151-1F39-77EC-8BF91839B2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FE58D-6A90-714C-58B5-D57D6E0D8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BA048F-4D75-04A4-4035-7BF5DC4EF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B9811-0917-0A73-2D1E-844C7B6FA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823138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460DA-F4BA-25B6-A067-35790A8D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C10E6-C050-FD18-C05F-1C44B9662E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84CE29-D7E0-071F-A376-C24F90306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D4650F-F292-0110-3EDE-BD3A0E85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1C3C48-5857-B09A-DAA7-33CC73B5A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D6E38-A1AE-8C4C-E324-FD35526D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609334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DD15CC-4292-EE5F-DAC2-485061BA2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5014A-A2D9-87A0-FEA9-80D44886B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77C3D-E5CE-F6C6-CDE5-FFDAF93A9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30EF73-37A6-1844-99C2-95848C84814D}" type="datetimeFigureOut">
              <a:rPr lang="en-GR" smtClean="0"/>
              <a:t>20/3/25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13184-2147-20F6-61D5-3033B9095E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07AA0-5164-64BA-9DDC-D2287F8E3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63D993-CF10-E544-BB81-1560ACEB520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702294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t8220161@aueb.g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heckstyle.sourceforge.io/index.html" TargetMode="External"/><Relationship Id="rId2" Type="http://schemas.openxmlformats.org/officeDocument/2006/relationships/hyperlink" Target="https://spotbugs.readthedocs.io/en/stabl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pypi.org/project/pylint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sonarsourc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software.ac.uk/guide/developing-maintainable-softwar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mitcommlab.mit.edu/broad/commkit/file-structure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exabeam.com/explainers/log-management/what-is-log-analysis-process-techniques-and-best-practice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DA5E9-64C7-FC2C-0A38-796E1E051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Software Engineering in Practice</a:t>
            </a:r>
            <a:br>
              <a:rPr lang="en-GB" sz="44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</a:br>
            <a:endParaRPr lang="en-GR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C57638-28FA-ADEA-375B-7FB9C16112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587978"/>
          </a:xfrm>
        </p:spPr>
        <p:txBody>
          <a:bodyPr>
            <a:normAutofit fontScale="85000" lnSpcReduction="20000"/>
          </a:bodyPr>
          <a:lstStyle/>
          <a:p>
            <a:r>
              <a:rPr lang="en-GR" sz="5200" b="1" dirty="0"/>
              <a:t>Writing Maintable Code &amp;</a:t>
            </a:r>
            <a:br>
              <a:rPr lang="en-GR" sz="5200" b="1" dirty="0"/>
            </a:br>
            <a:r>
              <a:rPr lang="en-GR" sz="5200" b="1" dirty="0"/>
              <a:t>Static Analysis Tools</a:t>
            </a:r>
          </a:p>
          <a:p>
            <a:endParaRPr lang="en-GR" sz="3600" b="1" dirty="0"/>
          </a:p>
          <a:p>
            <a:r>
              <a:rPr lang="en-GR" sz="3800" dirty="0"/>
              <a:t>Giorgos Flourakis</a:t>
            </a:r>
          </a:p>
          <a:p>
            <a:r>
              <a:rPr lang="en-GR" sz="3800" dirty="0">
                <a:hlinkClick r:id="rId2"/>
              </a:rPr>
              <a:t>t8220161@aueb.gr</a:t>
            </a:r>
            <a:endParaRPr lang="en-GR" sz="3800" dirty="0"/>
          </a:p>
        </p:txBody>
      </p:sp>
      <p:pic>
        <p:nvPicPr>
          <p:cNvPr id="7" name="Picture 6" descr="A statue of a person&#10;&#10;AI-generated content may be incorrect.">
            <a:extLst>
              <a:ext uri="{FF2B5EF4-FFF2-40B4-BE49-F238E27FC236}">
                <a16:creationId xmlns:a16="http://schemas.microsoft.com/office/drawing/2014/main" id="{636C146A-502A-0B9B-348D-69F6E7DA4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673" y="259313"/>
            <a:ext cx="4168485" cy="104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6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9"/>
    </mc:Choice>
    <mc:Fallback xmlns="">
      <p:transition spd="slow" advTm="342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3B30A836-4FAB-9E6A-CCC8-BF273C5C6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031" y="550028"/>
            <a:ext cx="5412040" cy="5963683"/>
          </a:xfrm>
          <a:prstGeom prst="rect">
            <a:avLst/>
          </a:prstGeom>
          <a:noFill/>
        </p:spPr>
      </p:pic>
      <p:pic>
        <p:nvPicPr>
          <p:cNvPr id="4098" name="Picture 2" descr="Introduction to JSON. JSON or JavaScript Object Notation is a… | by Vlad  Bashtannyk | Medium">
            <a:extLst>
              <a:ext uri="{FF2B5EF4-FFF2-40B4-BE49-F238E27FC236}">
                <a16:creationId xmlns:a16="http://schemas.microsoft.com/office/drawing/2014/main" id="{C7E70980-85E1-3B8E-C0CE-8993E8942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" y="2707880"/>
            <a:ext cx="2437626" cy="126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65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F14F2-1261-09B2-0296-B72344812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96D7D-5784-575C-F6E0-77CAE6579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Security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A650A-CD91-35F8-4A73-6924398C2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Minimize Code Complexity</a:t>
            </a: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Input Validation &amp; Sanitization</a:t>
            </a:r>
          </a:p>
          <a:p>
            <a:r>
              <a:rPr lang="en-GB" dirty="0">
                <a:solidFill>
                  <a:srgbClr val="000000"/>
                </a:solidFill>
                <a:latin typeface="-webkit-standard"/>
              </a:rPr>
              <a:t>Encryption</a:t>
            </a:r>
          </a:p>
          <a:p>
            <a:endParaRPr lang="en-GR" dirty="0"/>
          </a:p>
        </p:txBody>
      </p:sp>
      <p:pic>
        <p:nvPicPr>
          <p:cNvPr id="7" name="Picture 6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15A9E51F-A25E-DF82-00B5-A38FCE25E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240" y="2978150"/>
            <a:ext cx="6477000" cy="901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75D084-CA37-4923-DB7E-921A849E4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240" y="4102338"/>
            <a:ext cx="5765800" cy="635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B2D79E-0E24-7B5B-E465-4C7F41F9A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4943753"/>
            <a:ext cx="5867400" cy="44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84C092-3A98-E50C-617C-CF499003FE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00" y="5580718"/>
            <a:ext cx="62230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2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EFA435-2D3D-719E-B747-DB0E9038D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4E8F40FE-293C-453F-B8A6-427899356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432002-8E2E-1896-A93F-D9DE61D88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856271"/>
            <a:ext cx="4114800" cy="1645139"/>
          </a:xfrm>
        </p:spPr>
        <p:txBody>
          <a:bodyPr anchor="b">
            <a:normAutofit/>
          </a:bodyPr>
          <a:lstStyle/>
          <a:p>
            <a:r>
              <a:rPr lang="en-GB" sz="3800" dirty="0">
                <a:latin typeface="Calibri" panose="020F0502020204030204" pitchFamily="34" charset="0"/>
                <a:cs typeface="Calibri" panose="020F0502020204030204" pitchFamily="34" charset="0"/>
              </a:rPr>
              <a:t>Introduction to Static Analysis Tools</a:t>
            </a:r>
            <a:endParaRPr lang="en-GR" sz="3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81EABE0-FA8E-49A5-A966-F0539111C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86384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6A3E26D-73B1-468C-B97B-BC1815959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8640" y="2712821"/>
            <a:ext cx="3975945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96BCCF75-946A-39E0-34CF-CC26D5C41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2942520"/>
            <a:ext cx="4114800" cy="32458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dirty="0"/>
              <a:t>Static Analysis Tools are automated tools that analyze source code or compiled code without executing it to detect potential bugs, security vulnerabilities and performance issues.</a:t>
            </a:r>
          </a:p>
        </p:txBody>
      </p:sp>
      <p:pic>
        <p:nvPicPr>
          <p:cNvPr id="9" name="Picture 8" descr="A close-up of a logo&#10;&#10;AI-generated content may be incorrect.">
            <a:extLst>
              <a:ext uri="{FF2B5EF4-FFF2-40B4-BE49-F238E27FC236}">
                <a16:creationId xmlns:a16="http://schemas.microsoft.com/office/drawing/2014/main" id="{19A5C522-2D85-2649-F72F-D1D4EEDCB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504" y="1120626"/>
            <a:ext cx="3246120" cy="1704213"/>
          </a:xfrm>
          <a:prstGeom prst="rect">
            <a:avLst/>
          </a:prstGeom>
        </p:spPr>
      </p:pic>
      <p:pic>
        <p:nvPicPr>
          <p:cNvPr id="7" name="Picture 6" descr="A red bug in a magnifying glass&#10;&#10;AI-generated content may be incorrect.">
            <a:extLst>
              <a:ext uri="{FF2B5EF4-FFF2-40B4-BE49-F238E27FC236}">
                <a16:creationId xmlns:a16="http://schemas.microsoft.com/office/drawing/2014/main" id="{59FA976F-86F6-5700-A352-DB54CE066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916" y="1291048"/>
            <a:ext cx="3246120" cy="1363370"/>
          </a:xfrm>
          <a:prstGeom prst="rect">
            <a:avLst/>
          </a:prstGeom>
        </p:spPr>
      </p:pic>
      <p:pic>
        <p:nvPicPr>
          <p:cNvPr id="5" name="Content Placeholder 4" descr="A black background with red lines and white text&#10;&#10;AI-generated content may be incorrect.">
            <a:extLst>
              <a:ext uri="{FF2B5EF4-FFF2-40B4-BE49-F238E27FC236}">
                <a16:creationId xmlns:a16="http://schemas.microsoft.com/office/drawing/2014/main" id="{419F5FF2-1A63-18D3-3CE0-B84755061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502" y="4208634"/>
            <a:ext cx="3246120" cy="121884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F955C12-9249-58B9-BA40-939AD13D8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9916" y="4140448"/>
            <a:ext cx="3246120" cy="13525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98D84B-0314-79D0-16D8-3ED466F861BE}"/>
              </a:ext>
            </a:extLst>
          </p:cNvPr>
          <p:cNvSpPr txBox="1"/>
          <p:nvPr/>
        </p:nvSpPr>
        <p:spPr>
          <a:xfrm>
            <a:off x="3246120" y="22745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2308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ABF88-2650-080E-6F30-642EF49EA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150FC-0F40-E47C-6682-0B48324CF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R" sz="4000" dirty="0">
                <a:latin typeface="Calibri" panose="020F0502020204030204" pitchFamily="34" charset="0"/>
                <a:cs typeface="Calibri" panose="020F0502020204030204" pitchFamily="34" charset="0"/>
              </a:rPr>
              <a:t>Java Tools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80282-B212-F211-3C01-B4B0C5B962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R" b="1" dirty="0">
                <a:solidFill>
                  <a:schemeClr val="accent6">
                    <a:lumMod val="75000"/>
                  </a:schemeClr>
                </a:solidFill>
              </a:rPr>
              <a:t>Spotbugs</a:t>
            </a:r>
            <a:r>
              <a:rPr lang="en-GR" dirty="0"/>
              <a:t> (Detects Bugs)</a:t>
            </a: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mvn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spotbugs:spotbugs</a:t>
            </a:r>
            <a:endParaRPr lang="en-GR" dirty="0"/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mvn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spotbugs:check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mvn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spotbugs:gui</a:t>
            </a:r>
            <a:endParaRPr lang="en-GR" dirty="0"/>
          </a:p>
          <a:p>
            <a:r>
              <a:rPr lang="en-GR" b="1" dirty="0">
                <a:solidFill>
                  <a:schemeClr val="accent6">
                    <a:lumMod val="75000"/>
                  </a:schemeClr>
                </a:solidFill>
              </a:rPr>
              <a:t>Checkstyle</a:t>
            </a:r>
            <a:r>
              <a:rPr lang="en-GR" dirty="0"/>
              <a:t> (Coding Style Guidelines)</a:t>
            </a: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mvn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checkstyle:check</a:t>
            </a:r>
            <a:endParaRPr lang="en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mvn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checkstyle:checkstyle</a:t>
            </a:r>
            <a:endParaRPr lang="en-GB" dirty="0">
              <a:solidFill>
                <a:srgbClr val="000000"/>
              </a:solidFill>
              <a:latin typeface="-webkit-standard"/>
            </a:endParaRPr>
          </a:p>
          <a:p>
            <a:pPr lvl="1"/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457200" lvl="1" indent="0">
              <a:buNone/>
            </a:pPr>
            <a:r>
              <a:rPr lang="en-GR" b="0" i="0" u="none" strike="noStrike" dirty="0">
                <a:solidFill>
                  <a:srgbClr val="000000"/>
                </a:solidFill>
                <a:effectLst/>
                <a:latin typeface="-webkit-standard"/>
                <a:hlinkClick r:id="rId2"/>
              </a:rPr>
              <a:t>Spotbugs</a:t>
            </a:r>
            <a:endParaRPr lang="en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457200" lvl="1" indent="0">
              <a:buNone/>
            </a:pPr>
            <a:r>
              <a:rPr lang="en-GR" dirty="0">
                <a:solidFill>
                  <a:srgbClr val="000000"/>
                </a:solidFill>
                <a:latin typeface="-webkit-standard"/>
                <a:hlinkClick r:id="rId3"/>
              </a:rPr>
              <a:t>Checkstyle</a:t>
            </a:r>
            <a:endParaRPr lang="en-GR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</p:txBody>
      </p:sp>
      <p:pic>
        <p:nvPicPr>
          <p:cNvPr id="11" name="Picture 10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B44A9DB4-97D1-834B-CE2F-CC61BCB33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565" y="4567538"/>
            <a:ext cx="4857235" cy="14088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CBEA903-A28F-AF06-A6B5-77E450538EEC}"/>
              </a:ext>
            </a:extLst>
          </p:cNvPr>
          <p:cNvSpPr txBox="1"/>
          <p:nvPr/>
        </p:nvSpPr>
        <p:spPr>
          <a:xfrm>
            <a:off x="7454604" y="4063269"/>
            <a:ext cx="3206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R" sz="2000" b="1" dirty="0">
                <a:solidFill>
                  <a:schemeClr val="accent5">
                    <a:lumMod val="75000"/>
                  </a:schemeClr>
                </a:solidFill>
              </a:rPr>
              <a:t>Abstract Syntax Tree (AST)</a:t>
            </a:r>
          </a:p>
        </p:txBody>
      </p:sp>
    </p:spTree>
    <p:extLst>
      <p:ext uri="{BB962C8B-B14F-4D97-AF65-F5344CB8AC3E}">
        <p14:creationId xmlns:p14="http://schemas.microsoft.com/office/powerpoint/2010/main" val="2713960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706B8-E0E6-47DA-41DB-C095FF428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R" dirty="0"/>
              <a:t>Python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37AEF-5572-7796-F8BE-FC2ADA1D7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R" b="1" dirty="0">
                <a:solidFill>
                  <a:schemeClr val="accent6">
                    <a:lumMod val="75000"/>
                  </a:schemeClr>
                </a:solidFill>
              </a:rPr>
              <a:t>Pylint</a:t>
            </a:r>
          </a:p>
          <a:p>
            <a:pPr lvl="1"/>
            <a:r>
              <a:rPr lang="en-GB" dirty="0" err="1">
                <a:solidFill>
                  <a:srgbClr val="000000"/>
                </a:solidFill>
                <a:latin typeface="-webkit-standard"/>
              </a:rPr>
              <a:t>p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ylint</a:t>
            </a:r>
            <a:r>
              <a:rPr lang="en-GB" dirty="0">
                <a:solidFill>
                  <a:srgbClr val="000000"/>
                </a:solidFill>
                <a:latin typeface="-webkit-standard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-webkit-standard"/>
              </a:rPr>
              <a:t>demo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.py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pylint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my_project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/</a:t>
            </a:r>
            <a:endParaRPr lang="en-GB" dirty="0">
              <a:solidFill>
                <a:srgbClr val="000000"/>
              </a:solidFill>
              <a:latin typeface="-webkit-standard"/>
            </a:endParaRPr>
          </a:p>
          <a:p>
            <a:pPr lvl="1"/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pylint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my_script.py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--fail-under=8</a:t>
            </a:r>
            <a:endParaRPr lang="en-GB" dirty="0">
              <a:solidFill>
                <a:srgbClr val="000000"/>
              </a:solidFill>
              <a:latin typeface="-webkit-standard"/>
            </a:endParaRPr>
          </a:p>
          <a:p>
            <a:pPr lvl="1"/>
            <a:endParaRPr lang="en-GR" dirty="0"/>
          </a:p>
          <a:p>
            <a:r>
              <a:rPr lang="en-GR" dirty="0"/>
              <a:t>PEP 8 Standards</a:t>
            </a:r>
          </a:p>
          <a:p>
            <a:pPr lvl="1"/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Modules &amp; files</a:t>
            </a:r>
            <a:r>
              <a:rPr lang="en-GB" dirty="0"/>
              <a:t>:   </a:t>
            </a:r>
            <a:r>
              <a:rPr lang="en-GB" dirty="0" err="1"/>
              <a:t>lowercase_with_underscores.py</a:t>
            </a:r>
            <a:endParaRPr lang="en-GB" dirty="0"/>
          </a:p>
          <a:p>
            <a:pPr lvl="1"/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Class names</a:t>
            </a:r>
            <a:r>
              <a:rPr lang="en-GB" dirty="0"/>
              <a:t>:   </a:t>
            </a:r>
            <a:r>
              <a:rPr lang="en-GB" dirty="0" err="1"/>
              <a:t>PascalCase</a:t>
            </a:r>
            <a:endParaRPr lang="en-GB" dirty="0"/>
          </a:p>
          <a:p>
            <a:pPr lvl="1"/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Variable &amp; function names</a:t>
            </a:r>
            <a:r>
              <a:rPr lang="en-GB" dirty="0"/>
              <a:t>:   </a:t>
            </a:r>
            <a:r>
              <a:rPr lang="en-GB" dirty="0" err="1"/>
              <a:t>snake_case</a:t>
            </a:r>
            <a:br>
              <a:rPr lang="en-GB" dirty="0"/>
            </a:br>
            <a:endParaRPr lang="en-GR" dirty="0"/>
          </a:p>
          <a:p>
            <a:pPr marL="457200" lvl="1" indent="0">
              <a:buNone/>
            </a:pPr>
            <a:r>
              <a:rPr lang="en-GR" dirty="0">
                <a:hlinkClick r:id="rId2"/>
              </a:rPr>
              <a:t>Pylint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5287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1C8C4-2E6E-686F-4BB0-9B83FB2F1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R" dirty="0"/>
              <a:t>Multi Language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97DC0-E99B-60C5-A4A1-3ACDB6635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R" b="1" dirty="0">
                <a:solidFill>
                  <a:schemeClr val="accent6">
                    <a:lumMod val="75000"/>
                  </a:schemeClr>
                </a:solidFill>
              </a:rPr>
              <a:t>Prettier</a:t>
            </a:r>
          </a:p>
          <a:p>
            <a:r>
              <a:rPr lang="en-GR" b="1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SonarQube</a:t>
            </a:r>
            <a:endParaRPr lang="en-GR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GR" dirty="0"/>
              <a:t>Runs with Docker</a:t>
            </a:r>
          </a:p>
          <a:p>
            <a:endParaRPr lang="en-GR" dirty="0"/>
          </a:p>
        </p:txBody>
      </p:sp>
      <p:pic>
        <p:nvPicPr>
          <p:cNvPr id="5" name="Picture 4" descr="A black and white sign with white letters&#10;&#10;AI-generated content may be incorrect.">
            <a:extLst>
              <a:ext uri="{FF2B5EF4-FFF2-40B4-BE49-F238E27FC236}">
                <a16:creationId xmlns:a16="http://schemas.microsoft.com/office/drawing/2014/main" id="{7ABCB417-8F40-EEB1-C885-D464DB205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261" y="2812020"/>
            <a:ext cx="3009900" cy="393700"/>
          </a:xfrm>
          <a:prstGeom prst="rect">
            <a:avLst/>
          </a:prstGeom>
        </p:spPr>
      </p:pic>
      <p:pic>
        <p:nvPicPr>
          <p:cNvPr id="7" name="Picture 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CB986D9-20CF-82D0-F11A-79DC78A11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261" y="1955825"/>
            <a:ext cx="2507735" cy="488796"/>
          </a:xfrm>
          <a:prstGeom prst="rect">
            <a:avLst/>
          </a:prstGeom>
        </p:spPr>
      </p:pic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6D7375A-9244-F03B-D41A-0F251820F3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5561" y="3573119"/>
            <a:ext cx="2909844" cy="5135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1700D7-7EB4-27A3-B0DF-68AD38F147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261" y="4537762"/>
            <a:ext cx="32258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73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1D0E2-8F44-50D3-11B2-EA0B38954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E5B5D-0326-A516-A9B4-D1A614152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Challenges and Limitations of Static Analysis 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F791A-8B16-01A2-109C-7B26CFF19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R" dirty="0"/>
              <a:t>Lab study in the use of Suppress Warnings</a:t>
            </a:r>
          </a:p>
          <a:p>
            <a:pPr lvl="1"/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F</a:t>
            </a:r>
            <a:r>
              <a:rPr lang="en-GR" b="1" dirty="0">
                <a:solidFill>
                  <a:schemeClr val="accent5">
                    <a:lumMod val="75000"/>
                  </a:schemeClr>
                </a:solidFill>
              </a:rPr>
              <a:t>alse positives</a:t>
            </a:r>
          </a:p>
          <a:p>
            <a:pPr lvl="2"/>
            <a:r>
              <a:rPr lang="en-GB" dirty="0"/>
              <a:t>Misleading Suggestions</a:t>
            </a:r>
          </a:p>
          <a:p>
            <a:pPr lvl="2"/>
            <a:r>
              <a:rPr lang="en-GB" dirty="0"/>
              <a:t>Incorrect Assumptions</a:t>
            </a:r>
            <a:endParaRPr lang="en-GR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GR" b="1" dirty="0">
                <a:solidFill>
                  <a:schemeClr val="accent5">
                    <a:lumMod val="75000"/>
                  </a:schemeClr>
                </a:solidFill>
              </a:rPr>
              <a:t>Technical Debt </a:t>
            </a:r>
            <a:r>
              <a:rPr lang="en-GR" dirty="0"/>
              <a:t>(Short – Long)</a:t>
            </a:r>
          </a:p>
          <a:p>
            <a:pPr lvl="2"/>
            <a:r>
              <a:rPr lang="en-GR" dirty="0"/>
              <a:t>Lack of guidance from the tool</a:t>
            </a:r>
          </a:p>
          <a:p>
            <a:pPr lvl="1"/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Unactionable Warnings </a:t>
            </a:r>
          </a:p>
          <a:p>
            <a:pPr lvl="2"/>
            <a:r>
              <a:rPr lang="en-GB" dirty="0"/>
              <a:t>The issue is beyond the tool's intended scope</a:t>
            </a:r>
          </a:p>
          <a:p>
            <a:pPr lvl="2"/>
            <a:r>
              <a:rPr lang="en-GB" dirty="0"/>
              <a:t>The warning is based on an incorrect assumption about the code.</a:t>
            </a:r>
            <a:br>
              <a:rPr lang="en-GB" dirty="0"/>
            </a:br>
            <a:endParaRPr lang="en-GB" dirty="0"/>
          </a:p>
          <a:p>
            <a:pPr lvl="2"/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GB" dirty="0"/>
              <a:t>Need for Users to properly configure the tool</a:t>
            </a:r>
            <a:endParaRPr lang="en-GR" dirty="0"/>
          </a:p>
          <a:p>
            <a:pPr lvl="2"/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205080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90D29-6B90-76BB-96D8-6AC5BAAE5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Presented Tools</a:t>
            </a:r>
          </a:p>
        </p:txBody>
      </p:sp>
      <p:pic>
        <p:nvPicPr>
          <p:cNvPr id="7" name="Picture 6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2AD72D4E-9CBB-3A70-B4F7-77614B3A3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20" y="2365285"/>
            <a:ext cx="5792288" cy="3938756"/>
          </a:xfrm>
          <a:prstGeom prst="rect">
            <a:avLst/>
          </a:prstGeom>
        </p:spPr>
      </p:pic>
      <p:pic>
        <p:nvPicPr>
          <p:cNvPr id="5" name="Content Placeholder 4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10F144AF-754E-7ADD-BC6F-26977F5A46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82505" y="3183581"/>
            <a:ext cx="5828261" cy="230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44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B88B1769-1215-C141-7BF6-4301D4162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2" y="811069"/>
            <a:ext cx="5426764" cy="1926500"/>
          </a:xfrm>
          <a:prstGeom prst="rect">
            <a:avLst/>
          </a:prstGeom>
        </p:spPr>
      </p:pic>
      <p:pic>
        <p:nvPicPr>
          <p:cNvPr id="9" name="Picture 8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D6D07109-5C9C-048F-93E8-B15C91A26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4156661"/>
            <a:ext cx="5426764" cy="170943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omputer screen shot of a program code&#10;&#10;AI-generated content may be incorrect.">
            <a:extLst>
              <a:ext uri="{FF2B5EF4-FFF2-40B4-BE49-F238E27FC236}">
                <a16:creationId xmlns:a16="http://schemas.microsoft.com/office/drawing/2014/main" id="{C84447C7-5C06-53DD-703A-760DD3580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034" y="1219907"/>
            <a:ext cx="5426764" cy="42735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E351CD-C801-9B00-D685-7A17B08A3CB4}"/>
              </a:ext>
            </a:extLst>
          </p:cNvPr>
          <p:cNvSpPr txBox="1"/>
          <p:nvPr/>
        </p:nvSpPr>
        <p:spPr>
          <a:xfrm>
            <a:off x="1693698" y="303548"/>
            <a:ext cx="2497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R" b="1" dirty="0">
                <a:solidFill>
                  <a:schemeClr val="accent5"/>
                </a:solidFill>
              </a:rPr>
              <a:t>Spotbugs-include.xml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03FACE-DFE8-F5F3-E7AC-1330FD4CAAC0}"/>
              </a:ext>
            </a:extLst>
          </p:cNvPr>
          <p:cNvSpPr txBox="1"/>
          <p:nvPr/>
        </p:nvSpPr>
        <p:spPr>
          <a:xfrm>
            <a:off x="1654969" y="3635023"/>
            <a:ext cx="2536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b="1" dirty="0">
                <a:solidFill>
                  <a:schemeClr val="accent5"/>
                </a:solidFill>
              </a:rPr>
              <a:t>Spotbugs-exclude.xml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29806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6EE24-149B-AED1-C79E-66450B1C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R" dirty="0"/>
              <a:t>Presented Java Code</a:t>
            </a:r>
          </a:p>
        </p:txBody>
      </p:sp>
      <p:pic>
        <p:nvPicPr>
          <p:cNvPr id="5" name="Content Placeholder 4" descr="A computer screen shot of text&#10;&#10;AI-generated content may be incorrect.">
            <a:extLst>
              <a:ext uri="{FF2B5EF4-FFF2-40B4-BE49-F238E27FC236}">
                <a16:creationId xmlns:a16="http://schemas.microsoft.com/office/drawing/2014/main" id="{FF22045A-AA82-CD55-3625-845ED8DFFD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4863" y="1825625"/>
            <a:ext cx="6542274" cy="4351338"/>
          </a:xfrm>
        </p:spPr>
      </p:pic>
    </p:spTree>
    <p:extLst>
      <p:ext uri="{BB962C8B-B14F-4D97-AF65-F5344CB8AC3E}">
        <p14:creationId xmlns:p14="http://schemas.microsoft.com/office/powerpoint/2010/main" val="1711476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83E9A-0EB9-469B-3D80-FA505F84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R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8DFC3-653E-B1AF-B354-072ECF4F0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5745" y="1825625"/>
            <a:ext cx="5576455" cy="4351338"/>
          </a:xfrm>
        </p:spPr>
        <p:txBody>
          <a:bodyPr/>
          <a:lstStyle/>
          <a:p>
            <a:r>
              <a:rPr lang="en-GR" dirty="0"/>
              <a:t>Maintainable Code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R" sz="2200" dirty="0"/>
              <a:t>Definiton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R" sz="2200" dirty="0"/>
              <a:t>Code Readability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Organization and Structure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Clean Functions and Methods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Documentation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Error Handling, Debugging </a:t>
            </a:r>
          </a:p>
          <a:p>
            <a:pPr marL="457200" lvl="1" indent="0">
              <a:buNone/>
            </a:pPr>
            <a:r>
              <a:rPr lang="en-GB" sz="2200" dirty="0"/>
              <a:t>    &amp; Testing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Dependency Management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Security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GB" dirty="0"/>
          </a:p>
          <a:p>
            <a:pPr lvl="1">
              <a:buFont typeface="Courier New" panose="02070309020205020404" pitchFamily="49" charset="0"/>
              <a:buChar char="o"/>
            </a:pPr>
            <a:endParaRPr lang="en-GB" dirty="0"/>
          </a:p>
          <a:p>
            <a:pPr lvl="1">
              <a:buFont typeface="Courier New" panose="02070309020205020404" pitchFamily="49" charset="0"/>
              <a:buChar char="o"/>
            </a:pPr>
            <a:endParaRPr lang="en-G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02F154-B378-33AC-F929-583C1AF75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0" y="1825625"/>
            <a:ext cx="4800600" cy="4351338"/>
          </a:xfrm>
        </p:spPr>
        <p:txBody>
          <a:bodyPr/>
          <a:lstStyle/>
          <a:p>
            <a:r>
              <a:rPr lang="en-GR" dirty="0"/>
              <a:t>Static Analysis Tools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R" sz="2200" dirty="0"/>
              <a:t>Introduction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Java Tools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Python Tools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200" dirty="0"/>
              <a:t>Multi Language Tools</a:t>
            </a:r>
          </a:p>
        </p:txBody>
      </p:sp>
    </p:spTree>
    <p:extLst>
      <p:ext uri="{BB962C8B-B14F-4D97-AF65-F5344CB8AC3E}">
        <p14:creationId xmlns:p14="http://schemas.microsoft.com/office/powerpoint/2010/main" val="247968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3B98B-ACFC-C9E6-B6BE-7712B3FEE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88094-61E0-E73D-3583-C5E1F8D66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Definition - Maintainability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14A3A-3FDB-7E63-CCCB-B5713BC43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GB" dirty="0">
              <a:solidFill>
                <a:srgbClr val="000000"/>
              </a:solidFill>
              <a:latin typeface="Karla" panose="020F0502020204030204" pitchFamily="34" charset="0"/>
            </a:endParaRPr>
          </a:p>
          <a:p>
            <a:pPr marL="457200" lvl="1" indent="0">
              <a:buNone/>
            </a:pPr>
            <a:r>
              <a:rPr lang="en-GB" b="0" i="0" u="none" strike="noStrike" dirty="0">
                <a:solidFill>
                  <a:srgbClr val="000000"/>
                </a:solidFill>
                <a:effectLst/>
              </a:rPr>
              <a:t>“The ease with which a software system or component can be modified to correct faults, improve performance or other attributes, or adapt to a changed environment.”</a:t>
            </a:r>
          </a:p>
          <a:p>
            <a:pPr marL="457200" lvl="1" indent="0">
              <a:buNone/>
            </a:pPr>
            <a:endParaRPr lang="en-GB" dirty="0">
              <a:solidFill>
                <a:srgbClr val="000000"/>
              </a:solidFill>
              <a:latin typeface="Karla" panose="020F0502020204030204" pitchFamily="34" charset="0"/>
              <a:hlinkClick r:id="rId2"/>
            </a:endParaRPr>
          </a:p>
          <a:p>
            <a:pPr marL="457200" lvl="1" indent="0">
              <a:buNone/>
            </a:pPr>
            <a:r>
              <a:rPr lang="en-GB" dirty="0">
                <a:solidFill>
                  <a:srgbClr val="000000"/>
                </a:solidFill>
                <a:latin typeface="Karla" panose="020F0502020204030204" pitchFamily="34" charset="0"/>
                <a:hlinkClick r:id="rId2"/>
              </a:rPr>
              <a:t>Software Sustainability Institute</a:t>
            </a:r>
            <a:endParaRPr lang="en-GB" dirty="0">
              <a:solidFill>
                <a:srgbClr val="000000"/>
              </a:solidFill>
              <a:latin typeface="Karla" panose="020F0502020204030204" pitchFamily="34" charset="0"/>
            </a:endParaRPr>
          </a:p>
          <a:p>
            <a:pPr marL="457200" lvl="1" indent="0">
              <a:buNone/>
            </a:pPr>
            <a:endParaRPr lang="en-GB" b="0" i="0" u="none" strike="noStrike" dirty="0">
              <a:solidFill>
                <a:srgbClr val="000000"/>
              </a:solidFill>
              <a:effectLst/>
              <a:latin typeface="Karla" panose="020F0502020204030204" pitchFamily="34" charset="0"/>
            </a:endParaRPr>
          </a:p>
          <a:p>
            <a:pPr marL="0" indent="0">
              <a:buNone/>
            </a:pPr>
            <a:r>
              <a:rPr lang="en-GR" dirty="0"/>
              <a:t>       Goal : </a:t>
            </a:r>
          </a:p>
          <a:p>
            <a:pPr marL="0" indent="0">
              <a:buNone/>
            </a:pPr>
            <a:r>
              <a:rPr lang="en-GR" sz="2400" dirty="0"/>
              <a:t>	Make it easer for someone to understand your code.</a:t>
            </a:r>
          </a:p>
        </p:txBody>
      </p:sp>
      <p:pic>
        <p:nvPicPr>
          <p:cNvPr id="7" name="Picture 6" descr="A cartoon character with a black mask&#10;&#10;AI-generated content may be incorrect.">
            <a:extLst>
              <a:ext uri="{FF2B5EF4-FFF2-40B4-BE49-F238E27FC236}">
                <a16:creationId xmlns:a16="http://schemas.microsoft.com/office/drawing/2014/main" id="{3415C149-A022-8C19-6B98-AA8363081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563" y="3305248"/>
            <a:ext cx="1911977" cy="287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9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71CED-CA33-E693-AAF1-05C7C24F5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D1CD1-451B-34A5-E83D-ECCB09B30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R" sz="4000" dirty="0">
                <a:latin typeface="Calibri" panose="020F0502020204030204" pitchFamily="34" charset="0"/>
                <a:cs typeface="Calibri" panose="020F0502020204030204" pitchFamily="34" charset="0"/>
              </a:rPr>
              <a:t>Code Readability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0BFA-D518-7B75-9DAE-531150F37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R" sz="2400" dirty="0"/>
              <a:t>Comments </a:t>
            </a:r>
          </a:p>
          <a:p>
            <a:r>
              <a:rPr lang="en-GR" sz="2400" dirty="0"/>
              <a:t>Proper naming for variables, functions &amp; classes</a:t>
            </a:r>
          </a:p>
          <a:p>
            <a:r>
              <a:rPr lang="en-GB" sz="2400" dirty="0"/>
              <a:t>Consistent formatting and indentation</a:t>
            </a:r>
            <a:endParaRPr lang="en-GR" sz="2400" dirty="0"/>
          </a:p>
          <a:p>
            <a:endParaRPr lang="en-GR" dirty="0"/>
          </a:p>
          <a:p>
            <a:endParaRPr lang="en-GR" dirty="0"/>
          </a:p>
          <a:p>
            <a:pPr marL="0" indent="0">
              <a:buNone/>
            </a:pPr>
            <a:endParaRPr lang="en-GR" dirty="0"/>
          </a:p>
        </p:txBody>
      </p:sp>
      <p:pic>
        <p:nvPicPr>
          <p:cNvPr id="1028" name="Picture 4" descr="Age old truth. Don't underestimate code readability. : r/ProgrammerHumor">
            <a:extLst>
              <a:ext uri="{FF2B5EF4-FFF2-40B4-BE49-F238E27FC236}">
                <a16:creationId xmlns:a16="http://schemas.microsoft.com/office/drawing/2014/main" id="{53F17369-82DF-8D14-FCE2-67D6B357B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30" y="4109893"/>
            <a:ext cx="4587942" cy="238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4272CE19-476F-C373-C70E-EF9D98C70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974" y="3337920"/>
            <a:ext cx="6499106" cy="331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F271A-2D49-3834-D85B-B79FD7B8B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B5511-3A6D-8E1A-532C-5471882EB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Code Organization and Structure 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CF57E-49B8-8C83-CB49-0DBA911D7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Ground zero</a:t>
            </a:r>
            <a:r>
              <a:rPr lang="en-GB" sz="2400" i="0" u="none" strike="noStrike" dirty="0">
                <a:solidFill>
                  <a:srgbClr val="404040"/>
                </a:solidFill>
                <a:effectLst/>
              </a:rPr>
              <a:t>: make a unique folder for the project.</a:t>
            </a:r>
          </a:p>
          <a:p>
            <a:r>
              <a:rPr lang="en-GB" sz="2400" b="1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Determine the scale of the project</a:t>
            </a:r>
            <a:r>
              <a:rPr lang="en-GB" sz="2400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. </a:t>
            </a:r>
            <a:endParaRPr lang="en-GB" sz="24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l">
              <a:buNone/>
            </a:pPr>
            <a:r>
              <a:rPr lang="en-GB" sz="2400" dirty="0">
                <a:solidFill>
                  <a:srgbClr val="404040"/>
                </a:solidFill>
              </a:rPr>
              <a:t>    </a:t>
            </a:r>
            <a:r>
              <a:rPr lang="en-GB" sz="2400" i="0" u="none" strike="noStrike" dirty="0">
                <a:solidFill>
                  <a:srgbClr val="404040"/>
                </a:solidFill>
                <a:effectLst/>
              </a:rPr>
              <a:t>(how complex the file structure should be)</a:t>
            </a:r>
          </a:p>
          <a:p>
            <a:r>
              <a:rPr lang="en-GB" sz="2400" b="1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Identify the parameters distinguishing data</a:t>
            </a:r>
            <a:r>
              <a:rPr lang="en-GB" sz="2400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.</a:t>
            </a:r>
          </a:p>
          <a:p>
            <a:pPr marL="0" indent="0">
              <a:buNone/>
            </a:pPr>
            <a:r>
              <a:rPr lang="en-GB" sz="2400" i="0" u="none" strike="noStrike" dirty="0">
                <a:solidFill>
                  <a:srgbClr val="404040"/>
                </a:solidFill>
                <a:effectLst/>
              </a:rPr>
              <a:t>    (folder name : Data , filename : </a:t>
            </a:r>
            <a:r>
              <a:rPr lang="en-GB" sz="2400" dirty="0" err="1">
                <a:solidFill>
                  <a:srgbClr val="404040"/>
                </a:solidFill>
              </a:rPr>
              <a:t>U</a:t>
            </a:r>
            <a:r>
              <a:rPr lang="en-GB" sz="2400" i="0" u="none" strike="noStrike" dirty="0" err="1">
                <a:solidFill>
                  <a:srgbClr val="404040"/>
                </a:solidFill>
                <a:effectLst/>
              </a:rPr>
              <a:t>ser.java</a:t>
            </a:r>
            <a:r>
              <a:rPr lang="en-GB" sz="2400" i="0" u="none" strike="noStrike" dirty="0">
                <a:solidFill>
                  <a:srgbClr val="404040"/>
                </a:solidFill>
                <a:effectLst/>
              </a:rPr>
              <a:t>)</a:t>
            </a:r>
          </a:p>
          <a:p>
            <a:r>
              <a:rPr lang="en-GB" sz="2400" b="1" i="0" u="none" strike="noStrike" dirty="0">
                <a:solidFill>
                  <a:schemeClr val="accent5">
                    <a:lumMod val="75000"/>
                  </a:schemeClr>
                </a:solidFill>
                <a:effectLst/>
              </a:rPr>
              <a:t>Assess the easiest way to access the data.</a:t>
            </a:r>
          </a:p>
          <a:p>
            <a:pPr marL="0" indent="0">
              <a:buNone/>
            </a:pPr>
            <a:r>
              <a:rPr lang="en-GB" sz="2400" b="1" dirty="0">
                <a:solidFill>
                  <a:srgbClr val="404040"/>
                </a:solidFill>
              </a:rPr>
              <a:t>     </a:t>
            </a:r>
            <a:r>
              <a:rPr lang="el-GR" sz="2400" dirty="0">
                <a:solidFill>
                  <a:srgbClr val="404040"/>
                </a:solidFill>
              </a:rPr>
              <a:t>(</a:t>
            </a:r>
            <a:r>
              <a:rPr lang="en-GB" sz="2400" dirty="0">
                <a:solidFill>
                  <a:srgbClr val="404040"/>
                </a:solidFill>
              </a:rPr>
              <a:t>Keep things simple and clear to start, so it’s easy to inspect and debug)</a:t>
            </a:r>
          </a:p>
          <a:p>
            <a:pPr marL="0" indent="0">
              <a:buNone/>
            </a:pPr>
            <a:endParaRPr lang="en-GB" sz="2400" b="1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GB" sz="2400" i="0" u="none" strike="noStrike" dirty="0">
                <a:solidFill>
                  <a:srgbClr val="404040"/>
                </a:solidFill>
                <a:effectLst/>
                <a:hlinkClick r:id="rId2"/>
              </a:rPr>
              <a:t>MIT Communication Lab</a:t>
            </a:r>
            <a:endParaRPr lang="en-GB" sz="2400" b="1" i="0" u="none" strike="noStrike" dirty="0">
              <a:solidFill>
                <a:srgbClr val="404040"/>
              </a:solidFill>
              <a:effectLst/>
            </a:endParaRPr>
          </a:p>
          <a:p>
            <a:pPr marL="0" indent="0">
              <a:buNone/>
            </a:pPr>
            <a:endParaRPr lang="en-GR" dirty="0"/>
          </a:p>
        </p:txBody>
      </p:sp>
      <p:pic>
        <p:nvPicPr>
          <p:cNvPr id="7" name="Picture 6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7FDBCB36-2C44-C155-C95B-1D6DE4A67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2023" y="2337594"/>
            <a:ext cx="3517900" cy="1663700"/>
          </a:xfrm>
          <a:prstGeom prst="rect">
            <a:avLst/>
          </a:prstGeom>
        </p:spPr>
      </p:pic>
      <p:sp>
        <p:nvSpPr>
          <p:cNvPr id="8" name="Multiply 7">
            <a:extLst>
              <a:ext uri="{FF2B5EF4-FFF2-40B4-BE49-F238E27FC236}">
                <a16:creationId xmlns:a16="http://schemas.microsoft.com/office/drawing/2014/main" id="{EC35AD5F-22A3-57CF-BF45-5649C6AA1BE9}"/>
              </a:ext>
            </a:extLst>
          </p:cNvPr>
          <p:cNvSpPr/>
          <p:nvPr/>
        </p:nvSpPr>
        <p:spPr>
          <a:xfrm>
            <a:off x="10815422" y="2337594"/>
            <a:ext cx="726440" cy="65405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83914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F4325-5457-D987-3706-1EC0FEED1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C788D-FD61-D80F-9EBF-DB43CAC94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Clean Functions and Methods 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4" descr="A computer screen shot of a program&#10;&#10;AI-generated content may be incorrect.">
            <a:extLst>
              <a:ext uri="{FF2B5EF4-FFF2-40B4-BE49-F238E27FC236}">
                <a16:creationId xmlns:a16="http://schemas.microsoft.com/office/drawing/2014/main" id="{8A97F6E5-1617-944A-5C10-4E21E2B627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1966" y="2171701"/>
            <a:ext cx="4705114" cy="3503930"/>
          </a:xfrm>
        </p:spPr>
      </p:pic>
      <p:pic>
        <p:nvPicPr>
          <p:cNvPr id="7" name="Picture 6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506E1732-A1BF-26B2-C5BB-FD4114C37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92" y="2171701"/>
            <a:ext cx="3529821" cy="35039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78AC72-7A87-B8D8-09FF-5FC864A2AAAB}"/>
              </a:ext>
            </a:extLst>
          </p:cNvPr>
          <p:cNvSpPr txBox="1"/>
          <p:nvPr/>
        </p:nvSpPr>
        <p:spPr>
          <a:xfrm>
            <a:off x="2844203" y="5956589"/>
            <a:ext cx="552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R" sz="2000" dirty="0"/>
              <a:t>Every method should have one specific purpose.</a:t>
            </a:r>
          </a:p>
        </p:txBody>
      </p:sp>
    </p:spTree>
    <p:extLst>
      <p:ext uri="{BB962C8B-B14F-4D97-AF65-F5344CB8AC3E}">
        <p14:creationId xmlns:p14="http://schemas.microsoft.com/office/powerpoint/2010/main" val="2952146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3B16E-52C9-A971-3C3D-103B6DFD1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348BE-8378-89D0-341E-749FAE103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Documentation</a:t>
            </a:r>
            <a:r>
              <a:rPr lang="en-GB" dirty="0"/>
              <a:t> </a:t>
            </a: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E048C-3B15-6525-D6CF-1C295FF7F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R" dirty="0"/>
              <a:t>Avoid stating the obvious</a:t>
            </a:r>
          </a:p>
          <a:p>
            <a:r>
              <a:rPr lang="en-GR" dirty="0"/>
              <a:t>Explain complex logic</a:t>
            </a:r>
          </a:p>
          <a:p>
            <a:r>
              <a:rPr lang="en-GR" dirty="0"/>
              <a:t>README </a:t>
            </a:r>
          </a:p>
          <a:p>
            <a:r>
              <a:rPr lang="en-GR" dirty="0"/>
              <a:t>License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91ADA3-044D-2ED4-CCCA-AC5CC039E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20" y="4657422"/>
            <a:ext cx="7772400" cy="856601"/>
          </a:xfrm>
          <a:prstGeom prst="rect">
            <a:avLst/>
          </a:prstGeom>
        </p:spPr>
      </p:pic>
      <p:pic>
        <p:nvPicPr>
          <p:cNvPr id="9" name="Picture 8" descr="A black and green sign with green letters&#10;&#10;AI-generated content may be incorrect.">
            <a:extLst>
              <a:ext uri="{FF2B5EF4-FFF2-40B4-BE49-F238E27FC236}">
                <a16:creationId xmlns:a16="http://schemas.microsoft.com/office/drawing/2014/main" id="{BEA889E2-AE06-DBE4-B63C-7611D0399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520" y="1917065"/>
            <a:ext cx="2882900" cy="393700"/>
          </a:xfrm>
          <a:prstGeom prst="rect">
            <a:avLst/>
          </a:prstGeom>
        </p:spPr>
      </p:pic>
      <p:sp>
        <p:nvSpPr>
          <p:cNvPr id="10" name="Multiply 9">
            <a:extLst>
              <a:ext uri="{FF2B5EF4-FFF2-40B4-BE49-F238E27FC236}">
                <a16:creationId xmlns:a16="http://schemas.microsoft.com/office/drawing/2014/main" id="{95AE0C76-D08F-87E0-095D-31175EA297E4}"/>
              </a:ext>
            </a:extLst>
          </p:cNvPr>
          <p:cNvSpPr/>
          <p:nvPr/>
        </p:nvSpPr>
        <p:spPr>
          <a:xfrm>
            <a:off x="8440420" y="1788160"/>
            <a:ext cx="726440" cy="65405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25281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64078-775B-B6B0-E226-1CD397980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0C2B0-A144-09BD-681F-BC63CEDBF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Error Handling, Debugging &amp; Testing 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C7E9-99D9-2FFC-7A5E-8BFCE26D9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R" dirty="0"/>
          </a:p>
          <a:p>
            <a:r>
              <a:rPr lang="en-GB" dirty="0"/>
              <a:t>Exception Handling</a:t>
            </a:r>
          </a:p>
          <a:p>
            <a:r>
              <a:rPr lang="en-GB" dirty="0">
                <a:solidFill>
                  <a:srgbClr val="000000"/>
                </a:solidFill>
                <a:latin typeface="-webkit-standard"/>
              </a:rPr>
              <a:t>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xpected vs Actual </a:t>
            </a:r>
            <a:r>
              <a:rPr lang="en-GB" dirty="0">
                <a:solidFill>
                  <a:srgbClr val="000000"/>
                </a:solidFill>
                <a:latin typeface="-webkit-standard"/>
              </a:rPr>
              <a:t>Behaviour</a:t>
            </a: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Unit Testing</a:t>
            </a:r>
          </a:p>
          <a:p>
            <a:r>
              <a:rPr lang="en-GB" dirty="0">
                <a:solidFill>
                  <a:srgbClr val="000000"/>
                </a:solidFill>
                <a:latin typeface="-webkit-standard"/>
              </a:rPr>
              <a:t>Static Analysis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hlinkClick r:id="rId2"/>
              </a:rPr>
              <a:t>Log Analysis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(Elastic Stack)</a:t>
            </a:r>
          </a:p>
          <a:p>
            <a:pPr marL="0" indent="0">
              <a:buNone/>
            </a:pP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0" indent="0">
              <a:buNone/>
            </a:pPr>
            <a:endParaRPr lang="en-GB" dirty="0"/>
          </a:p>
          <a:p>
            <a:endParaRPr lang="en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A4C81A-2437-5C43-B174-AE96C16B2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1910080"/>
            <a:ext cx="3037840" cy="303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99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7A22B-7A9F-1072-7404-05F078776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BA1A2-6496-6D78-AA52-2F5B10930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Dependency Management</a:t>
            </a:r>
            <a:endParaRPr lang="en-GR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1820D-38C0-6425-97A9-D579B5B20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GR" dirty="0"/>
              <a:t>    .xml for Maven</a:t>
            </a:r>
          </a:p>
          <a:p>
            <a:pPr>
              <a:buFont typeface="Wingdings" pitchFamily="2" charset="2"/>
              <a:buChar char="q"/>
            </a:pPr>
            <a:r>
              <a:rPr lang="en-GR" dirty="0"/>
              <a:t>    .json for npm</a:t>
            </a:r>
          </a:p>
          <a:p>
            <a:pPr>
              <a:buFont typeface="Wingdings" pitchFamily="2" charset="2"/>
              <a:buChar char="q"/>
            </a:pPr>
            <a:r>
              <a:rPr lang="en-GR" dirty="0"/>
              <a:t>    .txt for pip</a:t>
            </a:r>
          </a:p>
        </p:txBody>
      </p:sp>
      <p:pic>
        <p:nvPicPr>
          <p:cNvPr id="3074" name="Picture 2" descr="Λήψη Java 8.231 – Vessoft">
            <a:extLst>
              <a:ext uri="{FF2B5EF4-FFF2-40B4-BE49-F238E27FC236}">
                <a16:creationId xmlns:a16="http://schemas.microsoft.com/office/drawing/2014/main" id="{AF07428A-4C32-93AF-107A-ADF38AB37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437" y="1625282"/>
            <a:ext cx="1325563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avaScript - Wikipedio">
            <a:extLst>
              <a:ext uri="{FF2B5EF4-FFF2-40B4-BE49-F238E27FC236}">
                <a16:creationId xmlns:a16="http://schemas.microsoft.com/office/drawing/2014/main" id="{311C7C08-6774-7A43-B332-AB2CC4F3B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505" y="2950845"/>
            <a:ext cx="1083945" cy="108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What is Python Coding? | Juni Learning">
            <a:extLst>
              <a:ext uri="{FF2B5EF4-FFF2-40B4-BE49-F238E27FC236}">
                <a16:creationId xmlns:a16="http://schemas.microsoft.com/office/drawing/2014/main" id="{5E261EC8-FE06-4B1F-E215-FC1BA873C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465" y="3907156"/>
            <a:ext cx="1627505" cy="162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38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18978</TotalTime>
  <Words>478</Words>
  <Application>Microsoft Macintosh PowerPoint</Application>
  <PresentationFormat>Widescreen</PresentationFormat>
  <Paragraphs>113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-webkit-standard</vt:lpstr>
      <vt:lpstr>Aptos</vt:lpstr>
      <vt:lpstr>Aptos Display</vt:lpstr>
      <vt:lpstr>Arial</vt:lpstr>
      <vt:lpstr>Calibri</vt:lpstr>
      <vt:lpstr>Courier New</vt:lpstr>
      <vt:lpstr>Karla</vt:lpstr>
      <vt:lpstr>Wingdings</vt:lpstr>
      <vt:lpstr>Office Theme</vt:lpstr>
      <vt:lpstr>Software Engineering in Practice </vt:lpstr>
      <vt:lpstr>Overview</vt:lpstr>
      <vt:lpstr>Definition - Maintainability</vt:lpstr>
      <vt:lpstr>Code Readability</vt:lpstr>
      <vt:lpstr>Code Organization and Structure </vt:lpstr>
      <vt:lpstr>Clean Functions and Methods </vt:lpstr>
      <vt:lpstr>Documentation </vt:lpstr>
      <vt:lpstr>Error Handling, Debugging &amp; Testing </vt:lpstr>
      <vt:lpstr>Dependency Management</vt:lpstr>
      <vt:lpstr>PowerPoint Presentation</vt:lpstr>
      <vt:lpstr>Security</vt:lpstr>
      <vt:lpstr>Introduction to Static Analysis Tools</vt:lpstr>
      <vt:lpstr>Java Tools </vt:lpstr>
      <vt:lpstr>Python Tools</vt:lpstr>
      <vt:lpstr>Multi Language Tools</vt:lpstr>
      <vt:lpstr>Challenges and Limitations of Static Analysis </vt:lpstr>
      <vt:lpstr>Presented Tools</vt:lpstr>
      <vt:lpstr>PowerPoint Presentation</vt:lpstr>
      <vt:lpstr>Presented Java Code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GEORGIOS FLOURAKIS</dc:creator>
  <cp:lastModifiedBy>GEORGIOS FLOURAKIS</cp:lastModifiedBy>
  <cp:revision>21</cp:revision>
  <dcterms:created xsi:type="dcterms:W3CDTF">2025-03-06T21:20:42Z</dcterms:created>
  <dcterms:modified xsi:type="dcterms:W3CDTF">2025-03-20T11:51:41Z</dcterms:modified>
</cp:coreProperties>
</file>