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presentationml.slide+xml" PartName="/ppt/slides/slide26.xml"/>
  <Override ContentType="application/vnd.openxmlformats-officedocument.presentationml.slide+xml" PartName="/ppt/slides/slide27.xml"/>
  <Override ContentType="application/vnd.openxmlformats-officedocument.presentationml.slide+xml" PartName="/ppt/slides/slide28.xml"/>
  <Override ContentType="application/vnd.openxmlformats-officedocument.presentationml.slide+xml" PartName="/ppt/slides/slide29.xml"/>
  <Override ContentType="application/vnd.openxmlformats-officedocument.presentationml.slide+xml" PartName="/ppt/slides/slide30.xml"/>
  <Override ContentType="application/vnd.openxmlformats-officedocument.presentationml.slide+xml" PartName="/ppt/slides/slide31.xml"/>
  <Override ContentType="application/vnd.openxmlformats-officedocument.presentationml.slide+xml" PartName="/ppt/slides/slide32.xml"/>
  <Override ContentType="application/vnd.openxmlformats-officedocument.presentationml.slide+xml" PartName="/ppt/slides/slide33.xml"/>
  <Override ContentType="application/vnd.openxmlformats-officedocument.presentationml.slide+xml" PartName="/ppt/slides/slide34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</p:sldIdLst>
  <p:sldSz cx="18288000" cy="10287000"/>
  <p:notesSz cx="6858000" cy="9144000"/>
  <p:embeddedFontLst>
    <p:embeddedFont>
      <p:font typeface="Montserrat Ultra-Bold" charset="1" panose="00000900000000000000"/>
      <p:regular r:id="rId40"/>
    </p:embeddedFont>
    <p:embeddedFont>
      <p:font typeface="Montserrat Bold" charset="1" panose="00000800000000000000"/>
      <p:regular r:id="rId41"/>
    </p:embeddedFont>
    <p:embeddedFont>
      <p:font typeface="Montserrat" charset="1" panose="00000500000000000000"/>
      <p:regular r:id="rId42"/>
    </p:embeddedFont>
    <p:embeddedFont>
      <p:font typeface="Open Sauce Bold" charset="1" panose="00000800000000000000"/>
      <p:regular r:id="rId43"/>
    </p:embeddedFont>
    <p:embeddedFont>
      <p:font typeface="Open Sauce" charset="1" panose="00000500000000000000"/>
      <p:regular r:id="rId44"/>
    </p:embeddedFont>
    <p:embeddedFont>
      <p:font typeface="Mansalva" charset="1" panose="00000000000000000000"/>
      <p:regular r:id="rId4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slides/slide5.xml" Type="http://schemas.openxmlformats.org/officeDocument/2006/relationships/slide"/><Relationship Id="rId11" Target="slides/slide6.xml" Type="http://schemas.openxmlformats.org/officeDocument/2006/relationships/slide"/><Relationship Id="rId12" Target="slides/slide7.xml" Type="http://schemas.openxmlformats.org/officeDocument/2006/relationships/slide"/><Relationship Id="rId13" Target="slides/slide8.xml" Type="http://schemas.openxmlformats.org/officeDocument/2006/relationships/slide"/><Relationship Id="rId14" Target="slides/slide9.xml" Type="http://schemas.openxmlformats.org/officeDocument/2006/relationships/slide"/><Relationship Id="rId15" Target="slides/slide10.xml" Type="http://schemas.openxmlformats.org/officeDocument/2006/relationships/slide"/><Relationship Id="rId16" Target="slides/slide11.xml" Type="http://schemas.openxmlformats.org/officeDocument/2006/relationships/slide"/><Relationship Id="rId17" Target="slides/slide12.xml" Type="http://schemas.openxmlformats.org/officeDocument/2006/relationships/slide"/><Relationship Id="rId18" Target="slides/slide13.xml" Type="http://schemas.openxmlformats.org/officeDocument/2006/relationships/slide"/><Relationship Id="rId19" Target="slides/slide14.xml" Type="http://schemas.openxmlformats.org/officeDocument/2006/relationships/slide"/><Relationship Id="rId2" Target="presProps.xml" Type="http://schemas.openxmlformats.org/officeDocument/2006/relationships/presProps"/><Relationship Id="rId20" Target="slides/slide15.xml" Type="http://schemas.openxmlformats.org/officeDocument/2006/relationships/slide"/><Relationship Id="rId21" Target="slides/slide16.xml" Type="http://schemas.openxmlformats.org/officeDocument/2006/relationships/slide"/><Relationship Id="rId22" Target="slides/slide17.xml" Type="http://schemas.openxmlformats.org/officeDocument/2006/relationships/slide"/><Relationship Id="rId23" Target="slides/slide18.xml" Type="http://schemas.openxmlformats.org/officeDocument/2006/relationships/slide"/><Relationship Id="rId24" Target="slides/slide19.xml" Type="http://schemas.openxmlformats.org/officeDocument/2006/relationships/slide"/><Relationship Id="rId25" Target="slides/slide20.xml" Type="http://schemas.openxmlformats.org/officeDocument/2006/relationships/slide"/><Relationship Id="rId26" Target="slides/slide21.xml" Type="http://schemas.openxmlformats.org/officeDocument/2006/relationships/slide"/><Relationship Id="rId27" Target="slides/slide22.xml" Type="http://schemas.openxmlformats.org/officeDocument/2006/relationships/slide"/><Relationship Id="rId28" Target="slides/slide23.xml" Type="http://schemas.openxmlformats.org/officeDocument/2006/relationships/slide"/><Relationship Id="rId29" Target="slides/slide24.xml" Type="http://schemas.openxmlformats.org/officeDocument/2006/relationships/slide"/><Relationship Id="rId3" Target="viewProps.xml" Type="http://schemas.openxmlformats.org/officeDocument/2006/relationships/viewProps"/><Relationship Id="rId30" Target="slides/slide25.xml" Type="http://schemas.openxmlformats.org/officeDocument/2006/relationships/slide"/><Relationship Id="rId31" Target="slides/slide26.xml" Type="http://schemas.openxmlformats.org/officeDocument/2006/relationships/slide"/><Relationship Id="rId32" Target="slides/slide27.xml" Type="http://schemas.openxmlformats.org/officeDocument/2006/relationships/slide"/><Relationship Id="rId33" Target="slides/slide28.xml" Type="http://schemas.openxmlformats.org/officeDocument/2006/relationships/slide"/><Relationship Id="rId34" Target="slides/slide29.xml" Type="http://schemas.openxmlformats.org/officeDocument/2006/relationships/slide"/><Relationship Id="rId35" Target="slides/slide30.xml" Type="http://schemas.openxmlformats.org/officeDocument/2006/relationships/slide"/><Relationship Id="rId36" Target="slides/slide31.xml" Type="http://schemas.openxmlformats.org/officeDocument/2006/relationships/slide"/><Relationship Id="rId37" Target="slides/slide32.xml" Type="http://schemas.openxmlformats.org/officeDocument/2006/relationships/slide"/><Relationship Id="rId38" Target="slides/slide33.xml" Type="http://schemas.openxmlformats.org/officeDocument/2006/relationships/slide"/><Relationship Id="rId39" Target="slides/slide34.xml" Type="http://schemas.openxmlformats.org/officeDocument/2006/relationships/slide"/><Relationship Id="rId4" Target="theme/theme1.xml" Type="http://schemas.openxmlformats.org/officeDocument/2006/relationships/theme"/><Relationship Id="rId40" Target="fonts/font40.fntdata" Type="http://schemas.openxmlformats.org/officeDocument/2006/relationships/font"/><Relationship Id="rId41" Target="fonts/font41.fntdata" Type="http://schemas.openxmlformats.org/officeDocument/2006/relationships/font"/><Relationship Id="rId42" Target="fonts/font42.fntdata" Type="http://schemas.openxmlformats.org/officeDocument/2006/relationships/font"/><Relationship Id="rId43" Target="fonts/font43.fntdata" Type="http://schemas.openxmlformats.org/officeDocument/2006/relationships/font"/><Relationship Id="rId44" Target="fonts/font44.fntdata" Type="http://schemas.openxmlformats.org/officeDocument/2006/relationships/font"/><Relationship Id="rId45" Target="fonts/font45.fntdata" Type="http://schemas.openxmlformats.org/officeDocument/2006/relationships/font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slides/slide2.xml" Type="http://schemas.openxmlformats.org/officeDocument/2006/relationships/slide"/><Relationship Id="rId8" Target="slides/slide3.xml" Type="http://schemas.openxmlformats.org/officeDocument/2006/relationships/slide"/><Relationship Id="rId9" Target="slides/slide4.xml" Type="http://schemas.openxmlformats.org/officeDocument/2006/relationships/slide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Relationship Id="rId4" Target="../media/image3.png" Type="http://schemas.openxmlformats.org/officeDocument/2006/relationships/image"/><Relationship Id="rId5" Target="../media/image4.png" Type="http://schemas.openxmlformats.org/officeDocument/2006/relationships/image"/></Relationships>
</file>

<file path=ppt/slides/_rels/slide1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9.png" Type="http://schemas.openxmlformats.org/officeDocument/2006/relationships/image"/></Relationships>
</file>

<file path=ppt/slides/_rels/slide1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1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1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1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10.png" Type="http://schemas.openxmlformats.org/officeDocument/2006/relationships/image"/></Relationships>
</file>

<file path=ppt/slides/_rels/slide1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10.png" Type="http://schemas.openxmlformats.org/officeDocument/2006/relationships/image"/></Relationships>
</file>

<file path=ppt/slides/_rels/slide1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1.png" Type="http://schemas.openxmlformats.org/officeDocument/2006/relationships/image"/></Relationships>
</file>

<file path=ppt/slides/_rels/slide1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2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2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12.png" Type="http://schemas.openxmlformats.org/officeDocument/2006/relationships/image"/></Relationships>
</file>

<file path=ppt/slides/_rels/slide2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3.png" Type="http://schemas.openxmlformats.org/officeDocument/2006/relationships/image"/></Relationships>
</file>

<file path=ppt/slides/_rels/slide2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2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3.png" Type="http://schemas.openxmlformats.org/officeDocument/2006/relationships/image"/><Relationship Id="rId3" Target="../media/image14.png" Type="http://schemas.openxmlformats.org/officeDocument/2006/relationships/image"/></Relationships>
</file>

<file path=ppt/slides/_rels/slide2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5.png" Type="http://schemas.openxmlformats.org/officeDocument/2006/relationships/image"/></Relationships>
</file>

<file path=ppt/slides/_rels/slide2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3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3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3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3.png" Type="http://schemas.openxmlformats.org/officeDocument/2006/relationships/image"/><Relationship Id="rId4" Target="../media/image2.png" Type="http://schemas.openxmlformats.org/officeDocument/2006/relationships/image"/><Relationship Id="rId5" Target="../media/image16.png" Type="http://schemas.openxmlformats.org/officeDocument/2006/relationships/image"/><Relationship Id="rId6" Target="../media/image17.png" Type="http://schemas.openxmlformats.org/officeDocument/2006/relationships/image"/><Relationship Id="rId7" Target="../media/image18.png" Type="http://schemas.openxmlformats.org/officeDocument/2006/relationships/image"/></Relationships>
</file>

<file path=ppt/slides/_rels/slide3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https://colab.research.google.com/drive/1JcSMLNNaj1jMcI2CdNJmD0PxifNKHr0w?usp=sharing" TargetMode="External" Type="http://schemas.openxmlformats.org/officeDocument/2006/relationships/hyperlink"/><Relationship Id="rId3" Target="https://github.com/tasosger/llm_lab.git" TargetMode="External" Type="http://schemas.openxmlformats.org/officeDocument/2006/relationships/hyperlink"/></Relationships>
</file>

<file path=ppt/slides/_rels/slide3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19.pn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5.png" Type="http://schemas.openxmlformats.org/officeDocument/2006/relationships/image"/></Relationships>
</file>

<file path=ppt/slides/_rels/slide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6.png" Type="http://schemas.openxmlformats.org/officeDocument/2006/relationships/image"/></Relationships>
</file>

<file path=ppt/slides/_rels/slide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7.png" Type="http://schemas.openxmlformats.org/officeDocument/2006/relationships/image"/><Relationship Id="rId4" Target="../media/image8.png" Type="http://schemas.openxmlformats.org/officeDocument/2006/relationships/image"/></Relationships>
</file>

<file path=ppt/slides/_rels/slide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6982967" y="400502"/>
            <a:ext cx="1305033" cy="333097"/>
            <a:chOff x="0" y="0"/>
            <a:chExt cx="343712" cy="87729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343712" cy="87729"/>
            </a:xfrm>
            <a:custGeom>
              <a:avLst/>
              <a:gdLst/>
              <a:ahLst/>
              <a:cxnLst/>
              <a:rect r="r" b="b" t="t" l="l"/>
              <a:pathLst>
                <a:path h="87729" w="343712">
                  <a:moveTo>
                    <a:pt x="0" y="0"/>
                  </a:moveTo>
                  <a:lnTo>
                    <a:pt x="343712" y="0"/>
                  </a:lnTo>
                  <a:lnTo>
                    <a:pt x="343712" y="87729"/>
                  </a:lnTo>
                  <a:lnTo>
                    <a:pt x="0" y="87729"/>
                  </a:lnTo>
                  <a:close/>
                </a:path>
              </a:pathLst>
            </a:custGeom>
            <a:solidFill>
              <a:srgbClr val="CB2134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343712" cy="125829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871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0386026" y="6423577"/>
            <a:ext cx="13746548" cy="8229600"/>
          </a:xfrm>
          <a:custGeom>
            <a:avLst/>
            <a:gdLst/>
            <a:ahLst/>
            <a:cxnLst/>
            <a:rect r="r" b="b" t="t" l="l"/>
            <a:pathLst>
              <a:path h="8229600" w="13746548">
                <a:moveTo>
                  <a:pt x="0" y="0"/>
                </a:moveTo>
                <a:lnTo>
                  <a:pt x="13746548" y="0"/>
                </a:lnTo>
                <a:lnTo>
                  <a:pt x="13746548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14424129" y="1362629"/>
            <a:ext cx="1791577" cy="1814255"/>
          </a:xfrm>
          <a:custGeom>
            <a:avLst/>
            <a:gdLst/>
            <a:ahLst/>
            <a:cxnLst/>
            <a:rect r="r" b="b" t="t" l="l"/>
            <a:pathLst>
              <a:path h="1814255" w="1791577">
                <a:moveTo>
                  <a:pt x="0" y="0"/>
                </a:moveTo>
                <a:lnTo>
                  <a:pt x="1791577" y="0"/>
                </a:lnTo>
                <a:lnTo>
                  <a:pt x="1791577" y="1814255"/>
                </a:lnTo>
                <a:lnTo>
                  <a:pt x="0" y="181425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1143395">
            <a:off x="2647894" y="6964443"/>
            <a:ext cx="2135545" cy="1978189"/>
          </a:xfrm>
          <a:custGeom>
            <a:avLst/>
            <a:gdLst/>
            <a:ahLst/>
            <a:cxnLst/>
            <a:rect r="r" b="b" t="t" l="l"/>
            <a:pathLst>
              <a:path h="1978189" w="2135545">
                <a:moveTo>
                  <a:pt x="0" y="0"/>
                </a:moveTo>
                <a:lnTo>
                  <a:pt x="2135545" y="0"/>
                </a:lnTo>
                <a:lnTo>
                  <a:pt x="2135545" y="1978189"/>
                </a:lnTo>
                <a:lnTo>
                  <a:pt x="0" y="197818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-1596412">
            <a:off x="3345872" y="2405111"/>
            <a:ext cx="2115466" cy="1926931"/>
          </a:xfrm>
          <a:custGeom>
            <a:avLst/>
            <a:gdLst/>
            <a:ahLst/>
            <a:cxnLst/>
            <a:rect r="r" b="b" t="t" l="l"/>
            <a:pathLst>
              <a:path h="1926931" w="2115466">
                <a:moveTo>
                  <a:pt x="0" y="0"/>
                </a:moveTo>
                <a:lnTo>
                  <a:pt x="2115465" y="0"/>
                </a:lnTo>
                <a:lnTo>
                  <a:pt x="2115465" y="1926932"/>
                </a:lnTo>
                <a:lnTo>
                  <a:pt x="0" y="1926932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17634" t="-146617" r="-247771" b="-154541"/>
            </a:stretch>
          </a:blipFill>
        </p:spPr>
      </p:sp>
      <p:sp>
        <p:nvSpPr>
          <p:cNvPr name="TextBox 9" id="9"/>
          <p:cNvSpPr txBox="true"/>
          <p:nvPr/>
        </p:nvSpPr>
        <p:spPr>
          <a:xfrm rot="0">
            <a:off x="542258" y="4870774"/>
            <a:ext cx="17203485" cy="169857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13999"/>
              </a:lnSpc>
              <a:spcBef>
                <a:spcPct val="0"/>
              </a:spcBef>
            </a:pPr>
            <a:r>
              <a:rPr lang="en-US" b="true" sz="9999" spc="229">
                <a:solidFill>
                  <a:srgbClr val="FFFFFF"/>
                </a:solidFill>
                <a:latin typeface="Montserrat Ultra-Bold"/>
                <a:ea typeface="Montserrat Ultra-Bold"/>
                <a:cs typeface="Montserrat Ultra-Bold"/>
                <a:sym typeface="Montserrat Ultra-Bold"/>
              </a:rPr>
              <a:t>&amp; CODE PREDICTION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840608" y="3139977"/>
            <a:ext cx="16606783" cy="195942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15901"/>
              </a:lnSpc>
              <a:spcBef>
                <a:spcPct val="0"/>
              </a:spcBef>
            </a:pPr>
            <a:r>
              <a:rPr lang="en-US" b="true" sz="11358" spc="261">
                <a:solidFill>
                  <a:srgbClr val="FFFFFF"/>
                </a:solidFill>
                <a:latin typeface="Montserrat Ultra-Bold"/>
                <a:ea typeface="Montserrat Ultra-Bold"/>
                <a:cs typeface="Montserrat Ultra-Bold"/>
                <a:sym typeface="Montserrat Ultra-Bold"/>
              </a:rPr>
              <a:t>LLMs</a:t>
            </a:r>
          </a:p>
        </p:txBody>
      </p: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0386026" y="6423577"/>
            <a:ext cx="13746548" cy="8229600"/>
          </a:xfrm>
          <a:custGeom>
            <a:avLst/>
            <a:gdLst/>
            <a:ahLst/>
            <a:cxnLst/>
            <a:rect r="r" b="b" t="t" l="l"/>
            <a:pathLst>
              <a:path h="8229600" w="13746548">
                <a:moveTo>
                  <a:pt x="0" y="0"/>
                </a:moveTo>
                <a:lnTo>
                  <a:pt x="13746548" y="0"/>
                </a:lnTo>
                <a:lnTo>
                  <a:pt x="13746548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16982967" y="400502"/>
            <a:ext cx="1305033" cy="333097"/>
            <a:chOff x="0" y="0"/>
            <a:chExt cx="343712" cy="87729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343712" cy="87729"/>
            </a:xfrm>
            <a:custGeom>
              <a:avLst/>
              <a:gdLst/>
              <a:ahLst/>
              <a:cxnLst/>
              <a:rect r="r" b="b" t="t" l="l"/>
              <a:pathLst>
                <a:path h="87729" w="343712">
                  <a:moveTo>
                    <a:pt x="0" y="0"/>
                  </a:moveTo>
                  <a:lnTo>
                    <a:pt x="343712" y="0"/>
                  </a:lnTo>
                  <a:lnTo>
                    <a:pt x="343712" y="87729"/>
                  </a:lnTo>
                  <a:lnTo>
                    <a:pt x="0" y="87729"/>
                  </a:lnTo>
                  <a:close/>
                </a:path>
              </a:pathLst>
            </a:custGeom>
            <a:solidFill>
              <a:srgbClr val="CB2134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-38100"/>
              <a:ext cx="343712" cy="125829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871"/>
                </a:lnSpc>
              </a:pPr>
            </a:p>
          </p:txBody>
        </p:sp>
      </p:grpSp>
      <p:sp>
        <p:nvSpPr>
          <p:cNvPr name="Freeform 6" id="6"/>
          <p:cNvSpPr/>
          <p:nvPr/>
        </p:nvSpPr>
        <p:spPr>
          <a:xfrm flipH="false" flipV="false" rot="0">
            <a:off x="1028700" y="3033947"/>
            <a:ext cx="10019079" cy="6224353"/>
          </a:xfrm>
          <a:custGeom>
            <a:avLst/>
            <a:gdLst/>
            <a:ahLst/>
            <a:cxnLst/>
            <a:rect r="r" b="b" t="t" l="l"/>
            <a:pathLst>
              <a:path h="6224353" w="10019079">
                <a:moveTo>
                  <a:pt x="0" y="0"/>
                </a:moveTo>
                <a:lnTo>
                  <a:pt x="10019079" y="0"/>
                </a:lnTo>
                <a:lnTo>
                  <a:pt x="10019079" y="6224353"/>
                </a:lnTo>
                <a:lnTo>
                  <a:pt x="0" y="622435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1028700" y="1474511"/>
            <a:ext cx="12773141" cy="98624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7704"/>
              </a:lnSpc>
            </a:pPr>
            <a:r>
              <a:rPr lang="en-US" b="true" sz="6641" spc="-312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LLMs - High Level Structure</a:t>
            </a:r>
          </a:p>
        </p:txBody>
      </p:sp>
    </p:spTree>
  </p:cSld>
  <p:clrMapOvr>
    <a:masterClrMapping/>
  </p:clrMapOvr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0386026" y="6423577"/>
            <a:ext cx="13746548" cy="8229600"/>
          </a:xfrm>
          <a:custGeom>
            <a:avLst/>
            <a:gdLst/>
            <a:ahLst/>
            <a:cxnLst/>
            <a:rect r="r" b="b" t="t" l="l"/>
            <a:pathLst>
              <a:path h="8229600" w="13746548">
                <a:moveTo>
                  <a:pt x="0" y="0"/>
                </a:moveTo>
                <a:lnTo>
                  <a:pt x="13746548" y="0"/>
                </a:lnTo>
                <a:lnTo>
                  <a:pt x="13746548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16982967" y="400502"/>
            <a:ext cx="1305033" cy="333097"/>
            <a:chOff x="0" y="0"/>
            <a:chExt cx="343712" cy="87729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343712" cy="87729"/>
            </a:xfrm>
            <a:custGeom>
              <a:avLst/>
              <a:gdLst/>
              <a:ahLst/>
              <a:cxnLst/>
              <a:rect r="r" b="b" t="t" l="l"/>
              <a:pathLst>
                <a:path h="87729" w="343712">
                  <a:moveTo>
                    <a:pt x="0" y="0"/>
                  </a:moveTo>
                  <a:lnTo>
                    <a:pt x="343712" y="0"/>
                  </a:lnTo>
                  <a:lnTo>
                    <a:pt x="343712" y="87729"/>
                  </a:lnTo>
                  <a:lnTo>
                    <a:pt x="0" y="87729"/>
                  </a:lnTo>
                  <a:close/>
                </a:path>
              </a:pathLst>
            </a:custGeom>
            <a:solidFill>
              <a:srgbClr val="CB2134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-38100"/>
              <a:ext cx="343712" cy="125829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871"/>
                </a:lnSpc>
              </a:pPr>
            </a:p>
          </p:txBody>
        </p:sp>
      </p:grpSp>
      <p:sp>
        <p:nvSpPr>
          <p:cNvPr name="TextBox 6" id="6"/>
          <p:cNvSpPr txBox="true"/>
          <p:nvPr/>
        </p:nvSpPr>
        <p:spPr>
          <a:xfrm rot="0">
            <a:off x="1028700" y="1474511"/>
            <a:ext cx="12773141" cy="98624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7704"/>
              </a:lnSpc>
            </a:pPr>
            <a:r>
              <a:rPr lang="en-US" b="true" sz="6641" spc="-312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Pretraining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869073" y="3842385"/>
            <a:ext cx="14750113" cy="48158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647700" indent="-323850" lvl="1">
              <a:lnSpc>
                <a:spcPts val="3479"/>
              </a:lnSpc>
              <a:spcBef>
                <a:spcPct val="0"/>
              </a:spcBef>
              <a:buFont typeface="Arial"/>
              <a:buChar char="•"/>
            </a:pP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A self-supervised phase where the model learns language patterns f</a:t>
            </a: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r</a:t>
            </a: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om</a:t>
            </a: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 large text cor</a:t>
            </a: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pora</a:t>
            </a:r>
          </a:p>
          <a:p>
            <a:pPr algn="l" marL="647700" indent="-323850" lvl="1">
              <a:lnSpc>
                <a:spcPts val="3479"/>
              </a:lnSpc>
              <a:spcBef>
                <a:spcPct val="0"/>
              </a:spcBef>
              <a:buFont typeface="Arial"/>
              <a:buChar char="•"/>
            </a:pP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N</a:t>
            </a: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o human-annotated labels, only raw text is needed</a:t>
            </a:r>
          </a:p>
          <a:p>
            <a:pPr algn="l" marL="647700" indent="-323850" lvl="1">
              <a:lnSpc>
                <a:spcPts val="3479"/>
              </a:lnSpc>
              <a:spcBef>
                <a:spcPct val="0"/>
              </a:spcBef>
              <a:buFont typeface="Arial"/>
              <a:buChar char="•"/>
            </a:pP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Fou</a:t>
            </a: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ndation for downstream task performance</a:t>
            </a:r>
          </a:p>
          <a:p>
            <a:pPr algn="l">
              <a:lnSpc>
                <a:spcPts val="3479"/>
              </a:lnSpc>
              <a:spcBef>
                <a:spcPct val="0"/>
              </a:spcBef>
            </a:pPr>
          </a:p>
          <a:p>
            <a:pPr algn="l">
              <a:lnSpc>
                <a:spcPts val="3479"/>
              </a:lnSpc>
              <a:spcBef>
                <a:spcPct val="0"/>
              </a:spcBef>
            </a:pPr>
            <a:r>
              <a:rPr lang="en-US" b="true" sz="3000" spc="-141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What does the model learn?</a:t>
            </a:r>
          </a:p>
          <a:p>
            <a:pPr algn="l" marL="647700" indent="-323850" lvl="1">
              <a:lnSpc>
                <a:spcPts val="3479"/>
              </a:lnSpc>
              <a:spcBef>
                <a:spcPct val="0"/>
              </a:spcBef>
              <a:buFont typeface="Arial"/>
              <a:buChar char="•"/>
            </a:pP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Syntax, grammar, semantics</a:t>
            </a:r>
          </a:p>
          <a:p>
            <a:pPr algn="l" marL="647700" indent="-323850" lvl="1">
              <a:lnSpc>
                <a:spcPts val="3479"/>
              </a:lnSpc>
              <a:spcBef>
                <a:spcPct val="0"/>
              </a:spcBef>
              <a:buFont typeface="Arial"/>
              <a:buChar char="•"/>
            </a:pP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Factual knowledge (implicitly)</a:t>
            </a:r>
          </a:p>
          <a:p>
            <a:pPr algn="l" marL="647700" indent="-323850" lvl="1">
              <a:lnSpc>
                <a:spcPts val="3479"/>
              </a:lnSpc>
              <a:spcBef>
                <a:spcPct val="0"/>
              </a:spcBef>
              <a:buFont typeface="Arial"/>
              <a:buChar char="•"/>
            </a:pP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Reasoning patterns, code syntax, translation mappings</a:t>
            </a:r>
          </a:p>
          <a:p>
            <a:pPr algn="l">
              <a:lnSpc>
                <a:spcPts val="3479"/>
              </a:lnSpc>
              <a:spcBef>
                <a:spcPct val="0"/>
              </a:spcBef>
            </a:pPr>
          </a:p>
          <a:p>
            <a:pPr algn="l">
              <a:lnSpc>
                <a:spcPts val="3479"/>
              </a:lnSpc>
              <a:spcBef>
                <a:spcPct val="0"/>
              </a:spcBef>
            </a:pPr>
          </a:p>
        </p:txBody>
      </p:sp>
    </p:spTree>
  </p:cSld>
  <p:clrMapOvr>
    <a:masterClrMapping/>
  </p:clrMapOvr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0386026" y="6423577"/>
            <a:ext cx="13746548" cy="8229600"/>
          </a:xfrm>
          <a:custGeom>
            <a:avLst/>
            <a:gdLst/>
            <a:ahLst/>
            <a:cxnLst/>
            <a:rect r="r" b="b" t="t" l="l"/>
            <a:pathLst>
              <a:path h="8229600" w="13746548">
                <a:moveTo>
                  <a:pt x="0" y="0"/>
                </a:moveTo>
                <a:lnTo>
                  <a:pt x="13746548" y="0"/>
                </a:lnTo>
                <a:lnTo>
                  <a:pt x="13746548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16982967" y="400502"/>
            <a:ext cx="1305033" cy="333097"/>
            <a:chOff x="0" y="0"/>
            <a:chExt cx="343712" cy="87729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343712" cy="87729"/>
            </a:xfrm>
            <a:custGeom>
              <a:avLst/>
              <a:gdLst/>
              <a:ahLst/>
              <a:cxnLst/>
              <a:rect r="r" b="b" t="t" l="l"/>
              <a:pathLst>
                <a:path h="87729" w="343712">
                  <a:moveTo>
                    <a:pt x="0" y="0"/>
                  </a:moveTo>
                  <a:lnTo>
                    <a:pt x="343712" y="0"/>
                  </a:lnTo>
                  <a:lnTo>
                    <a:pt x="343712" y="87729"/>
                  </a:lnTo>
                  <a:lnTo>
                    <a:pt x="0" y="87729"/>
                  </a:lnTo>
                  <a:close/>
                </a:path>
              </a:pathLst>
            </a:custGeom>
            <a:solidFill>
              <a:srgbClr val="CB2134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-38100"/>
              <a:ext cx="343712" cy="125829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871"/>
                </a:lnSpc>
              </a:pPr>
            </a:p>
          </p:txBody>
        </p:sp>
      </p:grpSp>
      <p:sp>
        <p:nvSpPr>
          <p:cNvPr name="TextBox 6" id="6"/>
          <p:cNvSpPr txBox="true"/>
          <p:nvPr/>
        </p:nvSpPr>
        <p:spPr>
          <a:xfrm rot="0">
            <a:off x="1028700" y="1474511"/>
            <a:ext cx="12773141" cy="98624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7704"/>
              </a:lnSpc>
            </a:pPr>
            <a:r>
              <a:rPr lang="en-US" b="true" sz="6641" spc="-312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Pretrained LLMs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869073" y="3842385"/>
            <a:ext cx="14750113" cy="39395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647700" indent="-323850" lvl="1">
              <a:lnSpc>
                <a:spcPts val="3479"/>
              </a:lnSpc>
              <a:buFont typeface="Arial"/>
              <a:buChar char="•"/>
            </a:pP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GPT-3 / GPT-4 – OpenAI (few-shot learning, ChatGPT)</a:t>
            </a:r>
          </a:p>
          <a:p>
            <a:pPr algn="l" marL="647700" indent="-323850" lvl="1">
              <a:lnSpc>
                <a:spcPts val="3479"/>
              </a:lnSpc>
              <a:buFont typeface="Arial"/>
              <a:buChar char="•"/>
            </a:pP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BERT –  Google (contextual embeddings, QA)</a:t>
            </a:r>
          </a:p>
          <a:p>
            <a:pPr algn="l" marL="647700" indent="-323850" lvl="1">
              <a:lnSpc>
                <a:spcPts val="3479"/>
              </a:lnSpc>
              <a:buFont typeface="Arial"/>
              <a:buChar char="•"/>
            </a:pP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T5  –  Google (text-to-text transfe</a:t>
            </a: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r)</a:t>
            </a:r>
          </a:p>
          <a:p>
            <a:pPr algn="l" marL="647700" indent="-323850" lvl="1">
              <a:lnSpc>
                <a:spcPts val="3479"/>
              </a:lnSpc>
              <a:spcBef>
                <a:spcPct val="0"/>
              </a:spcBef>
              <a:buFont typeface="Arial"/>
              <a:buChar char="•"/>
            </a:pP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R</a:t>
            </a: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oBERT</a:t>
            </a: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a  –  Facebo</a:t>
            </a: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ok AI</a:t>
            </a: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 (optimized BERT)</a:t>
            </a:r>
          </a:p>
          <a:p>
            <a:pPr algn="l" marL="647700" indent="-323850" lvl="1">
              <a:lnSpc>
                <a:spcPts val="3479"/>
              </a:lnSpc>
              <a:spcBef>
                <a:spcPct val="0"/>
              </a:spcBef>
              <a:buFont typeface="Arial"/>
              <a:buChar char="•"/>
            </a:pP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LLaMA / LLaMA 2  –  Meta (efficient open-source family)</a:t>
            </a:r>
          </a:p>
          <a:p>
            <a:pPr algn="l" marL="647700" indent="-323850" lvl="1">
              <a:lnSpc>
                <a:spcPts val="3479"/>
              </a:lnSpc>
              <a:spcBef>
                <a:spcPct val="0"/>
              </a:spcBef>
              <a:buFont typeface="Arial"/>
              <a:buChar char="•"/>
            </a:pP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Mistral / Mixtral  –  Dense &amp;</a:t>
            </a: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M</a:t>
            </a: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o</a:t>
            </a: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E</a:t>
            </a: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 model</a:t>
            </a: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s</a:t>
            </a: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with open weights</a:t>
            </a:r>
          </a:p>
          <a:p>
            <a:pPr algn="l" marL="647700" indent="-323850" lvl="1">
              <a:lnSpc>
                <a:spcPts val="3479"/>
              </a:lnSpc>
              <a:spcBef>
                <a:spcPct val="0"/>
              </a:spcBef>
              <a:buFont typeface="Arial"/>
              <a:buChar char="•"/>
            </a:pP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BLOOM  –  Hugging Face’s multilingual, open-source models</a:t>
            </a:r>
          </a:p>
          <a:p>
            <a:pPr algn="l" marL="647700" indent="-323850" lvl="1">
              <a:lnSpc>
                <a:spcPts val="3479"/>
              </a:lnSpc>
              <a:spcBef>
                <a:spcPct val="0"/>
              </a:spcBef>
              <a:buFont typeface="Arial"/>
              <a:buChar char="•"/>
            </a:pP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Claude  –  Anthropic</a:t>
            </a:r>
          </a:p>
          <a:p>
            <a:pPr algn="l">
              <a:lnSpc>
                <a:spcPts val="3479"/>
              </a:lnSpc>
              <a:spcBef>
                <a:spcPct val="0"/>
              </a:spcBef>
            </a:pPr>
          </a:p>
        </p:txBody>
      </p:sp>
    </p:spTree>
  </p:cSld>
  <p:clrMapOvr>
    <a:masterClrMapping/>
  </p:clrMapOvr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0386026" y="6423577"/>
            <a:ext cx="13746548" cy="8229600"/>
          </a:xfrm>
          <a:custGeom>
            <a:avLst/>
            <a:gdLst/>
            <a:ahLst/>
            <a:cxnLst/>
            <a:rect r="r" b="b" t="t" l="l"/>
            <a:pathLst>
              <a:path h="8229600" w="13746548">
                <a:moveTo>
                  <a:pt x="0" y="0"/>
                </a:moveTo>
                <a:lnTo>
                  <a:pt x="13746548" y="0"/>
                </a:lnTo>
                <a:lnTo>
                  <a:pt x="13746548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16982967" y="400502"/>
            <a:ext cx="1305033" cy="333097"/>
            <a:chOff x="0" y="0"/>
            <a:chExt cx="343712" cy="87729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343712" cy="87729"/>
            </a:xfrm>
            <a:custGeom>
              <a:avLst/>
              <a:gdLst/>
              <a:ahLst/>
              <a:cxnLst/>
              <a:rect r="r" b="b" t="t" l="l"/>
              <a:pathLst>
                <a:path h="87729" w="343712">
                  <a:moveTo>
                    <a:pt x="0" y="0"/>
                  </a:moveTo>
                  <a:lnTo>
                    <a:pt x="343712" y="0"/>
                  </a:lnTo>
                  <a:lnTo>
                    <a:pt x="343712" y="87729"/>
                  </a:lnTo>
                  <a:lnTo>
                    <a:pt x="0" y="87729"/>
                  </a:lnTo>
                  <a:close/>
                </a:path>
              </a:pathLst>
            </a:custGeom>
            <a:solidFill>
              <a:srgbClr val="CB2134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-38100"/>
              <a:ext cx="343712" cy="125829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871"/>
                </a:lnSpc>
              </a:pPr>
            </a:p>
          </p:txBody>
        </p:sp>
      </p:grpSp>
      <p:sp>
        <p:nvSpPr>
          <p:cNvPr name="TextBox 6" id="6"/>
          <p:cNvSpPr txBox="true"/>
          <p:nvPr/>
        </p:nvSpPr>
        <p:spPr>
          <a:xfrm rot="0">
            <a:off x="1028700" y="1474511"/>
            <a:ext cx="12773141" cy="98624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7704"/>
              </a:lnSpc>
            </a:pPr>
            <a:r>
              <a:rPr lang="en-US" b="true" sz="6641" spc="-312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Open Source vs Closed LLMs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869073" y="3842385"/>
            <a:ext cx="14750113" cy="26250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479"/>
              </a:lnSpc>
            </a:pPr>
            <a:r>
              <a:rPr lang="en-US" sz="3000" spc="-141" b="true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Open-Source LLMs</a:t>
            </a:r>
          </a:p>
          <a:p>
            <a:pPr algn="l" marL="647700" indent="-323850" lvl="1">
              <a:lnSpc>
                <a:spcPts val="3479"/>
              </a:lnSpc>
              <a:buFont typeface="Arial"/>
              <a:buChar char="•"/>
            </a:pP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Weights, code, and architecture are publicly available</a:t>
            </a:r>
          </a:p>
          <a:p>
            <a:pPr algn="l" marL="647700" indent="-323850" lvl="1">
              <a:lnSpc>
                <a:spcPts val="3479"/>
              </a:lnSpc>
              <a:buFont typeface="Arial"/>
              <a:buChar char="•"/>
            </a:pP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Can be run locally or in private infrastructure</a:t>
            </a:r>
          </a:p>
          <a:p>
            <a:pPr algn="l" marL="647700" indent="-323850" lvl="1">
              <a:lnSpc>
                <a:spcPts val="3479"/>
              </a:lnSpc>
              <a:buFont typeface="Arial"/>
              <a:buChar char="•"/>
            </a:pP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Customizable: fine-tune or modify the architecture</a:t>
            </a:r>
          </a:p>
          <a:p>
            <a:pPr algn="l" marL="647700" indent="-323850" lvl="1">
              <a:lnSpc>
                <a:spcPts val="3479"/>
              </a:lnSpc>
              <a:buFont typeface="Arial"/>
              <a:buChar char="•"/>
            </a:pP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Often community-driven (e.g., Hugging Face) 🤗</a:t>
            </a:r>
          </a:p>
          <a:p>
            <a:pPr algn="l">
              <a:lnSpc>
                <a:spcPts val="3479"/>
              </a:lnSpc>
              <a:spcBef>
                <a:spcPct val="0"/>
              </a:spcBef>
            </a:pPr>
          </a:p>
        </p:txBody>
      </p:sp>
      <p:sp>
        <p:nvSpPr>
          <p:cNvPr name="TextBox 8" id="8"/>
          <p:cNvSpPr txBox="true"/>
          <p:nvPr/>
        </p:nvSpPr>
        <p:spPr>
          <a:xfrm rot="0">
            <a:off x="869073" y="6486525"/>
            <a:ext cx="14750113" cy="26250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479"/>
              </a:lnSpc>
            </a:pPr>
            <a:r>
              <a:rPr lang="en-US" sz="3000" spc="-141" b="true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Closed LLMs</a:t>
            </a:r>
          </a:p>
          <a:p>
            <a:pPr algn="l" marL="647700" indent="-323850" lvl="1">
              <a:lnSpc>
                <a:spcPts val="3479"/>
              </a:lnSpc>
              <a:buFont typeface="Arial"/>
              <a:buChar char="•"/>
            </a:pP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Proprietary: model w</a:t>
            </a: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eights, training data, and code are not publicly released</a:t>
            </a:r>
          </a:p>
          <a:p>
            <a:pPr algn="l" marL="647700" indent="-323850" lvl="1">
              <a:lnSpc>
                <a:spcPts val="3479"/>
              </a:lnSpc>
              <a:buFont typeface="Arial"/>
              <a:buChar char="•"/>
            </a:pP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Access vi</a:t>
            </a: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a API endpoints or platform integrations</a:t>
            </a:r>
          </a:p>
          <a:p>
            <a:pPr algn="l" marL="647700" indent="-323850" lvl="1">
              <a:lnSpc>
                <a:spcPts val="3479"/>
              </a:lnSpc>
              <a:buFont typeface="Arial"/>
              <a:buChar char="•"/>
            </a:pP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Op</a:t>
            </a: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timized for stability, scalability, and safety features</a:t>
            </a:r>
          </a:p>
          <a:p>
            <a:pPr algn="l" marL="647700" indent="-323850" lvl="1">
              <a:lnSpc>
                <a:spcPts val="3479"/>
              </a:lnSpc>
              <a:buFont typeface="Arial"/>
              <a:buChar char="•"/>
            </a:pP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Often support fine-tuning via hosted services only, or do not support at all</a:t>
            </a:r>
          </a:p>
          <a:p>
            <a:pPr algn="l">
              <a:lnSpc>
                <a:spcPts val="3479"/>
              </a:lnSpc>
              <a:spcBef>
                <a:spcPct val="0"/>
              </a:spcBef>
            </a:pPr>
          </a:p>
        </p:txBody>
      </p:sp>
    </p:spTree>
  </p:cSld>
  <p:clrMapOvr>
    <a:masterClrMapping/>
  </p:clrMapOvr>
</p:sld>
</file>

<file path=ppt/slides/slide1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0386026" y="6423577"/>
            <a:ext cx="13746548" cy="8229600"/>
          </a:xfrm>
          <a:custGeom>
            <a:avLst/>
            <a:gdLst/>
            <a:ahLst/>
            <a:cxnLst/>
            <a:rect r="r" b="b" t="t" l="l"/>
            <a:pathLst>
              <a:path h="8229600" w="13746548">
                <a:moveTo>
                  <a:pt x="0" y="0"/>
                </a:moveTo>
                <a:lnTo>
                  <a:pt x="13746548" y="0"/>
                </a:lnTo>
                <a:lnTo>
                  <a:pt x="13746548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16982967" y="400502"/>
            <a:ext cx="1305033" cy="333097"/>
            <a:chOff x="0" y="0"/>
            <a:chExt cx="343712" cy="87729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343712" cy="87729"/>
            </a:xfrm>
            <a:custGeom>
              <a:avLst/>
              <a:gdLst/>
              <a:ahLst/>
              <a:cxnLst/>
              <a:rect r="r" b="b" t="t" l="l"/>
              <a:pathLst>
                <a:path h="87729" w="343712">
                  <a:moveTo>
                    <a:pt x="0" y="0"/>
                  </a:moveTo>
                  <a:lnTo>
                    <a:pt x="343712" y="0"/>
                  </a:lnTo>
                  <a:lnTo>
                    <a:pt x="343712" y="87729"/>
                  </a:lnTo>
                  <a:lnTo>
                    <a:pt x="0" y="87729"/>
                  </a:lnTo>
                  <a:close/>
                </a:path>
              </a:pathLst>
            </a:custGeom>
            <a:solidFill>
              <a:srgbClr val="CB2134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-38100"/>
              <a:ext cx="343712" cy="125829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871"/>
                </a:lnSpc>
              </a:pPr>
            </a:p>
          </p:txBody>
        </p:sp>
      </p:grpSp>
      <p:sp>
        <p:nvSpPr>
          <p:cNvPr name="Freeform 6" id="6"/>
          <p:cNvSpPr/>
          <p:nvPr/>
        </p:nvSpPr>
        <p:spPr>
          <a:xfrm flipH="false" flipV="false" rot="0">
            <a:off x="3241110" y="7148605"/>
            <a:ext cx="2109695" cy="2109695"/>
          </a:xfrm>
          <a:custGeom>
            <a:avLst/>
            <a:gdLst/>
            <a:ahLst/>
            <a:cxnLst/>
            <a:rect r="r" b="b" t="t" l="l"/>
            <a:pathLst>
              <a:path h="2109695" w="2109695">
                <a:moveTo>
                  <a:pt x="0" y="0"/>
                </a:moveTo>
                <a:lnTo>
                  <a:pt x="2109695" y="0"/>
                </a:lnTo>
                <a:lnTo>
                  <a:pt x="2109695" y="2109695"/>
                </a:lnTo>
                <a:lnTo>
                  <a:pt x="0" y="210969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1028700" y="1474511"/>
            <a:ext cx="12773141" cy="98624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7704"/>
              </a:lnSpc>
            </a:pPr>
            <a:r>
              <a:rPr lang="en-US" b="true" sz="6641" spc="-312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Tokenization &amp; Embeddings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1047750" y="3842385"/>
            <a:ext cx="14750113" cy="26250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479"/>
              </a:lnSpc>
            </a:pPr>
            <a:r>
              <a:rPr lang="en-US" sz="3000" spc="-141" b="true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What Is Tokenization?</a:t>
            </a:r>
          </a:p>
          <a:p>
            <a:pPr algn="l" marL="647700" indent="-323850" lvl="1">
              <a:lnSpc>
                <a:spcPts val="3479"/>
              </a:lnSpc>
              <a:buFont typeface="Arial"/>
              <a:buChar char="•"/>
            </a:pP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The proces</a:t>
            </a: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s of converting raw text into tokens (smaller units like words, subwords, or characters)</a:t>
            </a:r>
          </a:p>
          <a:p>
            <a:pPr algn="l" marL="647700" indent="-323850" lvl="1">
              <a:lnSpc>
                <a:spcPts val="3479"/>
              </a:lnSpc>
              <a:buFont typeface="Arial"/>
              <a:buChar char="•"/>
            </a:pP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Tokens are mapped to integers (token IDs) for model processing</a:t>
            </a:r>
          </a:p>
          <a:p>
            <a:pPr algn="l" marL="647700" indent="-323850" lvl="1">
              <a:lnSpc>
                <a:spcPts val="3479"/>
              </a:lnSpc>
              <a:buFont typeface="Arial"/>
              <a:buChar char="•"/>
            </a:pP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Essential first step for text-to-tensor transformation</a:t>
            </a:r>
          </a:p>
          <a:p>
            <a:pPr algn="l">
              <a:lnSpc>
                <a:spcPts val="3479"/>
              </a:lnSpc>
              <a:spcBef>
                <a:spcPct val="0"/>
              </a:spcBef>
            </a:pPr>
          </a:p>
        </p:txBody>
      </p:sp>
      <p:sp>
        <p:nvSpPr>
          <p:cNvPr name="AutoShape 9" id="9"/>
          <p:cNvSpPr/>
          <p:nvPr/>
        </p:nvSpPr>
        <p:spPr>
          <a:xfrm>
            <a:off x="5804563" y="8274890"/>
            <a:ext cx="2731484" cy="0"/>
          </a:xfrm>
          <a:prstGeom prst="line">
            <a:avLst/>
          </a:prstGeom>
          <a:ln cap="flat" w="142875">
            <a:solidFill>
              <a:srgbClr val="FFFFFF"/>
            </a:solidFill>
            <a:prstDash val="solid"/>
            <a:headEnd type="none" len="sm" w="sm"/>
            <a:tailEnd type="arrow" len="sm" w="med"/>
          </a:ln>
        </p:spPr>
      </p:sp>
      <p:sp>
        <p:nvSpPr>
          <p:cNvPr name="TextBox 10" id="10"/>
          <p:cNvSpPr txBox="true"/>
          <p:nvPr/>
        </p:nvSpPr>
        <p:spPr>
          <a:xfrm rot="0">
            <a:off x="8910673" y="7363548"/>
            <a:ext cx="1294742" cy="4533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479"/>
              </a:lnSpc>
              <a:spcBef>
                <a:spcPct val="0"/>
              </a:spcBef>
            </a:pPr>
            <a:r>
              <a:rPr lang="en-US" sz="3000" spc="-141">
                <a:solidFill>
                  <a:srgbClr val="FFFFFF"/>
                </a:solidFill>
                <a:latin typeface="Mansalva"/>
                <a:ea typeface="Mansalva"/>
                <a:cs typeface="Mansalva"/>
                <a:sym typeface="Mansalva"/>
              </a:rPr>
              <a:t>token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9349541" y="7816938"/>
            <a:ext cx="1294742" cy="4533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479"/>
              </a:lnSpc>
              <a:spcBef>
                <a:spcPct val="0"/>
              </a:spcBef>
            </a:pPr>
            <a:r>
              <a:rPr lang="en-US" sz="3000" spc="-141">
                <a:solidFill>
                  <a:srgbClr val="FFFFFF"/>
                </a:solidFill>
                <a:latin typeface="Mansalva"/>
                <a:ea typeface="Mansalva"/>
                <a:cs typeface="Mansalva"/>
                <a:sym typeface="Mansalva"/>
              </a:rPr>
              <a:t>token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8813665" y="8274890"/>
            <a:ext cx="1294742" cy="4533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479"/>
              </a:lnSpc>
              <a:spcBef>
                <a:spcPct val="0"/>
              </a:spcBef>
            </a:pPr>
            <a:r>
              <a:rPr lang="en-US" sz="3000" spc="-141">
                <a:solidFill>
                  <a:srgbClr val="FFFFFF"/>
                </a:solidFill>
                <a:latin typeface="Mansalva"/>
                <a:ea typeface="Mansalva"/>
                <a:cs typeface="Mansalva"/>
                <a:sym typeface="Mansalva"/>
              </a:rPr>
              <a:t>token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10386026" y="8043633"/>
            <a:ext cx="1294742" cy="4533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479"/>
              </a:lnSpc>
              <a:spcBef>
                <a:spcPct val="0"/>
              </a:spcBef>
            </a:pPr>
            <a:r>
              <a:rPr lang="en-US" sz="3000" spc="-141">
                <a:solidFill>
                  <a:srgbClr val="FFFFFF"/>
                </a:solidFill>
                <a:latin typeface="Mansalva"/>
                <a:ea typeface="Mansalva"/>
                <a:cs typeface="Mansalva"/>
                <a:sym typeface="Mansalva"/>
              </a:rPr>
              <a:t>token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9738655" y="8725623"/>
            <a:ext cx="1294742" cy="4533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479"/>
              </a:lnSpc>
              <a:spcBef>
                <a:spcPct val="0"/>
              </a:spcBef>
            </a:pPr>
            <a:r>
              <a:rPr lang="en-US" sz="3000" spc="-141">
                <a:solidFill>
                  <a:srgbClr val="FFFFFF"/>
                </a:solidFill>
                <a:latin typeface="Mansalva"/>
                <a:ea typeface="Mansalva"/>
                <a:cs typeface="Mansalva"/>
                <a:sym typeface="Mansalva"/>
              </a:rPr>
              <a:t>token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10108407" y="7369854"/>
            <a:ext cx="1294742" cy="4533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479"/>
              </a:lnSpc>
              <a:spcBef>
                <a:spcPct val="0"/>
              </a:spcBef>
            </a:pPr>
            <a:r>
              <a:rPr lang="en-US" sz="3000" spc="-141">
                <a:solidFill>
                  <a:srgbClr val="FFFFFF"/>
                </a:solidFill>
                <a:latin typeface="Mansalva"/>
                <a:ea typeface="Mansalva"/>
                <a:cs typeface="Mansalva"/>
                <a:sym typeface="Mansalva"/>
              </a:rPr>
              <a:t>token</a:t>
            </a:r>
          </a:p>
        </p:txBody>
      </p:sp>
    </p:spTree>
  </p:cSld>
  <p:clrMapOvr>
    <a:masterClrMapping/>
  </p:clrMapOvr>
</p:sld>
</file>

<file path=ppt/slides/slide1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0386026" y="6423577"/>
            <a:ext cx="13746548" cy="8229600"/>
          </a:xfrm>
          <a:custGeom>
            <a:avLst/>
            <a:gdLst/>
            <a:ahLst/>
            <a:cxnLst/>
            <a:rect r="r" b="b" t="t" l="l"/>
            <a:pathLst>
              <a:path h="8229600" w="13746548">
                <a:moveTo>
                  <a:pt x="0" y="0"/>
                </a:moveTo>
                <a:lnTo>
                  <a:pt x="13746548" y="0"/>
                </a:lnTo>
                <a:lnTo>
                  <a:pt x="13746548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16982967" y="400502"/>
            <a:ext cx="1305033" cy="333097"/>
            <a:chOff x="0" y="0"/>
            <a:chExt cx="343712" cy="87729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343712" cy="87729"/>
            </a:xfrm>
            <a:custGeom>
              <a:avLst/>
              <a:gdLst/>
              <a:ahLst/>
              <a:cxnLst/>
              <a:rect r="r" b="b" t="t" l="l"/>
              <a:pathLst>
                <a:path h="87729" w="343712">
                  <a:moveTo>
                    <a:pt x="0" y="0"/>
                  </a:moveTo>
                  <a:lnTo>
                    <a:pt x="343712" y="0"/>
                  </a:lnTo>
                  <a:lnTo>
                    <a:pt x="343712" y="87729"/>
                  </a:lnTo>
                  <a:lnTo>
                    <a:pt x="0" y="87729"/>
                  </a:lnTo>
                  <a:close/>
                </a:path>
              </a:pathLst>
            </a:custGeom>
            <a:solidFill>
              <a:srgbClr val="CB2134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-38100"/>
              <a:ext cx="343712" cy="125829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871"/>
                </a:lnSpc>
              </a:pPr>
            </a:p>
          </p:txBody>
        </p:sp>
      </p:grpSp>
      <p:sp>
        <p:nvSpPr>
          <p:cNvPr name="Freeform 6" id="6"/>
          <p:cNvSpPr/>
          <p:nvPr/>
        </p:nvSpPr>
        <p:spPr>
          <a:xfrm flipH="false" flipV="false" rot="0">
            <a:off x="3241110" y="7148605"/>
            <a:ext cx="2109695" cy="2109695"/>
          </a:xfrm>
          <a:custGeom>
            <a:avLst/>
            <a:gdLst/>
            <a:ahLst/>
            <a:cxnLst/>
            <a:rect r="r" b="b" t="t" l="l"/>
            <a:pathLst>
              <a:path h="2109695" w="2109695">
                <a:moveTo>
                  <a:pt x="0" y="0"/>
                </a:moveTo>
                <a:lnTo>
                  <a:pt x="2109695" y="0"/>
                </a:lnTo>
                <a:lnTo>
                  <a:pt x="2109695" y="2109695"/>
                </a:lnTo>
                <a:lnTo>
                  <a:pt x="0" y="210969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1028700" y="1474511"/>
            <a:ext cx="12773141" cy="98624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7704"/>
              </a:lnSpc>
            </a:pPr>
            <a:r>
              <a:rPr lang="en-US" b="true" sz="6641" spc="-312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Types of Tokenization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1076325" y="3842385"/>
            <a:ext cx="14750113" cy="21869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647700" indent="-323850" lvl="1">
              <a:lnSpc>
                <a:spcPts val="3479"/>
              </a:lnSpc>
              <a:buFont typeface="Arial"/>
              <a:buChar char="•"/>
            </a:pP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Whitespace</a:t>
            </a: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 Tokenization</a:t>
            </a:r>
          </a:p>
          <a:p>
            <a:pPr algn="l" marL="647700" indent="-323850" lvl="1">
              <a:lnSpc>
                <a:spcPts val="3479"/>
              </a:lnSpc>
              <a:buFont typeface="Arial"/>
              <a:buChar char="•"/>
            </a:pP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Word-level Tokenization</a:t>
            </a:r>
          </a:p>
          <a:p>
            <a:pPr algn="l" marL="647700" indent="-323850" lvl="1">
              <a:lnSpc>
                <a:spcPts val="3479"/>
              </a:lnSpc>
              <a:buFont typeface="Arial"/>
              <a:buChar char="•"/>
            </a:pP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Subword Tokenization</a:t>
            </a:r>
          </a:p>
          <a:p>
            <a:pPr algn="l" marL="647700" indent="-323850" lvl="1">
              <a:lnSpc>
                <a:spcPts val="3479"/>
              </a:lnSpc>
              <a:buFont typeface="Arial"/>
              <a:buChar char="•"/>
            </a:pP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Character-level Tokenization</a:t>
            </a:r>
          </a:p>
          <a:p>
            <a:pPr algn="l">
              <a:lnSpc>
                <a:spcPts val="3479"/>
              </a:lnSpc>
              <a:spcBef>
                <a:spcPct val="0"/>
              </a:spcBef>
            </a:pPr>
          </a:p>
        </p:txBody>
      </p:sp>
      <p:sp>
        <p:nvSpPr>
          <p:cNvPr name="AutoShape 9" id="9"/>
          <p:cNvSpPr/>
          <p:nvPr/>
        </p:nvSpPr>
        <p:spPr>
          <a:xfrm>
            <a:off x="5804563" y="8274890"/>
            <a:ext cx="2731484" cy="0"/>
          </a:xfrm>
          <a:prstGeom prst="line">
            <a:avLst/>
          </a:prstGeom>
          <a:ln cap="flat" w="142875">
            <a:solidFill>
              <a:srgbClr val="FFFFFF"/>
            </a:solidFill>
            <a:prstDash val="solid"/>
            <a:headEnd type="none" len="sm" w="sm"/>
            <a:tailEnd type="arrow" len="sm" w="med"/>
          </a:ln>
        </p:spPr>
      </p:sp>
      <p:sp>
        <p:nvSpPr>
          <p:cNvPr name="TextBox 10" id="10"/>
          <p:cNvSpPr txBox="true"/>
          <p:nvPr/>
        </p:nvSpPr>
        <p:spPr>
          <a:xfrm rot="0">
            <a:off x="8910673" y="7363548"/>
            <a:ext cx="1294742" cy="4533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479"/>
              </a:lnSpc>
              <a:spcBef>
                <a:spcPct val="0"/>
              </a:spcBef>
            </a:pPr>
            <a:r>
              <a:rPr lang="en-US" sz="3000" spc="-141">
                <a:solidFill>
                  <a:srgbClr val="FFFFFF"/>
                </a:solidFill>
                <a:latin typeface="Mansalva"/>
                <a:ea typeface="Mansalva"/>
                <a:cs typeface="Mansalva"/>
                <a:sym typeface="Mansalva"/>
              </a:rPr>
              <a:t>token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9349541" y="7816938"/>
            <a:ext cx="1294742" cy="4533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479"/>
              </a:lnSpc>
              <a:spcBef>
                <a:spcPct val="0"/>
              </a:spcBef>
            </a:pPr>
            <a:r>
              <a:rPr lang="en-US" sz="3000" spc="-141">
                <a:solidFill>
                  <a:srgbClr val="FFFFFF"/>
                </a:solidFill>
                <a:latin typeface="Mansalva"/>
                <a:ea typeface="Mansalva"/>
                <a:cs typeface="Mansalva"/>
                <a:sym typeface="Mansalva"/>
              </a:rPr>
              <a:t>token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8813665" y="8274890"/>
            <a:ext cx="1294742" cy="4533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479"/>
              </a:lnSpc>
              <a:spcBef>
                <a:spcPct val="0"/>
              </a:spcBef>
            </a:pPr>
            <a:r>
              <a:rPr lang="en-US" sz="3000" spc="-141">
                <a:solidFill>
                  <a:srgbClr val="FFFFFF"/>
                </a:solidFill>
                <a:latin typeface="Mansalva"/>
                <a:ea typeface="Mansalva"/>
                <a:cs typeface="Mansalva"/>
                <a:sym typeface="Mansalva"/>
              </a:rPr>
              <a:t>token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10386026" y="8043633"/>
            <a:ext cx="1294742" cy="4533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479"/>
              </a:lnSpc>
              <a:spcBef>
                <a:spcPct val="0"/>
              </a:spcBef>
            </a:pPr>
            <a:r>
              <a:rPr lang="en-US" sz="3000" spc="-141">
                <a:solidFill>
                  <a:srgbClr val="FFFFFF"/>
                </a:solidFill>
                <a:latin typeface="Mansalva"/>
                <a:ea typeface="Mansalva"/>
                <a:cs typeface="Mansalva"/>
                <a:sym typeface="Mansalva"/>
              </a:rPr>
              <a:t>token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9738655" y="8725623"/>
            <a:ext cx="1294742" cy="4533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479"/>
              </a:lnSpc>
              <a:spcBef>
                <a:spcPct val="0"/>
              </a:spcBef>
            </a:pPr>
            <a:r>
              <a:rPr lang="en-US" sz="3000" spc="-141">
                <a:solidFill>
                  <a:srgbClr val="FFFFFF"/>
                </a:solidFill>
                <a:latin typeface="Mansalva"/>
                <a:ea typeface="Mansalva"/>
                <a:cs typeface="Mansalva"/>
                <a:sym typeface="Mansalva"/>
              </a:rPr>
              <a:t>token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10108407" y="7369854"/>
            <a:ext cx="1294742" cy="4533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479"/>
              </a:lnSpc>
              <a:spcBef>
                <a:spcPct val="0"/>
              </a:spcBef>
            </a:pPr>
            <a:r>
              <a:rPr lang="en-US" sz="3000" spc="-141">
                <a:solidFill>
                  <a:srgbClr val="FFFFFF"/>
                </a:solidFill>
                <a:latin typeface="Mansalva"/>
                <a:ea typeface="Mansalva"/>
                <a:cs typeface="Mansalva"/>
                <a:sym typeface="Mansalva"/>
              </a:rPr>
              <a:t>token</a:t>
            </a:r>
          </a:p>
        </p:txBody>
      </p:sp>
    </p:spTree>
  </p:cSld>
  <p:clrMapOvr>
    <a:masterClrMapping/>
  </p:clrMapOvr>
</p:sld>
</file>

<file path=ppt/slides/slide16.xml><?xml version="1.0" encoding="utf-8"?>
<p:sld xmlns:p="http://schemas.openxmlformats.org/presentationml/2006/main" xmlns:a="http://schemas.openxmlformats.org/drawingml/2006/main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6982967" y="400502"/>
            <a:ext cx="1305033" cy="333097"/>
            <a:chOff x="0" y="0"/>
            <a:chExt cx="343712" cy="87729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343712" cy="87729"/>
            </a:xfrm>
            <a:custGeom>
              <a:avLst/>
              <a:gdLst/>
              <a:ahLst/>
              <a:cxnLst/>
              <a:rect r="r" b="b" t="t" l="l"/>
              <a:pathLst>
                <a:path h="87729" w="343712">
                  <a:moveTo>
                    <a:pt x="0" y="0"/>
                  </a:moveTo>
                  <a:lnTo>
                    <a:pt x="343712" y="0"/>
                  </a:lnTo>
                  <a:lnTo>
                    <a:pt x="343712" y="87729"/>
                  </a:lnTo>
                  <a:lnTo>
                    <a:pt x="0" y="87729"/>
                  </a:lnTo>
                  <a:close/>
                </a:path>
              </a:pathLst>
            </a:custGeom>
            <a:solidFill>
              <a:srgbClr val="CB2134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343712" cy="125829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871"/>
                </a:lnSpc>
              </a:pPr>
            </a:p>
          </p:txBody>
        </p:sp>
      </p:grpSp>
      <p:sp>
        <p:nvSpPr>
          <p:cNvPr name="TextBox 5" id="5"/>
          <p:cNvSpPr txBox="true"/>
          <p:nvPr/>
        </p:nvSpPr>
        <p:spPr>
          <a:xfrm rot="0">
            <a:off x="1028700" y="1474511"/>
            <a:ext cx="12773141" cy="98624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7704"/>
              </a:lnSpc>
            </a:pPr>
            <a:r>
              <a:rPr lang="en-US" b="true" sz="6641" spc="-312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Encoders-Decoders 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028700" y="3183255"/>
            <a:ext cx="14750113" cy="39395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479"/>
              </a:lnSpc>
            </a:pPr>
            <a:r>
              <a:rPr lang="en-US" sz="3000" spc="-141" b="true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Encoder</a:t>
            </a:r>
          </a:p>
          <a:p>
            <a:pPr algn="l" marL="647700" indent="-323850" lvl="1">
              <a:lnSpc>
                <a:spcPts val="3479"/>
              </a:lnSpc>
              <a:buFont typeface="Arial"/>
              <a:buChar char="•"/>
            </a:pP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Conv</a:t>
            </a: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erts input tokens into contextualized</a:t>
            </a: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 embeddings.</a:t>
            </a:r>
          </a:p>
          <a:p>
            <a:pPr algn="l" marL="647700" indent="-323850" lvl="1">
              <a:lnSpc>
                <a:spcPts val="3479"/>
              </a:lnSpc>
              <a:buFont typeface="Arial"/>
              <a:buChar char="•"/>
            </a:pP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Consists of:</a:t>
            </a:r>
          </a:p>
          <a:p>
            <a:pPr algn="l" marL="1295400" indent="-431800" lvl="2">
              <a:lnSpc>
                <a:spcPts val="3479"/>
              </a:lnSpc>
              <a:buFont typeface="Arial"/>
              <a:buChar char="⚬"/>
            </a:pP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Self-attention layers (capture relationships between input tokens)</a:t>
            </a:r>
          </a:p>
          <a:p>
            <a:pPr algn="l" marL="1295400" indent="-431800" lvl="2">
              <a:lnSpc>
                <a:spcPts val="3479"/>
              </a:lnSpc>
              <a:buFont typeface="Arial"/>
              <a:buChar char="⚬"/>
            </a:pP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Feed-forward layers (transform representations)</a:t>
            </a:r>
          </a:p>
          <a:p>
            <a:pPr algn="l" marL="647700" indent="-323850" lvl="1">
              <a:lnSpc>
                <a:spcPts val="3479"/>
              </a:lnSpc>
              <a:buFont typeface="Arial"/>
              <a:buChar char="•"/>
            </a:pP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Used in unde</a:t>
            </a: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rstanding-focused models (e.g., BERT)</a:t>
            </a:r>
          </a:p>
          <a:p>
            <a:pPr algn="l" marL="647700" indent="-323850" lvl="1">
              <a:lnSpc>
                <a:spcPts val="3479"/>
              </a:lnSpc>
              <a:buFont typeface="Arial"/>
              <a:buChar char="•"/>
            </a:pP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Outputs a sequence of embeddings, one for each input token</a:t>
            </a:r>
          </a:p>
          <a:p>
            <a:pPr algn="l">
              <a:lnSpc>
                <a:spcPts val="3479"/>
              </a:lnSpc>
            </a:pPr>
          </a:p>
          <a:p>
            <a:pPr algn="l">
              <a:lnSpc>
                <a:spcPts val="3479"/>
              </a:lnSpc>
              <a:spcBef>
                <a:spcPct val="0"/>
              </a:spcBef>
            </a:pPr>
          </a:p>
        </p:txBody>
      </p:sp>
      <p:sp>
        <p:nvSpPr>
          <p:cNvPr name="TextBox 7" id="7"/>
          <p:cNvSpPr txBox="true"/>
          <p:nvPr/>
        </p:nvSpPr>
        <p:spPr>
          <a:xfrm rot="0">
            <a:off x="1028700" y="6680835"/>
            <a:ext cx="13768744" cy="26250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479"/>
              </a:lnSpc>
            </a:pPr>
            <a:r>
              <a:rPr lang="en-US" sz="3000" spc="-141" b="true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Decoder</a:t>
            </a:r>
          </a:p>
          <a:p>
            <a:pPr algn="l" marL="647700" indent="-323850" lvl="1">
              <a:lnSpc>
                <a:spcPts val="3479"/>
              </a:lnSpc>
              <a:spcBef>
                <a:spcPct val="0"/>
              </a:spcBef>
              <a:buFont typeface="Arial"/>
              <a:buChar char="•"/>
            </a:pP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Ge</a:t>
            </a: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nerates output tokens one at a time</a:t>
            </a:r>
          </a:p>
          <a:p>
            <a:pPr algn="l" marL="647700" indent="-323850" lvl="1">
              <a:lnSpc>
                <a:spcPts val="3479"/>
              </a:lnSpc>
              <a:spcBef>
                <a:spcPct val="0"/>
              </a:spcBef>
              <a:buFont typeface="Arial"/>
              <a:buChar char="•"/>
            </a:pP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Take</a:t>
            </a: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s encoder output (in seq2seq) or past tokens (in autoregressive models)</a:t>
            </a:r>
          </a:p>
          <a:p>
            <a:pPr algn="l" marL="647700" indent="-323850" lvl="1">
              <a:lnSpc>
                <a:spcPts val="3479"/>
              </a:lnSpc>
              <a:spcBef>
                <a:spcPct val="0"/>
              </a:spcBef>
              <a:buFont typeface="Arial"/>
              <a:buChar char="•"/>
            </a:pP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Feed-forward layers</a:t>
            </a:r>
          </a:p>
          <a:p>
            <a:pPr algn="l" marL="647700" indent="-323850" lvl="1">
              <a:lnSpc>
                <a:spcPts val="3479"/>
              </a:lnSpc>
              <a:spcBef>
                <a:spcPct val="0"/>
              </a:spcBef>
              <a:buFont typeface="Arial"/>
              <a:buChar char="•"/>
            </a:pP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Used in generation</a:t>
            </a:r>
          </a:p>
          <a:p>
            <a:pPr algn="l">
              <a:lnSpc>
                <a:spcPts val="3479"/>
              </a:lnSpc>
              <a:spcBef>
                <a:spcPct val="0"/>
              </a:spcBef>
            </a:pPr>
          </a:p>
        </p:txBody>
      </p:sp>
    </p:spTree>
  </p:cSld>
  <p:clrMapOvr>
    <a:masterClrMapping/>
  </p:clrMapOvr>
</p:sld>
</file>

<file path=ppt/slides/slide1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6982967" y="400502"/>
            <a:ext cx="1305033" cy="333097"/>
            <a:chOff x="0" y="0"/>
            <a:chExt cx="343712" cy="87729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343712" cy="87729"/>
            </a:xfrm>
            <a:custGeom>
              <a:avLst/>
              <a:gdLst/>
              <a:ahLst/>
              <a:cxnLst/>
              <a:rect r="r" b="b" t="t" l="l"/>
              <a:pathLst>
                <a:path h="87729" w="343712">
                  <a:moveTo>
                    <a:pt x="0" y="0"/>
                  </a:moveTo>
                  <a:lnTo>
                    <a:pt x="343712" y="0"/>
                  </a:lnTo>
                  <a:lnTo>
                    <a:pt x="343712" y="87729"/>
                  </a:lnTo>
                  <a:lnTo>
                    <a:pt x="0" y="87729"/>
                  </a:lnTo>
                  <a:close/>
                </a:path>
              </a:pathLst>
            </a:custGeom>
            <a:solidFill>
              <a:srgbClr val="CB2134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343712" cy="125829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871"/>
                </a:lnSpc>
              </a:pPr>
            </a:p>
          </p:txBody>
        </p:sp>
      </p:grpSp>
      <p:sp>
        <p:nvSpPr>
          <p:cNvPr name="TextBox 5" id="5"/>
          <p:cNvSpPr txBox="true"/>
          <p:nvPr/>
        </p:nvSpPr>
        <p:spPr>
          <a:xfrm rot="0">
            <a:off x="1028700" y="1474511"/>
            <a:ext cx="14369235" cy="98624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7704"/>
              </a:lnSpc>
            </a:pPr>
            <a:r>
              <a:rPr lang="en-US" b="true" sz="6641" spc="-312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Encoders-Decoders Architecture</a:t>
            </a:r>
          </a:p>
        </p:txBody>
      </p:sp>
      <p:sp>
        <p:nvSpPr>
          <p:cNvPr name="Freeform 6" id="6"/>
          <p:cNvSpPr/>
          <p:nvPr/>
        </p:nvSpPr>
        <p:spPr>
          <a:xfrm flipH="false" flipV="false" rot="0">
            <a:off x="2780723" y="3107750"/>
            <a:ext cx="11301259" cy="5297465"/>
          </a:xfrm>
          <a:custGeom>
            <a:avLst/>
            <a:gdLst/>
            <a:ahLst/>
            <a:cxnLst/>
            <a:rect r="r" b="b" t="t" l="l"/>
            <a:pathLst>
              <a:path h="5297465" w="11301259">
                <a:moveTo>
                  <a:pt x="0" y="0"/>
                </a:moveTo>
                <a:lnTo>
                  <a:pt x="11301259" y="0"/>
                </a:lnTo>
                <a:lnTo>
                  <a:pt x="11301259" y="5297465"/>
                </a:lnTo>
                <a:lnTo>
                  <a:pt x="0" y="529746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18.xml><?xml version="1.0" encoding="utf-8"?>
<p:sld xmlns:p="http://schemas.openxmlformats.org/presentationml/2006/main" xmlns:a="http://schemas.openxmlformats.org/drawingml/2006/main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6982967" y="400502"/>
            <a:ext cx="1305033" cy="333097"/>
            <a:chOff x="0" y="0"/>
            <a:chExt cx="343712" cy="87729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343712" cy="87729"/>
            </a:xfrm>
            <a:custGeom>
              <a:avLst/>
              <a:gdLst/>
              <a:ahLst/>
              <a:cxnLst/>
              <a:rect r="r" b="b" t="t" l="l"/>
              <a:pathLst>
                <a:path h="87729" w="343712">
                  <a:moveTo>
                    <a:pt x="0" y="0"/>
                  </a:moveTo>
                  <a:lnTo>
                    <a:pt x="343712" y="0"/>
                  </a:lnTo>
                  <a:lnTo>
                    <a:pt x="343712" y="87729"/>
                  </a:lnTo>
                  <a:lnTo>
                    <a:pt x="0" y="87729"/>
                  </a:lnTo>
                  <a:close/>
                </a:path>
              </a:pathLst>
            </a:custGeom>
            <a:solidFill>
              <a:srgbClr val="CB2134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343712" cy="125829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871"/>
                </a:lnSpc>
              </a:pPr>
            </a:p>
          </p:txBody>
        </p:sp>
      </p:grpSp>
      <p:sp>
        <p:nvSpPr>
          <p:cNvPr name="TextBox 5" id="5"/>
          <p:cNvSpPr txBox="true"/>
          <p:nvPr/>
        </p:nvSpPr>
        <p:spPr>
          <a:xfrm rot="0">
            <a:off x="1028700" y="1474511"/>
            <a:ext cx="12773141" cy="98624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7704"/>
              </a:lnSpc>
            </a:pPr>
            <a:r>
              <a:rPr lang="en-US" b="true" sz="6641" spc="-312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Prompting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028700" y="3183255"/>
            <a:ext cx="14750113" cy="74447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479"/>
              </a:lnSpc>
            </a:pPr>
            <a:r>
              <a:rPr lang="en-US" sz="3000" spc="-141" b="true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Prompting</a:t>
            </a:r>
          </a:p>
          <a:p>
            <a:pPr algn="l" marL="647700" indent="-323850" lvl="1">
              <a:lnSpc>
                <a:spcPts val="3479"/>
              </a:lnSpc>
              <a:buFont typeface="Arial"/>
              <a:buChar char="•"/>
            </a:pP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Definiti</a:t>
            </a: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on: C</a:t>
            </a: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rafting inputs that guide the model to perform a task without updating</a:t>
            </a: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 weights.</a:t>
            </a:r>
          </a:p>
          <a:p>
            <a:pPr algn="l" marL="647700" indent="-323850" lvl="1">
              <a:lnSpc>
                <a:spcPts val="3479"/>
              </a:lnSpc>
              <a:buFont typeface="Arial"/>
              <a:buChar char="•"/>
            </a:pP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Example</a:t>
            </a: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s:</a:t>
            </a:r>
          </a:p>
          <a:p>
            <a:pPr algn="l" marL="1295400" indent="-431800" lvl="2">
              <a:lnSpc>
                <a:spcPts val="3479"/>
              </a:lnSpc>
              <a:buFont typeface="Arial"/>
              <a:buChar char="⚬"/>
            </a:pP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Z</a:t>
            </a: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ero-shot: "Translate to French: Hello"</a:t>
            </a:r>
          </a:p>
          <a:p>
            <a:pPr algn="l" marL="1295400" indent="-431800" lvl="2">
              <a:lnSpc>
                <a:spcPts val="3479"/>
              </a:lnSpc>
              <a:buFont typeface="Arial"/>
              <a:buChar char="⚬"/>
            </a:pP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Few-shot: Include task examples in the prompt</a:t>
            </a:r>
          </a:p>
          <a:p>
            <a:pPr algn="l" marL="647700" indent="-323850" lvl="1">
              <a:lnSpc>
                <a:spcPts val="3479"/>
              </a:lnSpc>
              <a:buFont typeface="Arial"/>
              <a:buChar char="•"/>
            </a:pP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No training; just API calls.</a:t>
            </a:r>
          </a:p>
          <a:p>
            <a:pPr algn="l">
              <a:lnSpc>
                <a:spcPts val="3479"/>
              </a:lnSpc>
            </a:pPr>
            <a:r>
              <a:rPr lang="en-US" sz="3000" spc="-141" b="true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Pros ✅</a:t>
            </a:r>
          </a:p>
          <a:p>
            <a:pPr algn="l" marL="647700" indent="-323850" lvl="1">
              <a:lnSpc>
                <a:spcPts val="3479"/>
              </a:lnSpc>
              <a:buFont typeface="Arial"/>
              <a:buChar char="•"/>
            </a:pP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Fast and easy to use</a:t>
            </a:r>
          </a:p>
          <a:p>
            <a:pPr algn="l" marL="647700" indent="-323850" lvl="1">
              <a:lnSpc>
                <a:spcPts val="3479"/>
              </a:lnSpc>
              <a:buFont typeface="Arial"/>
              <a:buChar char="•"/>
            </a:pP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No retrain</a:t>
            </a: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ing required</a:t>
            </a:r>
          </a:p>
          <a:p>
            <a:pPr algn="l" marL="647700" indent="-323850" lvl="1">
              <a:lnSpc>
                <a:spcPts val="3479"/>
              </a:lnSpc>
              <a:buFont typeface="Arial"/>
              <a:buChar char="•"/>
            </a:pP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Ideal fo</a:t>
            </a: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r rapid prototyping</a:t>
            </a:r>
          </a:p>
          <a:p>
            <a:pPr algn="l">
              <a:lnSpc>
                <a:spcPts val="3479"/>
              </a:lnSpc>
            </a:pPr>
            <a:r>
              <a:rPr lang="en-US" sz="3000" spc="-141" b="true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Cons ❌</a:t>
            </a:r>
          </a:p>
          <a:p>
            <a:pPr algn="l" marL="647700" indent="-323850" lvl="1">
              <a:lnSpc>
                <a:spcPts val="3479"/>
              </a:lnSpc>
              <a:buFont typeface="Arial"/>
              <a:buChar char="•"/>
            </a:pP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May be unstable or sensitive to wording</a:t>
            </a:r>
          </a:p>
          <a:p>
            <a:pPr algn="l" marL="647700" indent="-323850" lvl="1">
              <a:lnSpc>
                <a:spcPts val="3479"/>
              </a:lnSpc>
              <a:buFont typeface="Arial"/>
              <a:buChar char="•"/>
            </a:pP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Less predictable than fine-tuned models</a:t>
            </a:r>
          </a:p>
          <a:p>
            <a:pPr algn="l">
              <a:lnSpc>
                <a:spcPts val="3479"/>
              </a:lnSpc>
            </a:pPr>
          </a:p>
          <a:p>
            <a:pPr algn="l">
              <a:lnSpc>
                <a:spcPts val="3479"/>
              </a:lnSpc>
            </a:pPr>
          </a:p>
          <a:p>
            <a:pPr algn="l">
              <a:lnSpc>
                <a:spcPts val="3479"/>
              </a:lnSpc>
              <a:spcBef>
                <a:spcPct val="0"/>
              </a:spcBef>
            </a:pPr>
          </a:p>
        </p:txBody>
      </p:sp>
    </p:spTree>
  </p:cSld>
  <p:clrMapOvr>
    <a:masterClrMapping/>
  </p:clrMapOvr>
</p:sld>
</file>

<file path=ppt/slides/slide19.xml><?xml version="1.0" encoding="utf-8"?>
<p:sld xmlns:p="http://schemas.openxmlformats.org/presentationml/2006/main" xmlns:a="http://schemas.openxmlformats.org/drawingml/2006/main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6982967" y="400502"/>
            <a:ext cx="1305033" cy="333097"/>
            <a:chOff x="0" y="0"/>
            <a:chExt cx="343712" cy="87729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343712" cy="87729"/>
            </a:xfrm>
            <a:custGeom>
              <a:avLst/>
              <a:gdLst/>
              <a:ahLst/>
              <a:cxnLst/>
              <a:rect r="r" b="b" t="t" l="l"/>
              <a:pathLst>
                <a:path h="87729" w="343712">
                  <a:moveTo>
                    <a:pt x="0" y="0"/>
                  </a:moveTo>
                  <a:lnTo>
                    <a:pt x="343712" y="0"/>
                  </a:lnTo>
                  <a:lnTo>
                    <a:pt x="343712" y="87729"/>
                  </a:lnTo>
                  <a:lnTo>
                    <a:pt x="0" y="87729"/>
                  </a:lnTo>
                  <a:close/>
                </a:path>
              </a:pathLst>
            </a:custGeom>
            <a:solidFill>
              <a:srgbClr val="CB2134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343712" cy="125829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871"/>
                </a:lnSpc>
              </a:pPr>
            </a:p>
          </p:txBody>
        </p:sp>
      </p:grpSp>
      <p:sp>
        <p:nvSpPr>
          <p:cNvPr name="TextBox 5" id="5"/>
          <p:cNvSpPr txBox="true"/>
          <p:nvPr/>
        </p:nvSpPr>
        <p:spPr>
          <a:xfrm rot="0">
            <a:off x="1028700" y="1474511"/>
            <a:ext cx="12773141" cy="98624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7704"/>
              </a:lnSpc>
            </a:pPr>
            <a:r>
              <a:rPr lang="en-US" b="true" sz="6641" spc="-312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FineTuning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028700" y="3083790"/>
            <a:ext cx="8799187" cy="74447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479"/>
              </a:lnSpc>
            </a:pPr>
            <a:r>
              <a:rPr lang="en-US" sz="3000" spc="-141" b="true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Fine-Tuning</a:t>
            </a:r>
          </a:p>
          <a:p>
            <a:pPr algn="l">
              <a:lnSpc>
                <a:spcPts val="3479"/>
              </a:lnSpc>
            </a:pP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It’s all about u</a:t>
            </a: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pd</a:t>
            </a: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ating the pretrained model’s weights on a smaller, task-specific datas</a:t>
            </a: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et</a:t>
            </a:r>
          </a:p>
          <a:p>
            <a:pPr algn="l">
              <a:lnSpc>
                <a:spcPts val="3479"/>
              </a:lnSpc>
            </a:pPr>
          </a:p>
          <a:p>
            <a:pPr algn="l">
              <a:lnSpc>
                <a:spcPts val="3479"/>
              </a:lnSpc>
            </a:pPr>
            <a:r>
              <a:rPr lang="en-US" sz="3000" spc="-141" b="true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Require</a:t>
            </a:r>
            <a:r>
              <a:rPr lang="en-US" sz="3000" spc="-141" b="true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sments</a:t>
            </a:r>
          </a:p>
          <a:p>
            <a:pPr algn="l" marL="647700" indent="-323850" lvl="1">
              <a:lnSpc>
                <a:spcPts val="3479"/>
              </a:lnSpc>
              <a:buFont typeface="Arial"/>
              <a:buChar char="•"/>
            </a:pP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Label</a:t>
            </a: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ed data</a:t>
            </a:r>
          </a:p>
          <a:p>
            <a:pPr algn="l" marL="647700" indent="-323850" lvl="1">
              <a:lnSpc>
                <a:spcPts val="3479"/>
              </a:lnSpc>
              <a:buFont typeface="Arial"/>
              <a:buChar char="•"/>
            </a:pP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Additional compute</a:t>
            </a:r>
          </a:p>
          <a:p>
            <a:pPr algn="l" marL="647700" indent="-323850" lvl="1">
              <a:lnSpc>
                <a:spcPts val="3479"/>
              </a:lnSpc>
              <a:buFont typeface="Arial"/>
              <a:buChar char="•"/>
            </a:pP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Training time</a:t>
            </a:r>
          </a:p>
          <a:p>
            <a:pPr algn="l">
              <a:lnSpc>
                <a:spcPts val="3479"/>
              </a:lnSpc>
            </a:pPr>
          </a:p>
          <a:p>
            <a:pPr algn="l">
              <a:lnSpc>
                <a:spcPts val="3479"/>
              </a:lnSpc>
            </a:pP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Fine-tuning c</a:t>
            </a: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reat</a:t>
            </a: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es a new specialized model which is suitable for:</a:t>
            </a:r>
          </a:p>
          <a:p>
            <a:pPr algn="l">
              <a:lnSpc>
                <a:spcPts val="3479"/>
              </a:lnSpc>
            </a:pPr>
          </a:p>
          <a:p>
            <a:pPr algn="l">
              <a:lnSpc>
                <a:spcPts val="3479"/>
              </a:lnSpc>
            </a:pP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Domain adaptation, Custom QA systems &amp; Industry specific NLP</a:t>
            </a:r>
          </a:p>
          <a:p>
            <a:pPr algn="l">
              <a:lnSpc>
                <a:spcPts val="3479"/>
              </a:lnSpc>
            </a:pPr>
          </a:p>
          <a:p>
            <a:pPr algn="l">
              <a:lnSpc>
                <a:spcPts val="3479"/>
              </a:lnSpc>
            </a:pPr>
          </a:p>
          <a:p>
            <a:pPr algn="l">
              <a:lnSpc>
                <a:spcPts val="3479"/>
              </a:lnSpc>
              <a:spcBef>
                <a:spcPct val="0"/>
              </a:spcBef>
            </a:pPr>
          </a:p>
        </p:txBody>
      </p:sp>
      <p:sp>
        <p:nvSpPr>
          <p:cNvPr name="TextBox 7" id="7"/>
          <p:cNvSpPr txBox="true"/>
          <p:nvPr/>
        </p:nvSpPr>
        <p:spPr>
          <a:xfrm rot="0">
            <a:off x="9827887" y="3074265"/>
            <a:ext cx="7667506" cy="466852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4639"/>
              </a:lnSpc>
              <a:spcBef>
                <a:spcPct val="0"/>
              </a:spcBef>
            </a:pPr>
            <a:r>
              <a:rPr lang="en-US" sz="3999" spc="-187">
                <a:solidFill>
                  <a:srgbClr val="00BF63"/>
                </a:solidFill>
                <a:latin typeface="Mansalva"/>
                <a:ea typeface="Mansalva"/>
                <a:cs typeface="Mansalva"/>
                <a:sym typeface="Mansalva"/>
              </a:rPr>
              <a:t>Pros:</a:t>
            </a:r>
          </a:p>
          <a:p>
            <a:pPr algn="just">
              <a:lnSpc>
                <a:spcPts val="4639"/>
              </a:lnSpc>
              <a:spcBef>
                <a:spcPct val="0"/>
              </a:spcBef>
            </a:pPr>
            <a:r>
              <a:rPr lang="en-US" sz="3999" spc="-187">
                <a:solidFill>
                  <a:srgbClr val="FFFFFF"/>
                </a:solidFill>
                <a:latin typeface="Mansalva"/>
                <a:ea typeface="Mansalva"/>
                <a:cs typeface="Mansalva"/>
                <a:sym typeface="Mansalva"/>
              </a:rPr>
              <a:t>-Highly accurate and robust</a:t>
            </a:r>
          </a:p>
          <a:p>
            <a:pPr algn="just">
              <a:lnSpc>
                <a:spcPts val="4639"/>
              </a:lnSpc>
              <a:spcBef>
                <a:spcPct val="0"/>
              </a:spcBef>
            </a:pPr>
            <a:r>
              <a:rPr lang="en-US" sz="3999" spc="-187">
                <a:solidFill>
                  <a:srgbClr val="FFFFFF"/>
                </a:solidFill>
                <a:latin typeface="Mansalva"/>
                <a:ea typeface="Mansalva"/>
                <a:cs typeface="Mansalva"/>
                <a:sym typeface="Mansalva"/>
              </a:rPr>
              <a:t>-Fully controllable</a:t>
            </a:r>
          </a:p>
          <a:p>
            <a:pPr algn="just">
              <a:lnSpc>
                <a:spcPts val="4639"/>
              </a:lnSpc>
              <a:spcBef>
                <a:spcPct val="0"/>
              </a:spcBef>
            </a:pPr>
            <a:r>
              <a:rPr lang="en-US" sz="3999" spc="-187">
                <a:solidFill>
                  <a:srgbClr val="FFFFFF"/>
                </a:solidFill>
                <a:latin typeface="Mansalva"/>
                <a:ea typeface="Mansalva"/>
                <a:cs typeface="Mansalva"/>
                <a:sym typeface="Mansalva"/>
              </a:rPr>
              <a:t>-Works offline or in private environments</a:t>
            </a:r>
          </a:p>
          <a:p>
            <a:pPr algn="just">
              <a:lnSpc>
                <a:spcPts val="4639"/>
              </a:lnSpc>
              <a:spcBef>
                <a:spcPct val="0"/>
              </a:spcBef>
            </a:pPr>
          </a:p>
          <a:p>
            <a:pPr algn="just">
              <a:lnSpc>
                <a:spcPts val="4639"/>
              </a:lnSpc>
              <a:spcBef>
                <a:spcPct val="0"/>
              </a:spcBef>
            </a:pPr>
            <a:r>
              <a:rPr lang="en-US" sz="3999" spc="-187">
                <a:solidFill>
                  <a:srgbClr val="B7001A"/>
                </a:solidFill>
                <a:latin typeface="Mansalva"/>
                <a:ea typeface="Mansalva"/>
                <a:cs typeface="Mansalva"/>
                <a:sym typeface="Mansalva"/>
              </a:rPr>
              <a:t>Cons:</a:t>
            </a:r>
          </a:p>
          <a:p>
            <a:pPr algn="just">
              <a:lnSpc>
                <a:spcPts val="4639"/>
              </a:lnSpc>
              <a:spcBef>
                <a:spcPct val="0"/>
              </a:spcBef>
            </a:pPr>
            <a:r>
              <a:rPr lang="en-US" sz="3999" spc="-187">
                <a:solidFill>
                  <a:srgbClr val="FFFFFF"/>
                </a:solidFill>
                <a:latin typeface="Mansalva"/>
                <a:ea typeface="Mansalva"/>
                <a:cs typeface="Mansalva"/>
                <a:sym typeface="Mansalva"/>
              </a:rPr>
              <a:t>-Costly and time-consuming</a:t>
            </a:r>
          </a:p>
          <a:p>
            <a:pPr algn="just">
              <a:lnSpc>
                <a:spcPts val="4639"/>
              </a:lnSpc>
              <a:spcBef>
                <a:spcPct val="0"/>
              </a:spcBef>
            </a:pPr>
            <a:r>
              <a:rPr lang="en-US" sz="3999" spc="-187">
                <a:solidFill>
                  <a:srgbClr val="FFFFFF"/>
                </a:solidFill>
                <a:latin typeface="Mansalva"/>
                <a:ea typeface="Mansalva"/>
                <a:cs typeface="Mansalva"/>
                <a:sym typeface="Mansalva"/>
              </a:rPr>
              <a:t>-Requires infrastructure and expertise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0386026" y="6423577"/>
            <a:ext cx="13746548" cy="8229600"/>
          </a:xfrm>
          <a:custGeom>
            <a:avLst/>
            <a:gdLst/>
            <a:ahLst/>
            <a:cxnLst/>
            <a:rect r="r" b="b" t="t" l="l"/>
            <a:pathLst>
              <a:path h="8229600" w="13746548">
                <a:moveTo>
                  <a:pt x="0" y="0"/>
                </a:moveTo>
                <a:lnTo>
                  <a:pt x="13746548" y="0"/>
                </a:lnTo>
                <a:lnTo>
                  <a:pt x="13746548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2126656" y="1877336"/>
            <a:ext cx="13288373" cy="98624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7704"/>
              </a:lnSpc>
            </a:pPr>
            <a:r>
              <a:rPr lang="en-US" b="true" sz="6641" spc="-312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Natural Language Processing</a:t>
            </a:r>
          </a:p>
        </p:txBody>
      </p:sp>
      <p:grpSp>
        <p:nvGrpSpPr>
          <p:cNvPr name="Group 4" id="4"/>
          <p:cNvGrpSpPr/>
          <p:nvPr/>
        </p:nvGrpSpPr>
        <p:grpSpPr>
          <a:xfrm rot="0">
            <a:off x="16982967" y="400502"/>
            <a:ext cx="1305033" cy="333097"/>
            <a:chOff x="0" y="0"/>
            <a:chExt cx="343712" cy="87729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343712" cy="87729"/>
            </a:xfrm>
            <a:custGeom>
              <a:avLst/>
              <a:gdLst/>
              <a:ahLst/>
              <a:cxnLst/>
              <a:rect r="r" b="b" t="t" l="l"/>
              <a:pathLst>
                <a:path h="87729" w="343712">
                  <a:moveTo>
                    <a:pt x="0" y="0"/>
                  </a:moveTo>
                  <a:lnTo>
                    <a:pt x="343712" y="0"/>
                  </a:lnTo>
                  <a:lnTo>
                    <a:pt x="343712" y="87729"/>
                  </a:lnTo>
                  <a:lnTo>
                    <a:pt x="0" y="87729"/>
                  </a:lnTo>
                  <a:close/>
                </a:path>
              </a:pathLst>
            </a:custGeom>
            <a:solidFill>
              <a:srgbClr val="CB2134"/>
            </a:solidFill>
          </p:spPr>
        </p:sp>
        <p:sp>
          <p:nvSpPr>
            <p:cNvPr name="TextBox 6" id="6"/>
            <p:cNvSpPr txBox="true"/>
            <p:nvPr/>
          </p:nvSpPr>
          <p:spPr>
            <a:xfrm>
              <a:off x="0" y="-38100"/>
              <a:ext cx="343712" cy="125829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871"/>
                </a:lnSpc>
              </a:pPr>
            </a:p>
          </p:txBody>
        </p:sp>
      </p:grpSp>
      <p:sp>
        <p:nvSpPr>
          <p:cNvPr name="TextBox 7" id="7"/>
          <p:cNvSpPr txBox="true"/>
          <p:nvPr/>
        </p:nvSpPr>
        <p:spPr>
          <a:xfrm rot="0">
            <a:off x="1906682" y="3941252"/>
            <a:ext cx="11393210" cy="160515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479"/>
              </a:lnSpc>
            </a:pPr>
          </a:p>
          <a:p>
            <a:pPr algn="l" marL="582932" indent="-291466" lvl="1">
              <a:lnSpc>
                <a:spcPts val="3132"/>
              </a:lnSpc>
              <a:buFont typeface="Arial"/>
              <a:buChar char="•"/>
            </a:pPr>
            <a:r>
              <a:rPr lang="en-US" sz="2700" spc="-126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Convert natural language into structured, machine-readable formats.</a:t>
            </a:r>
          </a:p>
          <a:p>
            <a:pPr algn="l" marL="582932" indent="-291466" lvl="1">
              <a:lnSpc>
                <a:spcPts val="3132"/>
              </a:lnSpc>
              <a:buFont typeface="Arial"/>
              <a:buChar char="•"/>
            </a:pPr>
            <a:r>
              <a:rPr lang="en-US" sz="2700" spc="-126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Tasks: understanding, generation, translation, and classification.</a:t>
            </a:r>
          </a:p>
          <a:p>
            <a:pPr algn="l" marL="582932" indent="-291466" lvl="1">
              <a:lnSpc>
                <a:spcPts val="3132"/>
              </a:lnSpc>
              <a:buFont typeface="Arial"/>
              <a:buChar char="•"/>
            </a:pPr>
            <a:r>
              <a:rPr lang="en-US" sz="2700" spc="-126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Key Words: Tokenization, Text Generation, Sentiment Analysis etc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836140" y="3159858"/>
            <a:ext cx="13305369" cy="5803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59"/>
              </a:lnSpc>
              <a:spcBef>
                <a:spcPct val="0"/>
              </a:spcBef>
            </a:pPr>
            <a:r>
              <a:rPr lang="en-US" b="true" sz="3399" spc="6">
                <a:solidFill>
                  <a:srgbClr val="CB2134"/>
                </a:solidFill>
                <a:latin typeface="Open Sauce Bold"/>
                <a:ea typeface="Open Sauce Bold"/>
                <a:cs typeface="Open Sauce Bold"/>
                <a:sym typeface="Open Sauce Bold"/>
              </a:rPr>
              <a:t>H</a:t>
            </a:r>
            <a:r>
              <a:rPr lang="en-US" b="true" sz="3399" spc="6">
                <a:solidFill>
                  <a:srgbClr val="CB2134"/>
                </a:solidFill>
                <a:latin typeface="Open Sauce Bold"/>
                <a:ea typeface="Open Sauce Bold"/>
                <a:cs typeface="Open Sauce Bold"/>
                <a:sym typeface="Open Sauce Bold"/>
              </a:rPr>
              <a:t>ow can machines understand natural language?</a:t>
            </a:r>
          </a:p>
        </p:txBody>
      </p:sp>
    </p:spTree>
  </p:cSld>
  <p:clrMapOvr>
    <a:masterClrMapping/>
  </p:clrMapOvr>
</p:sld>
</file>

<file path=ppt/slides/slide2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0386026" y="6423577"/>
            <a:ext cx="13746548" cy="8229600"/>
          </a:xfrm>
          <a:custGeom>
            <a:avLst/>
            <a:gdLst/>
            <a:ahLst/>
            <a:cxnLst/>
            <a:rect r="r" b="b" t="t" l="l"/>
            <a:pathLst>
              <a:path h="8229600" w="13746548">
                <a:moveTo>
                  <a:pt x="0" y="0"/>
                </a:moveTo>
                <a:lnTo>
                  <a:pt x="13746548" y="0"/>
                </a:lnTo>
                <a:lnTo>
                  <a:pt x="13746548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16982967" y="400502"/>
            <a:ext cx="1305033" cy="333097"/>
            <a:chOff x="0" y="0"/>
            <a:chExt cx="343712" cy="87729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343712" cy="87729"/>
            </a:xfrm>
            <a:custGeom>
              <a:avLst/>
              <a:gdLst/>
              <a:ahLst/>
              <a:cxnLst/>
              <a:rect r="r" b="b" t="t" l="l"/>
              <a:pathLst>
                <a:path h="87729" w="343712">
                  <a:moveTo>
                    <a:pt x="0" y="0"/>
                  </a:moveTo>
                  <a:lnTo>
                    <a:pt x="343712" y="0"/>
                  </a:lnTo>
                  <a:lnTo>
                    <a:pt x="343712" y="87729"/>
                  </a:lnTo>
                  <a:lnTo>
                    <a:pt x="0" y="87729"/>
                  </a:lnTo>
                  <a:close/>
                </a:path>
              </a:pathLst>
            </a:custGeom>
            <a:solidFill>
              <a:srgbClr val="CB2134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-38100"/>
              <a:ext cx="343712" cy="125829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871"/>
                </a:lnSpc>
              </a:pPr>
            </a:p>
          </p:txBody>
        </p:sp>
      </p:grpSp>
      <p:sp>
        <p:nvSpPr>
          <p:cNvPr name="TextBox 6" id="6"/>
          <p:cNvSpPr txBox="true"/>
          <p:nvPr/>
        </p:nvSpPr>
        <p:spPr>
          <a:xfrm rot="0">
            <a:off x="1028700" y="3360337"/>
            <a:ext cx="16564095" cy="43776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479"/>
              </a:lnSpc>
              <a:spcBef>
                <a:spcPct val="0"/>
              </a:spcBef>
            </a:pP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Augments generation of a GenAI model with external knowledge (documents, databases, APIs)</a:t>
            </a:r>
          </a:p>
          <a:p>
            <a:pPr algn="l">
              <a:lnSpc>
                <a:spcPts val="3479"/>
              </a:lnSpc>
              <a:spcBef>
                <a:spcPct val="0"/>
              </a:spcBef>
            </a:pPr>
          </a:p>
          <a:p>
            <a:pPr algn="l">
              <a:lnSpc>
                <a:spcPts val="3479"/>
              </a:lnSpc>
              <a:spcBef>
                <a:spcPct val="0"/>
              </a:spcBef>
            </a:pPr>
            <a:r>
              <a:rPr lang="en-US" b="true" sz="3000" spc="-141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Pipeline:</a:t>
            </a:r>
          </a:p>
          <a:p>
            <a:pPr algn="l" marL="647700" indent="-323850" lvl="1">
              <a:lnSpc>
                <a:spcPts val="3479"/>
              </a:lnSpc>
              <a:spcBef>
                <a:spcPct val="0"/>
              </a:spcBef>
              <a:buAutoNum type="arabicPeriod" startAt="1"/>
            </a:pP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Retriever finds relevant context from a knowledge base (cosine similarity)</a:t>
            </a:r>
          </a:p>
          <a:p>
            <a:pPr algn="l" marL="647700" indent="-323850" lvl="1">
              <a:lnSpc>
                <a:spcPts val="3479"/>
              </a:lnSpc>
              <a:spcBef>
                <a:spcPct val="0"/>
              </a:spcBef>
              <a:buAutoNum type="arabicPeriod" startAt="1"/>
            </a:pP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Generator (e.g., LLM) conditions on retrieved text to produce answers.</a:t>
            </a:r>
          </a:p>
          <a:p>
            <a:pPr algn="l">
              <a:lnSpc>
                <a:spcPts val="3479"/>
              </a:lnSpc>
              <a:spcBef>
                <a:spcPct val="0"/>
              </a:spcBef>
            </a:pPr>
          </a:p>
          <a:p>
            <a:pPr algn="l">
              <a:lnSpc>
                <a:spcPts val="3479"/>
              </a:lnSpc>
              <a:spcBef>
                <a:spcPct val="0"/>
              </a:spcBef>
            </a:pP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What do we achieve?</a:t>
            </a:r>
          </a:p>
          <a:p>
            <a:pPr algn="l">
              <a:lnSpc>
                <a:spcPts val="3479"/>
              </a:lnSpc>
              <a:spcBef>
                <a:spcPct val="0"/>
              </a:spcBef>
            </a:pP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✅ Improved factuality, reduced hallucination &amp; domain adaptation</a:t>
            </a:r>
          </a:p>
          <a:p>
            <a:pPr algn="l">
              <a:lnSpc>
                <a:spcPts val="3479"/>
              </a:lnSpc>
              <a:spcBef>
                <a:spcPct val="0"/>
              </a:spcBef>
            </a:pPr>
          </a:p>
          <a:p>
            <a:pPr algn="l">
              <a:lnSpc>
                <a:spcPts val="3479"/>
              </a:lnSpc>
              <a:spcBef>
                <a:spcPct val="0"/>
              </a:spcBef>
            </a:pPr>
          </a:p>
        </p:txBody>
      </p:sp>
      <p:sp>
        <p:nvSpPr>
          <p:cNvPr name="TextBox 7" id="7"/>
          <p:cNvSpPr txBox="true"/>
          <p:nvPr/>
        </p:nvSpPr>
        <p:spPr>
          <a:xfrm rot="0">
            <a:off x="1028700" y="1474511"/>
            <a:ext cx="12773141" cy="19577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704"/>
              </a:lnSpc>
            </a:pPr>
            <a:r>
              <a:rPr lang="en-US" sz="6641" spc="-312" b="true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RAG</a:t>
            </a:r>
          </a:p>
          <a:p>
            <a:pPr algn="l" marL="0" indent="0" lvl="0">
              <a:lnSpc>
                <a:spcPts val="7704"/>
              </a:lnSpc>
            </a:pPr>
          </a:p>
        </p:txBody>
      </p:sp>
    </p:spTree>
  </p:cSld>
  <p:clrMapOvr>
    <a:masterClrMapping/>
  </p:clrMapOvr>
</p:sld>
</file>

<file path=ppt/slides/slide2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0386026" y="6423577"/>
            <a:ext cx="13746548" cy="8229600"/>
          </a:xfrm>
          <a:custGeom>
            <a:avLst/>
            <a:gdLst/>
            <a:ahLst/>
            <a:cxnLst/>
            <a:rect r="r" b="b" t="t" l="l"/>
            <a:pathLst>
              <a:path h="8229600" w="13746548">
                <a:moveTo>
                  <a:pt x="0" y="0"/>
                </a:moveTo>
                <a:lnTo>
                  <a:pt x="13746548" y="0"/>
                </a:lnTo>
                <a:lnTo>
                  <a:pt x="13746548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16982967" y="400502"/>
            <a:ext cx="1305033" cy="333097"/>
            <a:chOff x="0" y="0"/>
            <a:chExt cx="343712" cy="87729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343712" cy="87729"/>
            </a:xfrm>
            <a:custGeom>
              <a:avLst/>
              <a:gdLst/>
              <a:ahLst/>
              <a:cxnLst/>
              <a:rect r="r" b="b" t="t" l="l"/>
              <a:pathLst>
                <a:path h="87729" w="343712">
                  <a:moveTo>
                    <a:pt x="0" y="0"/>
                  </a:moveTo>
                  <a:lnTo>
                    <a:pt x="343712" y="0"/>
                  </a:lnTo>
                  <a:lnTo>
                    <a:pt x="343712" y="87729"/>
                  </a:lnTo>
                  <a:lnTo>
                    <a:pt x="0" y="87729"/>
                  </a:lnTo>
                  <a:close/>
                </a:path>
              </a:pathLst>
            </a:custGeom>
            <a:solidFill>
              <a:srgbClr val="CB2134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-38100"/>
              <a:ext cx="343712" cy="125829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871"/>
                </a:lnSpc>
              </a:pPr>
            </a:p>
          </p:txBody>
        </p:sp>
      </p:grpSp>
      <p:sp>
        <p:nvSpPr>
          <p:cNvPr name="Freeform 6" id="6"/>
          <p:cNvSpPr/>
          <p:nvPr/>
        </p:nvSpPr>
        <p:spPr>
          <a:xfrm flipH="false" flipV="false" rot="0">
            <a:off x="1186757" y="3289421"/>
            <a:ext cx="13596137" cy="4486725"/>
          </a:xfrm>
          <a:custGeom>
            <a:avLst/>
            <a:gdLst/>
            <a:ahLst/>
            <a:cxnLst/>
            <a:rect r="r" b="b" t="t" l="l"/>
            <a:pathLst>
              <a:path h="4486725" w="13596137">
                <a:moveTo>
                  <a:pt x="0" y="0"/>
                </a:moveTo>
                <a:lnTo>
                  <a:pt x="13596136" y="0"/>
                </a:lnTo>
                <a:lnTo>
                  <a:pt x="13596136" y="4486725"/>
                </a:lnTo>
                <a:lnTo>
                  <a:pt x="0" y="448672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1186757" y="1315588"/>
            <a:ext cx="8259370" cy="98624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7704"/>
              </a:lnSpc>
            </a:pPr>
            <a:r>
              <a:rPr lang="en-US" b="true" sz="6641" spc="-312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How RAG works?</a:t>
            </a:r>
          </a:p>
        </p:txBody>
      </p:sp>
    </p:spTree>
  </p:cSld>
  <p:clrMapOvr>
    <a:masterClrMapping/>
  </p:clrMapOvr>
</p:sld>
</file>

<file path=ppt/slides/slide2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6982967" y="400502"/>
            <a:ext cx="1305033" cy="333097"/>
            <a:chOff x="0" y="0"/>
            <a:chExt cx="343712" cy="87729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343712" cy="87729"/>
            </a:xfrm>
            <a:custGeom>
              <a:avLst/>
              <a:gdLst/>
              <a:ahLst/>
              <a:cxnLst/>
              <a:rect r="r" b="b" t="t" l="l"/>
              <a:pathLst>
                <a:path h="87729" w="343712">
                  <a:moveTo>
                    <a:pt x="0" y="0"/>
                  </a:moveTo>
                  <a:lnTo>
                    <a:pt x="343712" y="0"/>
                  </a:lnTo>
                  <a:lnTo>
                    <a:pt x="343712" y="87729"/>
                  </a:lnTo>
                  <a:lnTo>
                    <a:pt x="0" y="87729"/>
                  </a:lnTo>
                  <a:close/>
                </a:path>
              </a:pathLst>
            </a:custGeom>
            <a:solidFill>
              <a:srgbClr val="CB2134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343712" cy="125829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871"/>
                </a:lnSpc>
              </a:pPr>
            </a:p>
          </p:txBody>
        </p:sp>
      </p:grpSp>
      <p:sp>
        <p:nvSpPr>
          <p:cNvPr name="TextBox 5" id="5"/>
          <p:cNvSpPr txBox="true"/>
          <p:nvPr/>
        </p:nvSpPr>
        <p:spPr>
          <a:xfrm rot="0">
            <a:off x="1028700" y="3360337"/>
            <a:ext cx="15357735" cy="48158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479"/>
              </a:lnSpc>
              <a:spcBef>
                <a:spcPct val="0"/>
              </a:spcBef>
            </a:pPr>
          </a:p>
          <a:p>
            <a:pPr algn="l">
              <a:lnSpc>
                <a:spcPts val="3479"/>
              </a:lnSpc>
              <a:spcBef>
                <a:spcPct val="0"/>
              </a:spcBef>
            </a:pP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It’s about crafting well-structured input prompts to guide LLM outputs and enables task-s</a:t>
            </a: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pe</a:t>
            </a: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c</a:t>
            </a: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i</a:t>
            </a: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fic behavior without model fine-tuning</a:t>
            </a:r>
          </a:p>
          <a:p>
            <a:pPr algn="l">
              <a:lnSpc>
                <a:spcPts val="3479"/>
              </a:lnSpc>
              <a:spcBef>
                <a:spcPct val="0"/>
              </a:spcBef>
            </a:pPr>
          </a:p>
          <a:p>
            <a:pPr algn="l">
              <a:lnSpc>
                <a:spcPts val="3479"/>
              </a:lnSpc>
              <a:spcBef>
                <a:spcPct val="0"/>
              </a:spcBef>
            </a:pPr>
            <a:r>
              <a:rPr lang="en-US" b="true" sz="3000" spc="-141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Techniques include:</a:t>
            </a:r>
          </a:p>
          <a:p>
            <a:pPr algn="l">
              <a:lnSpc>
                <a:spcPts val="3479"/>
              </a:lnSpc>
              <a:spcBef>
                <a:spcPct val="0"/>
              </a:spcBef>
            </a:pP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Z</a:t>
            </a: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ero-shot, few-shot, and chain of thought prompting</a:t>
            </a:r>
          </a:p>
          <a:p>
            <a:pPr algn="l">
              <a:lnSpc>
                <a:spcPts val="3479"/>
              </a:lnSpc>
              <a:spcBef>
                <a:spcPct val="0"/>
              </a:spcBef>
            </a:pPr>
          </a:p>
          <a:p>
            <a:pPr algn="l">
              <a:lnSpc>
                <a:spcPts val="3479"/>
              </a:lnSpc>
              <a:spcBef>
                <a:spcPct val="0"/>
              </a:spcBef>
            </a:pPr>
            <a:r>
              <a:rPr lang="en-US" b="true" sz="3000" spc="-141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Impact</a:t>
            </a:r>
          </a:p>
          <a:p>
            <a:pPr algn="l">
              <a:lnSpc>
                <a:spcPts val="3479"/>
              </a:lnSpc>
              <a:spcBef>
                <a:spcPct val="0"/>
              </a:spcBef>
            </a:pP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Cruci</a:t>
            </a: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al for improving accuracy, reasoning, and reliability.</a:t>
            </a:r>
          </a:p>
          <a:p>
            <a:pPr algn="l">
              <a:lnSpc>
                <a:spcPts val="3479"/>
              </a:lnSpc>
              <a:spcBef>
                <a:spcPct val="0"/>
              </a:spcBef>
            </a:pP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Iterative and empirical prompt quality greatly affects performance.</a:t>
            </a:r>
          </a:p>
          <a:p>
            <a:pPr algn="l">
              <a:lnSpc>
                <a:spcPts val="3479"/>
              </a:lnSpc>
              <a:spcBef>
                <a:spcPct val="0"/>
              </a:spcBef>
            </a:pPr>
          </a:p>
        </p:txBody>
      </p:sp>
      <p:sp>
        <p:nvSpPr>
          <p:cNvPr name="Freeform 6" id="6"/>
          <p:cNvSpPr/>
          <p:nvPr/>
        </p:nvSpPr>
        <p:spPr>
          <a:xfrm flipH="false" flipV="false" rot="0">
            <a:off x="12700562" y="6107734"/>
            <a:ext cx="7371745" cy="4136886"/>
          </a:xfrm>
          <a:custGeom>
            <a:avLst/>
            <a:gdLst/>
            <a:ahLst/>
            <a:cxnLst/>
            <a:rect r="r" b="b" t="t" l="l"/>
            <a:pathLst>
              <a:path h="4136886" w="7371745">
                <a:moveTo>
                  <a:pt x="0" y="0"/>
                </a:moveTo>
                <a:lnTo>
                  <a:pt x="7371745" y="0"/>
                </a:lnTo>
                <a:lnTo>
                  <a:pt x="7371745" y="4136886"/>
                </a:lnTo>
                <a:lnTo>
                  <a:pt x="0" y="413688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1028700" y="1474511"/>
            <a:ext cx="12773141" cy="98624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7704"/>
              </a:lnSpc>
            </a:pPr>
            <a:r>
              <a:rPr lang="en-US" b="true" sz="6641" spc="-312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Prompt Engineering: It’s a skill</a:t>
            </a:r>
          </a:p>
        </p:txBody>
      </p:sp>
    </p:spTree>
  </p:cSld>
  <p:clrMapOvr>
    <a:masterClrMapping/>
  </p:clrMapOvr>
</p:sld>
</file>

<file path=ppt/slides/slide2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0386026" y="6423577"/>
            <a:ext cx="13746548" cy="8229600"/>
          </a:xfrm>
          <a:custGeom>
            <a:avLst/>
            <a:gdLst/>
            <a:ahLst/>
            <a:cxnLst/>
            <a:rect r="r" b="b" t="t" l="l"/>
            <a:pathLst>
              <a:path h="8229600" w="13746548">
                <a:moveTo>
                  <a:pt x="0" y="0"/>
                </a:moveTo>
                <a:lnTo>
                  <a:pt x="13746548" y="0"/>
                </a:lnTo>
                <a:lnTo>
                  <a:pt x="13746548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16982967" y="400502"/>
            <a:ext cx="1305033" cy="333097"/>
            <a:chOff x="0" y="0"/>
            <a:chExt cx="343712" cy="87729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343712" cy="87729"/>
            </a:xfrm>
            <a:custGeom>
              <a:avLst/>
              <a:gdLst/>
              <a:ahLst/>
              <a:cxnLst/>
              <a:rect r="r" b="b" t="t" l="l"/>
              <a:pathLst>
                <a:path h="87729" w="343712">
                  <a:moveTo>
                    <a:pt x="0" y="0"/>
                  </a:moveTo>
                  <a:lnTo>
                    <a:pt x="343712" y="0"/>
                  </a:lnTo>
                  <a:lnTo>
                    <a:pt x="343712" y="87729"/>
                  </a:lnTo>
                  <a:lnTo>
                    <a:pt x="0" y="87729"/>
                  </a:lnTo>
                  <a:close/>
                </a:path>
              </a:pathLst>
            </a:custGeom>
            <a:solidFill>
              <a:srgbClr val="CB2134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-38100"/>
              <a:ext cx="343712" cy="125829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871"/>
                </a:lnSpc>
              </a:pPr>
            </a:p>
          </p:txBody>
        </p:sp>
      </p:grpSp>
      <p:sp>
        <p:nvSpPr>
          <p:cNvPr name="TextBox 6" id="6"/>
          <p:cNvSpPr txBox="true"/>
          <p:nvPr/>
        </p:nvSpPr>
        <p:spPr>
          <a:xfrm rot="0">
            <a:off x="3464754" y="2215699"/>
            <a:ext cx="10360122" cy="39395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479"/>
              </a:lnSpc>
              <a:spcBef>
                <a:spcPct val="0"/>
              </a:spcBef>
            </a:pPr>
            <a:r>
              <a:rPr lang="en-US" b="true" sz="3000" spc="-141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Example</a:t>
            </a:r>
            <a:r>
              <a:rPr lang="en-US" b="true" sz="3000" spc="-141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Prompt:</a:t>
            </a:r>
          </a:p>
          <a:p>
            <a:pPr algn="l">
              <a:lnSpc>
                <a:spcPts val="3479"/>
              </a:lnSpc>
              <a:spcBef>
                <a:spcPct val="0"/>
              </a:spcBef>
            </a:pPr>
          </a:p>
          <a:p>
            <a:pPr algn="l">
              <a:lnSpc>
                <a:spcPts val="3479"/>
              </a:lnSpc>
              <a:spcBef>
                <a:spcPct val="0"/>
              </a:spcBef>
            </a:pP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Translate English to French:</a:t>
            </a:r>
          </a:p>
          <a:p>
            <a:pPr algn="l">
              <a:lnSpc>
                <a:spcPts val="3479"/>
              </a:lnSpc>
              <a:spcBef>
                <a:spcPct val="0"/>
              </a:spcBef>
            </a:pPr>
          </a:p>
          <a:p>
            <a:pPr algn="l">
              <a:lnSpc>
                <a:spcPts val="3479"/>
              </a:lnSpc>
              <a:spcBef>
                <a:spcPct val="0"/>
              </a:spcBef>
            </a:pP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- Hello → Bonjour  - Thank you → Merci  </a:t>
            </a:r>
          </a:p>
          <a:p>
            <a:pPr algn="l">
              <a:lnSpc>
                <a:spcPts val="3479"/>
              </a:lnSpc>
              <a:spcBef>
                <a:spcPct val="0"/>
              </a:spcBef>
            </a:pPr>
          </a:p>
          <a:p>
            <a:pPr algn="l">
              <a:lnSpc>
                <a:spcPts val="3479"/>
              </a:lnSpc>
              <a:spcBef>
                <a:spcPct val="0"/>
              </a:spcBef>
            </a:pPr>
            <a:r>
              <a:rPr lang="en-US" b="true" sz="3000" spc="-141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Expected Output:</a:t>
            </a:r>
          </a:p>
          <a:p>
            <a:pPr algn="l">
              <a:lnSpc>
                <a:spcPts val="3479"/>
              </a:lnSpc>
              <a:spcBef>
                <a:spcPct val="0"/>
              </a:spcBef>
            </a:pP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Bonne nuit</a:t>
            </a:r>
          </a:p>
          <a:p>
            <a:pPr algn="l">
              <a:lnSpc>
                <a:spcPts val="3479"/>
              </a:lnSpc>
              <a:spcBef>
                <a:spcPct val="0"/>
              </a:spcBef>
            </a:pPr>
          </a:p>
        </p:txBody>
      </p:sp>
    </p:spTree>
  </p:cSld>
  <p:clrMapOvr>
    <a:masterClrMapping/>
  </p:clrMapOvr>
</p:sld>
</file>

<file path=ppt/slides/slide2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6982967" y="400502"/>
            <a:ext cx="1305033" cy="333097"/>
            <a:chOff x="0" y="0"/>
            <a:chExt cx="343712" cy="87729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343712" cy="87729"/>
            </a:xfrm>
            <a:custGeom>
              <a:avLst/>
              <a:gdLst/>
              <a:ahLst/>
              <a:cxnLst/>
              <a:rect r="r" b="b" t="t" l="l"/>
              <a:pathLst>
                <a:path h="87729" w="343712">
                  <a:moveTo>
                    <a:pt x="0" y="0"/>
                  </a:moveTo>
                  <a:lnTo>
                    <a:pt x="343712" y="0"/>
                  </a:lnTo>
                  <a:lnTo>
                    <a:pt x="343712" y="87729"/>
                  </a:lnTo>
                  <a:lnTo>
                    <a:pt x="0" y="87729"/>
                  </a:lnTo>
                  <a:close/>
                </a:path>
              </a:pathLst>
            </a:custGeom>
            <a:solidFill>
              <a:srgbClr val="CB2134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343712" cy="125829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871"/>
                </a:lnSpc>
              </a:pPr>
            </a:p>
          </p:txBody>
        </p:sp>
      </p:grpSp>
      <p:sp>
        <p:nvSpPr>
          <p:cNvPr name="TextBox 5" id="5"/>
          <p:cNvSpPr txBox="true"/>
          <p:nvPr/>
        </p:nvSpPr>
        <p:spPr>
          <a:xfrm rot="0">
            <a:off x="1028700" y="3360337"/>
            <a:ext cx="15357735" cy="30632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479"/>
              </a:lnSpc>
              <a:spcBef>
                <a:spcPct val="0"/>
              </a:spcBef>
            </a:pP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 When a language model generates content that is plausible-sounding but factually incorrect or nons</a:t>
            </a: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ensic</a:t>
            </a: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a</a:t>
            </a: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l</a:t>
            </a: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.</a:t>
            </a:r>
          </a:p>
          <a:p>
            <a:pPr algn="l">
              <a:lnSpc>
                <a:spcPts val="3479"/>
              </a:lnSpc>
              <a:spcBef>
                <a:spcPct val="0"/>
              </a:spcBef>
            </a:pPr>
          </a:p>
          <a:p>
            <a:pPr algn="l">
              <a:lnSpc>
                <a:spcPts val="3479"/>
              </a:lnSpc>
              <a:spcBef>
                <a:spcPct val="0"/>
              </a:spcBef>
            </a:pPr>
            <a:r>
              <a:rPr lang="en-US" b="true" sz="3000" spc="-141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Could occur due to</a:t>
            </a:r>
          </a:p>
          <a:p>
            <a:pPr algn="l" marL="647700" indent="-323850" lvl="1">
              <a:lnSpc>
                <a:spcPts val="3479"/>
              </a:lnSpc>
              <a:spcBef>
                <a:spcPct val="0"/>
              </a:spcBef>
              <a:buFont typeface="Arial"/>
              <a:buChar char="•"/>
            </a:pP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Overgeneralization from training d</a:t>
            </a: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at</a:t>
            </a: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a</a:t>
            </a:r>
          </a:p>
          <a:p>
            <a:pPr algn="l" marL="647700" indent="-323850" lvl="1">
              <a:lnSpc>
                <a:spcPts val="3479"/>
              </a:lnSpc>
              <a:spcBef>
                <a:spcPct val="0"/>
              </a:spcBef>
              <a:buFont typeface="Arial"/>
              <a:buChar char="•"/>
            </a:pP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Lack of access to real-time or structured knowledge</a:t>
            </a:r>
          </a:p>
          <a:p>
            <a:pPr algn="l" marL="647700" indent="-323850" lvl="1">
              <a:lnSpc>
                <a:spcPts val="3479"/>
              </a:lnSpc>
              <a:spcBef>
                <a:spcPct val="0"/>
              </a:spcBef>
              <a:buFont typeface="Arial"/>
              <a:buChar char="•"/>
            </a:pP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Confident guessing based on learned patterns</a:t>
            </a:r>
          </a:p>
        </p:txBody>
      </p:sp>
      <p:sp>
        <p:nvSpPr>
          <p:cNvPr name="Freeform 6" id="6"/>
          <p:cNvSpPr/>
          <p:nvPr/>
        </p:nvSpPr>
        <p:spPr>
          <a:xfrm flipH="false" flipV="false" rot="0">
            <a:off x="12700562" y="6107734"/>
            <a:ext cx="7371745" cy="4136886"/>
          </a:xfrm>
          <a:custGeom>
            <a:avLst/>
            <a:gdLst/>
            <a:ahLst/>
            <a:cxnLst/>
            <a:rect r="r" b="b" t="t" l="l"/>
            <a:pathLst>
              <a:path h="4136886" w="7371745">
                <a:moveTo>
                  <a:pt x="0" y="0"/>
                </a:moveTo>
                <a:lnTo>
                  <a:pt x="7371745" y="0"/>
                </a:lnTo>
                <a:lnTo>
                  <a:pt x="7371745" y="4136886"/>
                </a:lnTo>
                <a:lnTo>
                  <a:pt x="0" y="413688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11717565" y="5101507"/>
            <a:ext cx="7594594" cy="5335443"/>
          </a:xfrm>
          <a:custGeom>
            <a:avLst/>
            <a:gdLst/>
            <a:ahLst/>
            <a:cxnLst/>
            <a:rect r="r" b="b" t="t" l="l"/>
            <a:pathLst>
              <a:path h="5335443" w="7594594">
                <a:moveTo>
                  <a:pt x="0" y="0"/>
                </a:moveTo>
                <a:lnTo>
                  <a:pt x="7594595" y="0"/>
                </a:lnTo>
                <a:lnTo>
                  <a:pt x="7594595" y="5335443"/>
                </a:lnTo>
                <a:lnTo>
                  <a:pt x="0" y="533544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8" id="8"/>
          <p:cNvSpPr txBox="true"/>
          <p:nvPr/>
        </p:nvSpPr>
        <p:spPr>
          <a:xfrm rot="0">
            <a:off x="1028700" y="1474511"/>
            <a:ext cx="12773141" cy="98624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7704"/>
              </a:lnSpc>
            </a:pPr>
            <a:r>
              <a:rPr lang="en-US" b="true" sz="6641" spc="-312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Hallucinations</a:t>
            </a:r>
          </a:p>
        </p:txBody>
      </p:sp>
    </p:spTree>
  </p:cSld>
  <p:clrMapOvr>
    <a:masterClrMapping/>
  </p:clrMapOvr>
</p:sld>
</file>

<file path=ppt/slides/slide2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6982967" y="400502"/>
            <a:ext cx="1305033" cy="333097"/>
            <a:chOff x="0" y="0"/>
            <a:chExt cx="343712" cy="87729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343712" cy="87729"/>
            </a:xfrm>
            <a:custGeom>
              <a:avLst/>
              <a:gdLst/>
              <a:ahLst/>
              <a:cxnLst/>
              <a:rect r="r" b="b" t="t" l="l"/>
              <a:pathLst>
                <a:path h="87729" w="343712">
                  <a:moveTo>
                    <a:pt x="0" y="0"/>
                  </a:moveTo>
                  <a:lnTo>
                    <a:pt x="343712" y="0"/>
                  </a:lnTo>
                  <a:lnTo>
                    <a:pt x="343712" y="87729"/>
                  </a:lnTo>
                  <a:lnTo>
                    <a:pt x="0" y="87729"/>
                  </a:lnTo>
                  <a:close/>
                </a:path>
              </a:pathLst>
            </a:custGeom>
            <a:solidFill>
              <a:srgbClr val="CB2134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343712" cy="125829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871"/>
                </a:lnSpc>
              </a:pPr>
            </a:p>
          </p:txBody>
        </p:sp>
      </p:grpSp>
      <p:sp>
        <p:nvSpPr>
          <p:cNvPr name="TextBox 5" id="5"/>
          <p:cNvSpPr txBox="true"/>
          <p:nvPr/>
        </p:nvSpPr>
        <p:spPr>
          <a:xfrm rot="0">
            <a:off x="1028700" y="1474511"/>
            <a:ext cx="12773141" cy="98624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7704"/>
              </a:lnSpc>
            </a:pPr>
            <a:r>
              <a:rPr lang="en-US" b="true" sz="6641" spc="-312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The Hugging Face Ecosystem</a:t>
            </a:r>
          </a:p>
        </p:txBody>
      </p:sp>
      <p:sp>
        <p:nvSpPr>
          <p:cNvPr name="Freeform 6" id="6"/>
          <p:cNvSpPr/>
          <p:nvPr/>
        </p:nvSpPr>
        <p:spPr>
          <a:xfrm flipH="false" flipV="false" rot="0">
            <a:off x="4305313" y="2765429"/>
            <a:ext cx="9266687" cy="6787848"/>
          </a:xfrm>
          <a:custGeom>
            <a:avLst/>
            <a:gdLst/>
            <a:ahLst/>
            <a:cxnLst/>
            <a:rect r="r" b="b" t="t" l="l"/>
            <a:pathLst>
              <a:path h="6787848" w="9266687">
                <a:moveTo>
                  <a:pt x="0" y="0"/>
                </a:moveTo>
                <a:lnTo>
                  <a:pt x="9266687" y="0"/>
                </a:lnTo>
                <a:lnTo>
                  <a:pt x="9266687" y="6787848"/>
                </a:lnTo>
                <a:lnTo>
                  <a:pt x="0" y="678784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26.xml><?xml version="1.0" encoding="utf-8"?>
<p:sld xmlns:p="http://schemas.openxmlformats.org/presentationml/2006/main" xmlns:a="http://schemas.openxmlformats.org/drawingml/2006/main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6982967" y="400502"/>
            <a:ext cx="1305033" cy="333097"/>
            <a:chOff x="0" y="0"/>
            <a:chExt cx="343712" cy="87729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343712" cy="87729"/>
            </a:xfrm>
            <a:custGeom>
              <a:avLst/>
              <a:gdLst/>
              <a:ahLst/>
              <a:cxnLst/>
              <a:rect r="r" b="b" t="t" l="l"/>
              <a:pathLst>
                <a:path h="87729" w="343712">
                  <a:moveTo>
                    <a:pt x="0" y="0"/>
                  </a:moveTo>
                  <a:lnTo>
                    <a:pt x="343712" y="0"/>
                  </a:lnTo>
                  <a:lnTo>
                    <a:pt x="343712" y="87729"/>
                  </a:lnTo>
                  <a:lnTo>
                    <a:pt x="0" y="87729"/>
                  </a:lnTo>
                  <a:close/>
                </a:path>
              </a:pathLst>
            </a:custGeom>
            <a:solidFill>
              <a:srgbClr val="CB2134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343712" cy="125829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871"/>
                </a:lnSpc>
              </a:pPr>
            </a:p>
          </p:txBody>
        </p:sp>
      </p:grpSp>
      <p:sp>
        <p:nvSpPr>
          <p:cNvPr name="TextBox 5" id="5"/>
          <p:cNvSpPr txBox="true"/>
          <p:nvPr/>
        </p:nvSpPr>
        <p:spPr>
          <a:xfrm rot="0">
            <a:off x="1028700" y="3360337"/>
            <a:ext cx="15357735" cy="8724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479"/>
              </a:lnSpc>
              <a:spcBef>
                <a:spcPct val="0"/>
              </a:spcBef>
            </a:pP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Models that can generate code, complete functions, and assist with debugging and documentation.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028700" y="1474511"/>
            <a:ext cx="12773141" cy="98624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7704"/>
              </a:lnSpc>
            </a:pPr>
            <a:r>
              <a:rPr lang="en-US" b="true" sz="6641" spc="-312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Open Code LLMs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028700" y="4716780"/>
            <a:ext cx="15357735" cy="35013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479"/>
              </a:lnSpc>
            </a:pP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Some notable open source efforts include:</a:t>
            </a:r>
          </a:p>
          <a:p>
            <a:pPr algn="l" marL="647700" indent="-323850" lvl="1">
              <a:lnSpc>
                <a:spcPts val="3479"/>
              </a:lnSpc>
              <a:buFont typeface="Arial"/>
              <a:buChar char="•"/>
            </a:pP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CodeGen (Salesforce, 2022)</a:t>
            </a:r>
          </a:p>
          <a:p>
            <a:pPr algn="l" marL="647700" indent="-323850" lvl="1">
              <a:lnSpc>
                <a:spcPts val="3479"/>
              </a:lnSpc>
              <a:buFont typeface="Arial"/>
              <a:buChar char="•"/>
            </a:pP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InCoder (FAIR, 2022)</a:t>
            </a:r>
          </a:p>
          <a:p>
            <a:pPr algn="l" marL="647700" indent="-323850" lvl="1">
              <a:lnSpc>
                <a:spcPts val="3479"/>
              </a:lnSpc>
              <a:buFont typeface="Arial"/>
              <a:buChar char="•"/>
            </a:pP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PolyCoder (CMU, 2022)</a:t>
            </a:r>
          </a:p>
          <a:p>
            <a:pPr algn="l" marL="647700" indent="-323850" lvl="1">
              <a:lnSpc>
                <a:spcPts val="3479"/>
              </a:lnSpc>
              <a:buFont typeface="Arial"/>
              <a:buChar char="•"/>
            </a:pP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SantaCoder / StarCoder (Hugging Face, 2023)</a:t>
            </a:r>
          </a:p>
          <a:p>
            <a:pPr algn="l" marL="647700" indent="-323850" lvl="1">
              <a:lnSpc>
                <a:spcPts val="3479"/>
              </a:lnSpc>
              <a:buFont typeface="Arial"/>
              <a:buChar char="•"/>
            </a:pP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CodeGeeX (Tsinghua &amp; Huawei)</a:t>
            </a:r>
          </a:p>
          <a:p>
            <a:pPr algn="l">
              <a:lnSpc>
                <a:spcPts val="3479"/>
              </a:lnSpc>
              <a:spcBef>
                <a:spcPct val="0"/>
              </a:spcBef>
            </a:pPr>
          </a:p>
          <a:p>
            <a:pPr algn="l">
              <a:lnSpc>
                <a:spcPts val="3479"/>
              </a:lnSpc>
              <a:spcBef>
                <a:spcPct val="0"/>
              </a:spcBef>
            </a:pPr>
          </a:p>
        </p:txBody>
      </p:sp>
      <p:sp>
        <p:nvSpPr>
          <p:cNvPr name="TextBox 8" id="8"/>
          <p:cNvSpPr txBox="true"/>
          <p:nvPr/>
        </p:nvSpPr>
        <p:spPr>
          <a:xfrm rot="0">
            <a:off x="1028700" y="8237220"/>
            <a:ext cx="15357735" cy="8724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479"/>
              </a:lnSpc>
              <a:spcBef>
                <a:spcPct val="0"/>
              </a:spcBef>
            </a:pP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Most of these are built on architectures like GPT-2, PaLM, or LLaMA, and trained on diverse code corpora.</a:t>
            </a:r>
          </a:p>
        </p:txBody>
      </p:sp>
    </p:spTree>
  </p:cSld>
  <p:clrMapOvr>
    <a:masterClrMapping/>
  </p:clrMapOvr>
</p:sld>
</file>

<file path=ppt/slides/slide27.xml><?xml version="1.0" encoding="utf-8"?>
<p:sld xmlns:p="http://schemas.openxmlformats.org/presentationml/2006/main" xmlns:a="http://schemas.openxmlformats.org/drawingml/2006/main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6982967" y="400502"/>
            <a:ext cx="1305033" cy="333097"/>
            <a:chOff x="0" y="0"/>
            <a:chExt cx="343712" cy="87729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343712" cy="87729"/>
            </a:xfrm>
            <a:custGeom>
              <a:avLst/>
              <a:gdLst/>
              <a:ahLst/>
              <a:cxnLst/>
              <a:rect r="r" b="b" t="t" l="l"/>
              <a:pathLst>
                <a:path h="87729" w="343712">
                  <a:moveTo>
                    <a:pt x="0" y="0"/>
                  </a:moveTo>
                  <a:lnTo>
                    <a:pt x="343712" y="0"/>
                  </a:lnTo>
                  <a:lnTo>
                    <a:pt x="343712" y="87729"/>
                  </a:lnTo>
                  <a:lnTo>
                    <a:pt x="0" y="87729"/>
                  </a:lnTo>
                  <a:close/>
                </a:path>
              </a:pathLst>
            </a:custGeom>
            <a:solidFill>
              <a:srgbClr val="CB2134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343712" cy="125829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871"/>
                </a:lnSpc>
              </a:pPr>
            </a:p>
          </p:txBody>
        </p:sp>
      </p:grpSp>
      <p:sp>
        <p:nvSpPr>
          <p:cNvPr name="TextBox 5" id="5"/>
          <p:cNvSpPr txBox="true"/>
          <p:nvPr/>
        </p:nvSpPr>
        <p:spPr>
          <a:xfrm rot="0">
            <a:off x="1028700" y="3360337"/>
            <a:ext cx="15357735" cy="56921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479"/>
              </a:lnSpc>
            </a:pP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Training LLMs for code requires massive, diverse datasets. Here are some of the major ones:</a:t>
            </a:r>
          </a:p>
          <a:p>
            <a:pPr algn="l">
              <a:lnSpc>
                <a:spcPts val="3479"/>
              </a:lnSpc>
            </a:pPr>
          </a:p>
          <a:p>
            <a:pPr algn="l">
              <a:lnSpc>
                <a:spcPts val="3479"/>
              </a:lnSpc>
            </a:pPr>
            <a:r>
              <a:rPr lang="en-US" sz="3000" spc="-141" b="true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The Stack v1.2 (by BigCode)</a:t>
            </a:r>
          </a:p>
          <a:p>
            <a:pPr algn="l">
              <a:lnSpc>
                <a:spcPts val="3479"/>
              </a:lnSpc>
            </a:pP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Over 6.4 TB of code across 384 programming languages. It’s one of the largest open collections, but with strong attention to license filtering.</a:t>
            </a:r>
          </a:p>
          <a:p>
            <a:pPr algn="l">
              <a:lnSpc>
                <a:spcPts val="3479"/>
              </a:lnSpc>
            </a:pPr>
          </a:p>
          <a:p>
            <a:pPr algn="l">
              <a:lnSpc>
                <a:spcPts val="3479"/>
              </a:lnSpc>
            </a:pPr>
            <a:r>
              <a:rPr lang="en-US" sz="3000" spc="-141" u="sng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Fun fact:</a:t>
            </a: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 You can check if your code is in it using the tool “Am I in The Stack?”</a:t>
            </a:r>
          </a:p>
          <a:p>
            <a:pPr algn="l">
              <a:lnSpc>
                <a:spcPts val="3479"/>
              </a:lnSpc>
            </a:pPr>
          </a:p>
          <a:p>
            <a:pPr algn="l">
              <a:lnSpc>
                <a:spcPts val="3479"/>
              </a:lnSpc>
            </a:pPr>
            <a:r>
              <a:rPr lang="en-US" sz="3000" spc="-141" b="true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StarCoderData</a:t>
            </a:r>
          </a:p>
          <a:p>
            <a:pPr algn="l">
              <a:lnSpc>
                <a:spcPts val="3479"/>
              </a:lnSpc>
            </a:pP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A curated 783 GB dataset covering 86 languages, plus real-world developer artifacts like GitHub Issues, Jupyter notebooks, and Git commits.</a:t>
            </a:r>
          </a:p>
          <a:p>
            <a:pPr algn="l">
              <a:lnSpc>
                <a:spcPts val="3479"/>
              </a:lnSpc>
              <a:spcBef>
                <a:spcPct val="0"/>
              </a:spcBef>
            </a:pPr>
          </a:p>
        </p:txBody>
      </p:sp>
      <p:sp>
        <p:nvSpPr>
          <p:cNvPr name="TextBox 6" id="6"/>
          <p:cNvSpPr txBox="true"/>
          <p:nvPr/>
        </p:nvSpPr>
        <p:spPr>
          <a:xfrm rot="0">
            <a:off x="1028700" y="1474511"/>
            <a:ext cx="12773141" cy="98624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7704"/>
              </a:lnSpc>
            </a:pPr>
            <a:r>
              <a:rPr lang="en-US" b="true" sz="6641" spc="-312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 </a:t>
            </a:r>
            <a:r>
              <a:rPr lang="en-US" b="true" sz="6641" spc="-312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Trai</a:t>
            </a:r>
            <a:r>
              <a:rPr lang="en-US" b="true" sz="6641" spc="-312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ning Datasets</a:t>
            </a:r>
          </a:p>
        </p:txBody>
      </p:sp>
    </p:spTree>
  </p:cSld>
  <p:clrMapOvr>
    <a:masterClrMapping/>
  </p:clrMapOvr>
</p:sld>
</file>

<file path=ppt/slides/slide28.xml><?xml version="1.0" encoding="utf-8"?>
<p:sld xmlns:p="http://schemas.openxmlformats.org/presentationml/2006/main" xmlns:a="http://schemas.openxmlformats.org/drawingml/2006/main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6982967" y="400502"/>
            <a:ext cx="1305033" cy="333097"/>
            <a:chOff x="0" y="0"/>
            <a:chExt cx="343712" cy="87729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343712" cy="87729"/>
            </a:xfrm>
            <a:custGeom>
              <a:avLst/>
              <a:gdLst/>
              <a:ahLst/>
              <a:cxnLst/>
              <a:rect r="r" b="b" t="t" l="l"/>
              <a:pathLst>
                <a:path h="87729" w="343712">
                  <a:moveTo>
                    <a:pt x="0" y="0"/>
                  </a:moveTo>
                  <a:lnTo>
                    <a:pt x="343712" y="0"/>
                  </a:lnTo>
                  <a:lnTo>
                    <a:pt x="343712" y="87729"/>
                  </a:lnTo>
                  <a:lnTo>
                    <a:pt x="0" y="87729"/>
                  </a:lnTo>
                  <a:close/>
                </a:path>
              </a:pathLst>
            </a:custGeom>
            <a:solidFill>
              <a:srgbClr val="CB2134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343712" cy="125829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871"/>
                </a:lnSpc>
              </a:pPr>
            </a:p>
          </p:txBody>
        </p:sp>
      </p:grpSp>
      <p:sp>
        <p:nvSpPr>
          <p:cNvPr name="TextBox 5" id="5"/>
          <p:cNvSpPr txBox="true"/>
          <p:nvPr/>
        </p:nvSpPr>
        <p:spPr>
          <a:xfrm rot="0">
            <a:off x="1323975" y="3360337"/>
            <a:ext cx="15357735" cy="43776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479"/>
              </a:lnSpc>
            </a:pPr>
            <a:r>
              <a:rPr lang="en-US" sz="3000" spc="-141" b="true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CodeSearchNet:</a:t>
            </a:r>
          </a:p>
          <a:p>
            <a:pPr algn="l">
              <a:lnSpc>
                <a:spcPts val="3479"/>
              </a:lnSpc>
            </a:pP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A benchmark dataset with 2 million code-documentation pairs in 6 popular languages, great for code understanding tasks.</a:t>
            </a:r>
          </a:p>
          <a:p>
            <a:pPr algn="l">
              <a:lnSpc>
                <a:spcPts val="3479"/>
              </a:lnSpc>
            </a:pPr>
          </a:p>
          <a:p>
            <a:pPr algn="l">
              <a:lnSpc>
                <a:spcPts val="3479"/>
              </a:lnSpc>
            </a:pPr>
            <a:r>
              <a:rPr lang="en-US" sz="3000" spc="-141" b="true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PolyCoder</a:t>
            </a:r>
            <a:r>
              <a:rPr lang="en-US" b="true" sz="3000" spc="-141" u="none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 </a:t>
            </a:r>
            <a:r>
              <a:rPr lang="en-US" sz="3000" spc="-141" b="true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dat</a:t>
            </a:r>
            <a:r>
              <a:rPr lang="en-US" b="true" sz="3000" spc="-141" u="none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a</a:t>
            </a:r>
            <a:r>
              <a:rPr lang="en-US" sz="3000" spc="-141" b="true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se</a:t>
            </a:r>
            <a:r>
              <a:rPr lang="en-US" b="true" sz="3000" spc="-141" u="none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t:</a:t>
            </a:r>
          </a:p>
          <a:p>
            <a:pPr algn="l">
              <a:lnSpc>
                <a:spcPts val="3479"/>
              </a:lnSpc>
            </a:pP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 Sourced from 147K GitHub repositories, focused on C and other low-level languages.</a:t>
            </a:r>
          </a:p>
          <a:p>
            <a:pPr algn="l">
              <a:lnSpc>
                <a:spcPts val="3479"/>
              </a:lnSpc>
            </a:pPr>
          </a:p>
          <a:p>
            <a:pPr algn="l">
              <a:lnSpc>
                <a:spcPts val="3479"/>
              </a:lnSpc>
            </a:pPr>
            <a:r>
              <a:rPr lang="en-US" sz="3000" spc="-141" b="true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Google BigQuery GitHub data</a:t>
            </a:r>
          </a:p>
          <a:p>
            <a:pPr algn="l">
              <a:lnSpc>
                <a:spcPts val="3479"/>
              </a:lnSpc>
            </a:pP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 A frequently used source for mining large-scale open-source code.</a:t>
            </a:r>
          </a:p>
          <a:p>
            <a:pPr algn="l">
              <a:lnSpc>
                <a:spcPts val="3479"/>
              </a:lnSpc>
              <a:spcBef>
                <a:spcPct val="0"/>
              </a:spcBef>
            </a:pPr>
          </a:p>
        </p:txBody>
      </p:sp>
      <p:sp>
        <p:nvSpPr>
          <p:cNvPr name="TextBox 6" id="6"/>
          <p:cNvSpPr txBox="true"/>
          <p:nvPr/>
        </p:nvSpPr>
        <p:spPr>
          <a:xfrm rot="0">
            <a:off x="1028700" y="1474511"/>
            <a:ext cx="12773141" cy="98624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7704"/>
              </a:lnSpc>
            </a:pPr>
            <a:r>
              <a:rPr lang="en-US" b="true" sz="6641" spc="-312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 </a:t>
            </a:r>
            <a:r>
              <a:rPr lang="en-US" b="true" sz="6641" spc="-312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Trai</a:t>
            </a:r>
            <a:r>
              <a:rPr lang="en-US" b="true" sz="6641" spc="-312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ning Datasets</a:t>
            </a:r>
          </a:p>
        </p:txBody>
      </p:sp>
    </p:spTree>
  </p:cSld>
  <p:clrMapOvr>
    <a:masterClrMapping/>
  </p:clrMapOvr>
</p:sld>
</file>

<file path=ppt/slides/slide29.xml><?xml version="1.0" encoding="utf-8"?>
<p:sld xmlns:p="http://schemas.openxmlformats.org/presentationml/2006/main" xmlns:a="http://schemas.openxmlformats.org/drawingml/2006/main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6982967" y="400502"/>
            <a:ext cx="1305033" cy="333097"/>
            <a:chOff x="0" y="0"/>
            <a:chExt cx="343712" cy="87729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343712" cy="87729"/>
            </a:xfrm>
            <a:custGeom>
              <a:avLst/>
              <a:gdLst/>
              <a:ahLst/>
              <a:cxnLst/>
              <a:rect r="r" b="b" t="t" l="l"/>
              <a:pathLst>
                <a:path h="87729" w="343712">
                  <a:moveTo>
                    <a:pt x="0" y="0"/>
                  </a:moveTo>
                  <a:lnTo>
                    <a:pt x="343712" y="0"/>
                  </a:lnTo>
                  <a:lnTo>
                    <a:pt x="343712" y="87729"/>
                  </a:lnTo>
                  <a:lnTo>
                    <a:pt x="0" y="87729"/>
                  </a:lnTo>
                  <a:close/>
                </a:path>
              </a:pathLst>
            </a:custGeom>
            <a:solidFill>
              <a:srgbClr val="CB2134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343712" cy="125829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871"/>
                </a:lnSpc>
              </a:pPr>
            </a:p>
          </p:txBody>
        </p:sp>
      </p:grpSp>
      <p:sp>
        <p:nvSpPr>
          <p:cNvPr name="TextBox 5" id="5"/>
          <p:cNvSpPr txBox="true"/>
          <p:nvPr/>
        </p:nvSpPr>
        <p:spPr>
          <a:xfrm rot="0">
            <a:off x="1028700" y="2939040"/>
            <a:ext cx="15357735" cy="74447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479"/>
              </a:lnSpc>
            </a:pPr>
            <a:r>
              <a:rPr lang="en-US" sz="3000" spc="-141" b="true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MBPP (Mostly Basic Programming Problems)</a:t>
            </a:r>
          </a:p>
          <a:p>
            <a:pPr algn="l">
              <a:lnSpc>
                <a:spcPts val="3479"/>
              </a:lnSpc>
            </a:pP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Contains 974 beginner-level tasks, ideal for evaluating fundamental programming abilities</a:t>
            </a:r>
          </a:p>
          <a:p>
            <a:pPr algn="l">
              <a:lnSpc>
                <a:spcPts val="3479"/>
              </a:lnSpc>
            </a:pPr>
          </a:p>
          <a:p>
            <a:pPr algn="l">
              <a:lnSpc>
                <a:spcPts val="3479"/>
              </a:lnSpc>
            </a:pPr>
            <a:r>
              <a:rPr lang="en-US" sz="3000" spc="-141" b="true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SPoC</a:t>
            </a:r>
          </a:p>
          <a:p>
            <a:pPr algn="l">
              <a:lnSpc>
                <a:spcPts val="3479"/>
              </a:lnSpc>
            </a:pP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A</a:t>
            </a:r>
            <a:r>
              <a:rPr lang="en-US" sz="3000" spc="-141" u="non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dat</a:t>
            </a:r>
            <a:r>
              <a:rPr lang="en-US" sz="3000" spc="-141" u="non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a</a:t>
            </a: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se</a:t>
            </a:r>
            <a:r>
              <a:rPr lang="en-US" sz="3000" spc="-141" u="non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t</a:t>
            </a: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 of C++ programs paired with pseudocode and test cases, useful for studying code synthesis from natural language</a:t>
            </a:r>
          </a:p>
          <a:p>
            <a:pPr algn="l">
              <a:lnSpc>
                <a:spcPts val="3479"/>
              </a:lnSpc>
            </a:pPr>
          </a:p>
          <a:p>
            <a:pPr algn="l">
              <a:lnSpc>
                <a:spcPts val="3479"/>
              </a:lnSpc>
            </a:pPr>
            <a:r>
              <a:rPr lang="en-US" sz="3000" spc="-141" b="true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DS-1000</a:t>
            </a:r>
          </a:p>
          <a:p>
            <a:pPr algn="l">
              <a:lnSpc>
                <a:spcPts val="3479"/>
              </a:lnSpc>
            </a:pP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Focuses on data science tasks using NumPy, Pandas, and other tools reflecting real-world analytics use cases</a:t>
            </a:r>
          </a:p>
          <a:p>
            <a:pPr algn="l">
              <a:lnSpc>
                <a:spcPts val="3479"/>
              </a:lnSpc>
            </a:pPr>
          </a:p>
          <a:p>
            <a:pPr algn="l">
              <a:lnSpc>
                <a:spcPts val="3479"/>
              </a:lnSpc>
            </a:pPr>
            <a:r>
              <a:rPr lang="en-US" sz="3000" spc="-141" b="true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MathQA / MathQA-Python</a:t>
            </a:r>
          </a:p>
          <a:p>
            <a:pPr algn="l">
              <a:lnSpc>
                <a:spcPts val="3479"/>
              </a:lnSpc>
            </a:pP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Benchmarks for math problem solving where models must reason and generate Python code to find the answer</a:t>
            </a:r>
          </a:p>
          <a:p>
            <a:pPr algn="l">
              <a:lnSpc>
                <a:spcPts val="3479"/>
              </a:lnSpc>
              <a:spcBef>
                <a:spcPct val="0"/>
              </a:spcBef>
            </a:pPr>
          </a:p>
          <a:p>
            <a:pPr algn="l">
              <a:lnSpc>
                <a:spcPts val="3479"/>
              </a:lnSpc>
              <a:spcBef>
                <a:spcPct val="0"/>
              </a:spcBef>
            </a:pPr>
          </a:p>
        </p:txBody>
      </p:sp>
      <p:sp>
        <p:nvSpPr>
          <p:cNvPr name="TextBox 6" id="6"/>
          <p:cNvSpPr txBox="true"/>
          <p:nvPr/>
        </p:nvSpPr>
        <p:spPr>
          <a:xfrm rot="0">
            <a:off x="1028700" y="619300"/>
            <a:ext cx="13585661" cy="19577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7704"/>
              </a:lnSpc>
            </a:pPr>
            <a:r>
              <a:rPr lang="en-US" b="true" sz="6641" spc="-312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Benchmarks fo</a:t>
            </a:r>
            <a:r>
              <a:rPr lang="en-US" b="true" sz="6641" spc="-312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r Code Ge</a:t>
            </a:r>
            <a:r>
              <a:rPr lang="en-US" b="true" sz="6641" spc="-312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neration &amp;Reasoning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2948506" y="1536380"/>
            <a:ext cx="3086100" cy="1057316"/>
            <a:chOff x="0" y="0"/>
            <a:chExt cx="812800" cy="27847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812800" cy="278470"/>
            </a:xfrm>
            <a:custGeom>
              <a:avLst/>
              <a:gdLst/>
              <a:ahLst/>
              <a:cxnLst/>
              <a:rect r="r" b="b" t="t" l="l"/>
              <a:pathLst>
                <a:path h="278470" w="812800">
                  <a:moveTo>
                    <a:pt x="127941" y="0"/>
                  </a:moveTo>
                  <a:lnTo>
                    <a:pt x="684859" y="0"/>
                  </a:lnTo>
                  <a:cubicBezTo>
                    <a:pt x="718791" y="0"/>
                    <a:pt x="751333" y="13479"/>
                    <a:pt x="775327" y="37473"/>
                  </a:cubicBezTo>
                  <a:cubicBezTo>
                    <a:pt x="799321" y="61467"/>
                    <a:pt x="812800" y="94009"/>
                    <a:pt x="812800" y="127941"/>
                  </a:cubicBezTo>
                  <a:lnTo>
                    <a:pt x="812800" y="150529"/>
                  </a:lnTo>
                  <a:cubicBezTo>
                    <a:pt x="812800" y="184461"/>
                    <a:pt x="799321" y="217003"/>
                    <a:pt x="775327" y="240997"/>
                  </a:cubicBezTo>
                  <a:cubicBezTo>
                    <a:pt x="751333" y="264991"/>
                    <a:pt x="718791" y="278470"/>
                    <a:pt x="684859" y="278470"/>
                  </a:cubicBezTo>
                  <a:lnTo>
                    <a:pt x="127941" y="278470"/>
                  </a:lnTo>
                  <a:cubicBezTo>
                    <a:pt x="94009" y="278470"/>
                    <a:pt x="61467" y="264991"/>
                    <a:pt x="37473" y="240997"/>
                  </a:cubicBezTo>
                  <a:cubicBezTo>
                    <a:pt x="13479" y="217003"/>
                    <a:pt x="0" y="184461"/>
                    <a:pt x="0" y="150529"/>
                  </a:cubicBezTo>
                  <a:lnTo>
                    <a:pt x="0" y="127941"/>
                  </a:lnTo>
                  <a:cubicBezTo>
                    <a:pt x="0" y="94009"/>
                    <a:pt x="13479" y="61467"/>
                    <a:pt x="37473" y="37473"/>
                  </a:cubicBezTo>
                  <a:cubicBezTo>
                    <a:pt x="61467" y="13479"/>
                    <a:pt x="94009" y="0"/>
                    <a:pt x="127941" y="0"/>
                  </a:cubicBezTo>
                  <a:close/>
                </a:path>
              </a:pathLst>
            </a:custGeom>
            <a:solidFill>
              <a:srgbClr val="CB2134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47625"/>
              <a:ext cx="812800" cy="32609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779"/>
                </a:lnSpc>
              </a:pPr>
              <a:r>
                <a:rPr lang="en-US" sz="2699" spc="5">
                  <a:solidFill>
                    <a:srgbClr val="FFFFFF"/>
                  </a:solidFill>
                  <a:latin typeface="Open Sauce"/>
                  <a:ea typeface="Open Sauce"/>
                  <a:cs typeface="Open Sauce"/>
                  <a:sym typeface="Open Sauce"/>
                </a:rPr>
                <a:t>Rule-based systems</a:t>
              </a:r>
            </a:p>
          </p:txBody>
        </p:sp>
      </p:grpSp>
      <p:sp>
        <p:nvSpPr>
          <p:cNvPr name="TextBox 5" id="5"/>
          <p:cNvSpPr txBox="true"/>
          <p:nvPr/>
        </p:nvSpPr>
        <p:spPr>
          <a:xfrm rot="0">
            <a:off x="9013963" y="2984810"/>
            <a:ext cx="6903921" cy="90755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 marL="0" indent="0" lvl="0">
              <a:lnSpc>
                <a:spcPts val="7124"/>
              </a:lnSpc>
            </a:pPr>
            <a:r>
              <a:rPr lang="en-US" b="true" sz="6141" spc="-288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History of NLP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8708365" y="4402060"/>
            <a:ext cx="8859549" cy="231648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712465" indent="-356233" lvl="1">
              <a:lnSpc>
                <a:spcPts val="4619"/>
              </a:lnSpc>
              <a:buFont typeface="Arial"/>
              <a:buChar char="•"/>
            </a:pPr>
            <a:r>
              <a:rPr lang="en-US" sz="3299" spc="108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Grammars, Syntax Trees etc</a:t>
            </a:r>
          </a:p>
          <a:p>
            <a:pPr algn="l" marL="712465" indent="-356233" lvl="1">
              <a:lnSpc>
                <a:spcPts val="4619"/>
              </a:lnSpc>
              <a:buFont typeface="Arial"/>
              <a:buChar char="•"/>
            </a:pPr>
            <a:r>
              <a:rPr lang="en-US" sz="3299" spc="108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N-Grams, Probabilistic models</a:t>
            </a:r>
          </a:p>
          <a:p>
            <a:pPr algn="l" marL="712465" indent="-356233" lvl="1">
              <a:lnSpc>
                <a:spcPts val="4619"/>
              </a:lnSpc>
              <a:buFont typeface="Arial"/>
              <a:buChar char="•"/>
            </a:pPr>
            <a:r>
              <a:rPr lang="en-US" sz="3299" spc="108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Word embeddings, RNN, LSTM, GRU</a:t>
            </a:r>
          </a:p>
          <a:p>
            <a:pPr algn="l" marL="712465" indent="-356233" lvl="1">
              <a:lnSpc>
                <a:spcPts val="4619"/>
              </a:lnSpc>
              <a:buFont typeface="Arial"/>
              <a:buChar char="•"/>
            </a:pPr>
            <a:r>
              <a:rPr lang="en-US" sz="3299" spc="108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Pretrained models...</a:t>
            </a:r>
          </a:p>
        </p:txBody>
      </p:sp>
      <p:grpSp>
        <p:nvGrpSpPr>
          <p:cNvPr name="Group 7" id="7"/>
          <p:cNvGrpSpPr/>
          <p:nvPr/>
        </p:nvGrpSpPr>
        <p:grpSpPr>
          <a:xfrm rot="0">
            <a:off x="2948506" y="3363707"/>
            <a:ext cx="3086100" cy="1057316"/>
            <a:chOff x="0" y="0"/>
            <a:chExt cx="812800" cy="278470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812800" cy="278470"/>
            </a:xfrm>
            <a:custGeom>
              <a:avLst/>
              <a:gdLst/>
              <a:ahLst/>
              <a:cxnLst/>
              <a:rect r="r" b="b" t="t" l="l"/>
              <a:pathLst>
                <a:path h="278470" w="812800">
                  <a:moveTo>
                    <a:pt x="127941" y="0"/>
                  </a:moveTo>
                  <a:lnTo>
                    <a:pt x="684859" y="0"/>
                  </a:lnTo>
                  <a:cubicBezTo>
                    <a:pt x="718791" y="0"/>
                    <a:pt x="751333" y="13479"/>
                    <a:pt x="775327" y="37473"/>
                  </a:cubicBezTo>
                  <a:cubicBezTo>
                    <a:pt x="799321" y="61467"/>
                    <a:pt x="812800" y="94009"/>
                    <a:pt x="812800" y="127941"/>
                  </a:cubicBezTo>
                  <a:lnTo>
                    <a:pt x="812800" y="150529"/>
                  </a:lnTo>
                  <a:cubicBezTo>
                    <a:pt x="812800" y="184461"/>
                    <a:pt x="799321" y="217003"/>
                    <a:pt x="775327" y="240997"/>
                  </a:cubicBezTo>
                  <a:cubicBezTo>
                    <a:pt x="751333" y="264991"/>
                    <a:pt x="718791" y="278470"/>
                    <a:pt x="684859" y="278470"/>
                  </a:cubicBezTo>
                  <a:lnTo>
                    <a:pt x="127941" y="278470"/>
                  </a:lnTo>
                  <a:cubicBezTo>
                    <a:pt x="94009" y="278470"/>
                    <a:pt x="61467" y="264991"/>
                    <a:pt x="37473" y="240997"/>
                  </a:cubicBezTo>
                  <a:cubicBezTo>
                    <a:pt x="13479" y="217003"/>
                    <a:pt x="0" y="184461"/>
                    <a:pt x="0" y="150529"/>
                  </a:cubicBezTo>
                  <a:lnTo>
                    <a:pt x="0" y="127941"/>
                  </a:lnTo>
                  <a:cubicBezTo>
                    <a:pt x="0" y="94009"/>
                    <a:pt x="13479" y="61467"/>
                    <a:pt x="37473" y="37473"/>
                  </a:cubicBezTo>
                  <a:cubicBezTo>
                    <a:pt x="61467" y="13479"/>
                    <a:pt x="94009" y="0"/>
                    <a:pt x="127941" y="0"/>
                  </a:cubicBezTo>
                  <a:close/>
                </a:path>
              </a:pathLst>
            </a:custGeom>
            <a:solidFill>
              <a:srgbClr val="CB2134"/>
            </a:solidFill>
          </p:spPr>
        </p:sp>
        <p:sp>
          <p:nvSpPr>
            <p:cNvPr name="TextBox 9" id="9"/>
            <p:cNvSpPr txBox="true"/>
            <p:nvPr/>
          </p:nvSpPr>
          <p:spPr>
            <a:xfrm>
              <a:off x="0" y="-47625"/>
              <a:ext cx="812800" cy="32609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779"/>
                </a:lnSpc>
              </a:pPr>
              <a:r>
                <a:rPr lang="en-US" sz="2699" spc="5">
                  <a:solidFill>
                    <a:srgbClr val="FFFFFF"/>
                  </a:solidFill>
                  <a:latin typeface="Open Sauce"/>
                  <a:ea typeface="Open Sauce"/>
                  <a:cs typeface="Open Sauce"/>
                  <a:sym typeface="Open Sauce"/>
                </a:rPr>
                <a:t>Statistical NLP</a:t>
              </a:r>
            </a:p>
          </p:txBody>
        </p:sp>
      </p:grpSp>
      <p:grpSp>
        <p:nvGrpSpPr>
          <p:cNvPr name="Group 10" id="10"/>
          <p:cNvGrpSpPr/>
          <p:nvPr/>
        </p:nvGrpSpPr>
        <p:grpSpPr>
          <a:xfrm rot="0">
            <a:off x="2948506" y="5192547"/>
            <a:ext cx="3086100" cy="1057316"/>
            <a:chOff x="0" y="0"/>
            <a:chExt cx="812800" cy="278470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0" y="0"/>
              <a:ext cx="812800" cy="278470"/>
            </a:xfrm>
            <a:custGeom>
              <a:avLst/>
              <a:gdLst/>
              <a:ahLst/>
              <a:cxnLst/>
              <a:rect r="r" b="b" t="t" l="l"/>
              <a:pathLst>
                <a:path h="278470" w="812800">
                  <a:moveTo>
                    <a:pt x="127941" y="0"/>
                  </a:moveTo>
                  <a:lnTo>
                    <a:pt x="684859" y="0"/>
                  </a:lnTo>
                  <a:cubicBezTo>
                    <a:pt x="718791" y="0"/>
                    <a:pt x="751333" y="13479"/>
                    <a:pt x="775327" y="37473"/>
                  </a:cubicBezTo>
                  <a:cubicBezTo>
                    <a:pt x="799321" y="61467"/>
                    <a:pt x="812800" y="94009"/>
                    <a:pt x="812800" y="127941"/>
                  </a:cubicBezTo>
                  <a:lnTo>
                    <a:pt x="812800" y="150529"/>
                  </a:lnTo>
                  <a:cubicBezTo>
                    <a:pt x="812800" y="184461"/>
                    <a:pt x="799321" y="217003"/>
                    <a:pt x="775327" y="240997"/>
                  </a:cubicBezTo>
                  <a:cubicBezTo>
                    <a:pt x="751333" y="264991"/>
                    <a:pt x="718791" y="278470"/>
                    <a:pt x="684859" y="278470"/>
                  </a:cubicBezTo>
                  <a:lnTo>
                    <a:pt x="127941" y="278470"/>
                  </a:lnTo>
                  <a:cubicBezTo>
                    <a:pt x="94009" y="278470"/>
                    <a:pt x="61467" y="264991"/>
                    <a:pt x="37473" y="240997"/>
                  </a:cubicBezTo>
                  <a:cubicBezTo>
                    <a:pt x="13479" y="217003"/>
                    <a:pt x="0" y="184461"/>
                    <a:pt x="0" y="150529"/>
                  </a:cubicBezTo>
                  <a:lnTo>
                    <a:pt x="0" y="127941"/>
                  </a:lnTo>
                  <a:cubicBezTo>
                    <a:pt x="0" y="94009"/>
                    <a:pt x="13479" y="61467"/>
                    <a:pt x="37473" y="37473"/>
                  </a:cubicBezTo>
                  <a:cubicBezTo>
                    <a:pt x="61467" y="13479"/>
                    <a:pt x="94009" y="0"/>
                    <a:pt x="127941" y="0"/>
                  </a:cubicBezTo>
                  <a:close/>
                </a:path>
              </a:pathLst>
            </a:custGeom>
            <a:solidFill>
              <a:srgbClr val="CB2134"/>
            </a:solidFill>
          </p:spPr>
        </p:sp>
        <p:sp>
          <p:nvSpPr>
            <p:cNvPr name="TextBox 12" id="12"/>
            <p:cNvSpPr txBox="true"/>
            <p:nvPr/>
          </p:nvSpPr>
          <p:spPr>
            <a:xfrm>
              <a:off x="0" y="-47625"/>
              <a:ext cx="812800" cy="32609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779"/>
                </a:lnSpc>
              </a:pPr>
              <a:r>
                <a:rPr lang="en-US" sz="2699" spc="5">
                  <a:solidFill>
                    <a:srgbClr val="FFFFFF"/>
                  </a:solidFill>
                  <a:latin typeface="Open Sauce"/>
                  <a:ea typeface="Open Sauce"/>
                  <a:cs typeface="Open Sauce"/>
                  <a:sym typeface="Open Sauce"/>
                </a:rPr>
                <a:t>Neural NLP</a:t>
              </a:r>
            </a:p>
          </p:txBody>
        </p:sp>
      </p:grpSp>
      <p:grpSp>
        <p:nvGrpSpPr>
          <p:cNvPr name="Group 13" id="13"/>
          <p:cNvGrpSpPr/>
          <p:nvPr/>
        </p:nvGrpSpPr>
        <p:grpSpPr>
          <a:xfrm rot="0">
            <a:off x="2948506" y="7021388"/>
            <a:ext cx="3086100" cy="1057316"/>
            <a:chOff x="0" y="0"/>
            <a:chExt cx="812800" cy="278470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0" y="0"/>
              <a:ext cx="812800" cy="278470"/>
            </a:xfrm>
            <a:custGeom>
              <a:avLst/>
              <a:gdLst/>
              <a:ahLst/>
              <a:cxnLst/>
              <a:rect r="r" b="b" t="t" l="l"/>
              <a:pathLst>
                <a:path h="278470" w="812800">
                  <a:moveTo>
                    <a:pt x="127941" y="0"/>
                  </a:moveTo>
                  <a:lnTo>
                    <a:pt x="684859" y="0"/>
                  </a:lnTo>
                  <a:cubicBezTo>
                    <a:pt x="718791" y="0"/>
                    <a:pt x="751333" y="13479"/>
                    <a:pt x="775327" y="37473"/>
                  </a:cubicBezTo>
                  <a:cubicBezTo>
                    <a:pt x="799321" y="61467"/>
                    <a:pt x="812800" y="94009"/>
                    <a:pt x="812800" y="127941"/>
                  </a:cubicBezTo>
                  <a:lnTo>
                    <a:pt x="812800" y="150529"/>
                  </a:lnTo>
                  <a:cubicBezTo>
                    <a:pt x="812800" y="184461"/>
                    <a:pt x="799321" y="217003"/>
                    <a:pt x="775327" y="240997"/>
                  </a:cubicBezTo>
                  <a:cubicBezTo>
                    <a:pt x="751333" y="264991"/>
                    <a:pt x="718791" y="278470"/>
                    <a:pt x="684859" y="278470"/>
                  </a:cubicBezTo>
                  <a:lnTo>
                    <a:pt x="127941" y="278470"/>
                  </a:lnTo>
                  <a:cubicBezTo>
                    <a:pt x="94009" y="278470"/>
                    <a:pt x="61467" y="264991"/>
                    <a:pt x="37473" y="240997"/>
                  </a:cubicBezTo>
                  <a:cubicBezTo>
                    <a:pt x="13479" y="217003"/>
                    <a:pt x="0" y="184461"/>
                    <a:pt x="0" y="150529"/>
                  </a:cubicBezTo>
                  <a:lnTo>
                    <a:pt x="0" y="127941"/>
                  </a:lnTo>
                  <a:cubicBezTo>
                    <a:pt x="0" y="94009"/>
                    <a:pt x="13479" y="61467"/>
                    <a:pt x="37473" y="37473"/>
                  </a:cubicBezTo>
                  <a:cubicBezTo>
                    <a:pt x="61467" y="13479"/>
                    <a:pt x="94009" y="0"/>
                    <a:pt x="127941" y="0"/>
                  </a:cubicBezTo>
                  <a:close/>
                </a:path>
              </a:pathLst>
            </a:custGeom>
            <a:solidFill>
              <a:srgbClr val="CB2134"/>
            </a:solidFill>
          </p:spPr>
        </p:sp>
        <p:sp>
          <p:nvSpPr>
            <p:cNvPr name="TextBox 15" id="15"/>
            <p:cNvSpPr txBox="true"/>
            <p:nvPr/>
          </p:nvSpPr>
          <p:spPr>
            <a:xfrm>
              <a:off x="0" y="-47625"/>
              <a:ext cx="812800" cy="32609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779"/>
                </a:lnSpc>
              </a:pPr>
              <a:r>
                <a:rPr lang="en-US" sz="2699" spc="5">
                  <a:solidFill>
                    <a:srgbClr val="FFFFFF"/>
                  </a:solidFill>
                  <a:latin typeface="Open Sauce"/>
                  <a:ea typeface="Open Sauce"/>
                  <a:cs typeface="Open Sauce"/>
                  <a:sym typeface="Open Sauce"/>
                </a:rPr>
                <a:t>Transformer Era</a:t>
              </a:r>
            </a:p>
          </p:txBody>
        </p:sp>
      </p:grpSp>
      <p:sp>
        <p:nvSpPr>
          <p:cNvPr name="AutoShape 16" id="16"/>
          <p:cNvSpPr/>
          <p:nvPr/>
        </p:nvSpPr>
        <p:spPr>
          <a:xfrm>
            <a:off x="6976625" y="844580"/>
            <a:ext cx="0" cy="8597841"/>
          </a:xfrm>
          <a:prstGeom prst="line">
            <a:avLst/>
          </a:prstGeom>
          <a:ln cap="flat" w="142875">
            <a:solidFill>
              <a:srgbClr val="FFFFFF"/>
            </a:solidFill>
            <a:prstDash val="solid"/>
            <a:headEnd type="none" len="sm" w="sm"/>
            <a:tailEnd type="arrow" len="sm" w="med"/>
          </a:ln>
        </p:spPr>
      </p:sp>
    </p:spTree>
  </p:cSld>
  <p:clrMapOvr>
    <a:masterClrMapping/>
  </p:clrMapOvr>
</p:sld>
</file>

<file path=ppt/slides/slide30.xml><?xml version="1.0" encoding="utf-8"?>
<p:sld xmlns:p="http://schemas.openxmlformats.org/presentationml/2006/main" xmlns:a="http://schemas.openxmlformats.org/drawingml/2006/main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6982967" y="400502"/>
            <a:ext cx="1305033" cy="333097"/>
            <a:chOff x="0" y="0"/>
            <a:chExt cx="343712" cy="87729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343712" cy="87729"/>
            </a:xfrm>
            <a:custGeom>
              <a:avLst/>
              <a:gdLst/>
              <a:ahLst/>
              <a:cxnLst/>
              <a:rect r="r" b="b" t="t" l="l"/>
              <a:pathLst>
                <a:path h="87729" w="343712">
                  <a:moveTo>
                    <a:pt x="0" y="0"/>
                  </a:moveTo>
                  <a:lnTo>
                    <a:pt x="343712" y="0"/>
                  </a:lnTo>
                  <a:lnTo>
                    <a:pt x="343712" y="87729"/>
                  </a:lnTo>
                  <a:lnTo>
                    <a:pt x="0" y="87729"/>
                  </a:lnTo>
                  <a:close/>
                </a:path>
              </a:pathLst>
            </a:custGeom>
            <a:solidFill>
              <a:srgbClr val="CB2134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343712" cy="125829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871"/>
                </a:lnSpc>
              </a:pPr>
            </a:p>
          </p:txBody>
        </p:sp>
      </p:grpSp>
      <p:sp>
        <p:nvSpPr>
          <p:cNvPr name="TextBox 5" id="5"/>
          <p:cNvSpPr txBox="true"/>
          <p:nvPr/>
        </p:nvSpPr>
        <p:spPr>
          <a:xfrm rot="0">
            <a:off x="1028700" y="2205917"/>
            <a:ext cx="15357735" cy="4343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479"/>
              </a:lnSpc>
              <a:spcBef>
                <a:spcPct val="0"/>
              </a:spcBef>
            </a:pPr>
            <a:r>
              <a:rPr lang="en-US" b="true" sz="3000" spc="-141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Measuring how well a model writes</a:t>
            </a:r>
            <a:r>
              <a:rPr lang="en-US" b="true" sz="3000" spc="-141" u="none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 </a:t>
            </a:r>
            <a:r>
              <a:rPr lang="en-US" b="true" sz="3000" spc="-141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code goes beyond just comparing tokens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028700" y="619300"/>
            <a:ext cx="13585661" cy="98624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7704"/>
              </a:lnSpc>
            </a:pPr>
            <a:r>
              <a:rPr lang="en-US" b="true" sz="6641" spc="-312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Evaluation Metrics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028700" y="3240332"/>
            <a:ext cx="15357735" cy="61302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479"/>
              </a:lnSpc>
            </a:pPr>
            <a:r>
              <a:rPr lang="en-US" sz="3000" spc="-141" b="true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BLEU Score</a:t>
            </a: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 was an early choice, measuring token overlap. However, it correlates poorly with functional correctness two different-looking solutions can both be</a:t>
            </a:r>
            <a:r>
              <a:rPr lang="en-US" sz="3000" spc="-141" u="non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correct</a:t>
            </a:r>
          </a:p>
          <a:p>
            <a:pPr algn="l">
              <a:lnSpc>
                <a:spcPts val="3479"/>
              </a:lnSpc>
            </a:pPr>
          </a:p>
          <a:p>
            <a:pPr algn="l">
              <a:lnSpc>
                <a:spcPts val="3479"/>
              </a:lnSpc>
            </a:pPr>
            <a:r>
              <a:rPr lang="en-US" sz="3000" spc="-141" b="true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BERTScore and CodeBERTScore</a:t>
            </a: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 improve on this by comparing contextual embeddings instead of surface-level tokens. These metrics better reflect semantic similarity</a:t>
            </a:r>
          </a:p>
          <a:p>
            <a:pPr algn="l">
              <a:lnSpc>
                <a:spcPts val="3479"/>
              </a:lnSpc>
            </a:pPr>
          </a:p>
          <a:p>
            <a:pPr algn="l">
              <a:lnSpc>
                <a:spcPts val="3479"/>
              </a:lnSpc>
            </a:pPr>
            <a:r>
              <a:rPr lang="en-US" sz="3000" spc="-141" b="true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pass@k (</a:t>
            </a: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used in benchmarks like HumanEval and SPoC) asks: If we generate k solutions, does at least one pass the unit tests? It captures practical success rather than exact matching</a:t>
            </a:r>
          </a:p>
          <a:p>
            <a:pPr algn="l">
              <a:lnSpc>
                <a:spcPts val="3479"/>
              </a:lnSpc>
            </a:pPr>
          </a:p>
          <a:p>
            <a:pPr algn="l">
              <a:lnSpc>
                <a:spcPts val="3479"/>
              </a:lnSpc>
            </a:pPr>
            <a:r>
              <a:rPr lang="en-US" sz="3000" spc="-141" b="true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Robust pass@k (from ReCode) </a:t>
            </a: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takes it further checking if the model still solves the problem when the prompt is slightly changed. It tests generalization and stability</a:t>
            </a:r>
          </a:p>
          <a:p>
            <a:pPr algn="l">
              <a:lnSpc>
                <a:spcPts val="3479"/>
              </a:lnSpc>
              <a:spcBef>
                <a:spcPct val="0"/>
              </a:spcBef>
            </a:pPr>
          </a:p>
        </p:txBody>
      </p:sp>
    </p:spTree>
  </p:cSld>
  <p:clrMapOvr>
    <a:masterClrMapping/>
  </p:clrMapOvr>
</p:sld>
</file>

<file path=ppt/slides/slide31.xml><?xml version="1.0" encoding="utf-8"?>
<p:sld xmlns:p="http://schemas.openxmlformats.org/presentationml/2006/main" xmlns:a="http://schemas.openxmlformats.org/drawingml/2006/main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6982967" y="400502"/>
            <a:ext cx="1305033" cy="333097"/>
            <a:chOff x="0" y="0"/>
            <a:chExt cx="343712" cy="87729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343712" cy="87729"/>
            </a:xfrm>
            <a:custGeom>
              <a:avLst/>
              <a:gdLst/>
              <a:ahLst/>
              <a:cxnLst/>
              <a:rect r="r" b="b" t="t" l="l"/>
              <a:pathLst>
                <a:path h="87729" w="343712">
                  <a:moveTo>
                    <a:pt x="0" y="0"/>
                  </a:moveTo>
                  <a:lnTo>
                    <a:pt x="343712" y="0"/>
                  </a:lnTo>
                  <a:lnTo>
                    <a:pt x="343712" y="87729"/>
                  </a:lnTo>
                  <a:lnTo>
                    <a:pt x="0" y="87729"/>
                  </a:lnTo>
                  <a:close/>
                </a:path>
              </a:pathLst>
            </a:custGeom>
            <a:solidFill>
              <a:srgbClr val="CB2134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343712" cy="125829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871"/>
                </a:lnSpc>
              </a:pPr>
            </a:p>
          </p:txBody>
        </p:sp>
      </p:grpSp>
      <p:sp>
        <p:nvSpPr>
          <p:cNvPr name="TextBox 5" id="5"/>
          <p:cNvSpPr txBox="true"/>
          <p:nvPr/>
        </p:nvSpPr>
        <p:spPr>
          <a:xfrm rot="0">
            <a:off x="1028700" y="619300"/>
            <a:ext cx="13585661" cy="98624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7704"/>
              </a:lnSpc>
            </a:pPr>
            <a:r>
              <a:rPr lang="en-US" b="true" sz="6641" spc="-312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Code Generation Dynamics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028700" y="2346960"/>
            <a:ext cx="15357735" cy="30632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479"/>
              </a:lnSpc>
            </a:pPr>
            <a:r>
              <a:rPr lang="en-US" sz="3000" spc="-141" b="true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When generating code, models need clear stopping points. Common criteria include:</a:t>
            </a:r>
          </a:p>
          <a:p>
            <a:pPr algn="l" marL="647700" indent="-323850" lvl="1">
              <a:lnSpc>
                <a:spcPts val="3479"/>
              </a:lnSpc>
              <a:buFont typeface="Arial"/>
              <a:buChar char="•"/>
            </a:pP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Maximum token limit</a:t>
            </a:r>
          </a:p>
          <a:p>
            <a:pPr algn="l" marL="647700" indent="-323850" lvl="1">
              <a:lnSpc>
                <a:spcPts val="3479"/>
              </a:lnSpc>
              <a:buFont typeface="Arial"/>
              <a:buChar char="•"/>
            </a:pP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Special end-of-code tokens like \ndef, \nclass</a:t>
            </a:r>
          </a:p>
          <a:p>
            <a:pPr algn="l" marL="647700" indent="-323850" lvl="1">
              <a:lnSpc>
                <a:spcPts val="3479"/>
              </a:lnSpc>
              <a:buFont typeface="Arial"/>
              <a:buChar char="•"/>
            </a:pP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A probability threshold signaling low confidence</a:t>
            </a:r>
          </a:p>
          <a:p>
            <a:pPr algn="l" marL="647700" indent="-323850" lvl="1">
              <a:lnSpc>
                <a:spcPts val="3479"/>
              </a:lnSpc>
              <a:buFont typeface="Arial"/>
              <a:buChar char="•"/>
            </a:pP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Predefined number of completions to return</a:t>
            </a:r>
          </a:p>
          <a:p>
            <a:pPr algn="l">
              <a:lnSpc>
                <a:spcPts val="3479"/>
              </a:lnSpc>
              <a:spcBef>
                <a:spcPct val="0"/>
              </a:spcBef>
            </a:pPr>
          </a:p>
        </p:txBody>
      </p:sp>
      <p:sp>
        <p:nvSpPr>
          <p:cNvPr name="TextBox 7" id="7"/>
          <p:cNvSpPr txBox="true"/>
          <p:nvPr/>
        </p:nvSpPr>
        <p:spPr>
          <a:xfrm rot="0">
            <a:off x="1028700" y="5743522"/>
            <a:ext cx="15357735" cy="39395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479"/>
              </a:lnSpc>
            </a:pPr>
            <a:r>
              <a:rPr lang="en-US" sz="3000" spc="-141" b="true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How long should the prompt be?</a:t>
            </a:r>
          </a:p>
          <a:p>
            <a:pPr algn="l">
              <a:lnSpc>
                <a:spcPts val="3479"/>
              </a:lnSpc>
            </a:pP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Studies on models like CodeGen show a near-linear relationship between prompt length and output length.</a:t>
            </a:r>
          </a:p>
          <a:p>
            <a:pPr algn="l">
              <a:lnSpc>
                <a:spcPts val="3479"/>
              </a:lnSpc>
            </a:pPr>
            <a:r>
              <a:rPr lang="en-US" sz="3000" spc="-141" b="true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 </a:t>
            </a:r>
          </a:p>
          <a:p>
            <a:pPr algn="l">
              <a:lnSpc>
                <a:spcPts val="3479"/>
              </a:lnSpc>
            </a:pPr>
            <a:r>
              <a:rPr lang="en-US" sz="3000" spc="-141" b="true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Tradeoff</a:t>
            </a:r>
          </a:p>
          <a:p>
            <a:pPr algn="l">
              <a:lnSpc>
                <a:spcPts val="3479"/>
              </a:lnSpc>
            </a:pP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Longer prompts provide more context, improving code relevance but they also slow down generation and increase computational cost.</a:t>
            </a:r>
          </a:p>
          <a:p>
            <a:pPr algn="l">
              <a:lnSpc>
                <a:spcPts val="3479"/>
              </a:lnSpc>
            </a:pP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Balancing prompt size and generation quality is essential for efficient coding assistance.</a:t>
            </a:r>
          </a:p>
          <a:p>
            <a:pPr algn="l">
              <a:lnSpc>
                <a:spcPts val="3479"/>
              </a:lnSpc>
              <a:spcBef>
                <a:spcPct val="0"/>
              </a:spcBef>
            </a:pPr>
          </a:p>
        </p:txBody>
      </p:sp>
    </p:spTree>
  </p:cSld>
  <p:clrMapOvr>
    <a:masterClrMapping/>
  </p:clrMapOvr>
</p:sld>
</file>

<file path=ppt/slides/slide3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0386026" y="6423577"/>
            <a:ext cx="13746548" cy="8229600"/>
          </a:xfrm>
          <a:custGeom>
            <a:avLst/>
            <a:gdLst/>
            <a:ahLst/>
            <a:cxnLst/>
            <a:rect r="r" b="b" t="t" l="l"/>
            <a:pathLst>
              <a:path h="8229600" w="13746548">
                <a:moveTo>
                  <a:pt x="0" y="0"/>
                </a:moveTo>
                <a:lnTo>
                  <a:pt x="13746548" y="0"/>
                </a:lnTo>
                <a:lnTo>
                  <a:pt x="13746548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16982967" y="400502"/>
            <a:ext cx="1305033" cy="333097"/>
            <a:chOff x="0" y="0"/>
            <a:chExt cx="343712" cy="87729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343712" cy="87729"/>
            </a:xfrm>
            <a:custGeom>
              <a:avLst/>
              <a:gdLst/>
              <a:ahLst/>
              <a:cxnLst/>
              <a:rect r="r" b="b" t="t" l="l"/>
              <a:pathLst>
                <a:path h="87729" w="343712">
                  <a:moveTo>
                    <a:pt x="0" y="0"/>
                  </a:moveTo>
                  <a:lnTo>
                    <a:pt x="343712" y="0"/>
                  </a:lnTo>
                  <a:lnTo>
                    <a:pt x="343712" y="87729"/>
                  </a:lnTo>
                  <a:lnTo>
                    <a:pt x="0" y="87729"/>
                  </a:lnTo>
                  <a:close/>
                </a:path>
              </a:pathLst>
            </a:custGeom>
            <a:solidFill>
              <a:srgbClr val="CB2134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-38100"/>
              <a:ext cx="343712" cy="125829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871"/>
                </a:lnSpc>
              </a:pPr>
            </a:p>
          </p:txBody>
        </p:sp>
      </p:grpSp>
      <p:sp>
        <p:nvSpPr>
          <p:cNvPr name="Freeform 6" id="6"/>
          <p:cNvSpPr/>
          <p:nvPr/>
        </p:nvSpPr>
        <p:spPr>
          <a:xfrm flipH="false" flipV="false" rot="-1203349">
            <a:off x="11266609" y="2456983"/>
            <a:ext cx="1594815" cy="1477303"/>
          </a:xfrm>
          <a:custGeom>
            <a:avLst/>
            <a:gdLst/>
            <a:ahLst/>
            <a:cxnLst/>
            <a:rect r="r" b="b" t="t" l="l"/>
            <a:pathLst>
              <a:path h="1477303" w="1594815">
                <a:moveTo>
                  <a:pt x="0" y="0"/>
                </a:moveTo>
                <a:lnTo>
                  <a:pt x="1594815" y="0"/>
                </a:lnTo>
                <a:lnTo>
                  <a:pt x="1594815" y="1477303"/>
                </a:lnTo>
                <a:lnTo>
                  <a:pt x="0" y="147730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14424129" y="1362629"/>
            <a:ext cx="1791577" cy="1814255"/>
          </a:xfrm>
          <a:custGeom>
            <a:avLst/>
            <a:gdLst/>
            <a:ahLst/>
            <a:cxnLst/>
            <a:rect r="r" b="b" t="t" l="l"/>
            <a:pathLst>
              <a:path h="1814255" w="1791577">
                <a:moveTo>
                  <a:pt x="0" y="0"/>
                </a:moveTo>
                <a:lnTo>
                  <a:pt x="1791577" y="0"/>
                </a:lnTo>
                <a:lnTo>
                  <a:pt x="1791577" y="1814255"/>
                </a:lnTo>
                <a:lnTo>
                  <a:pt x="0" y="181425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1001511">
            <a:off x="9284735" y="4042209"/>
            <a:ext cx="2202581" cy="2202581"/>
          </a:xfrm>
          <a:custGeom>
            <a:avLst/>
            <a:gdLst/>
            <a:ahLst/>
            <a:cxnLst/>
            <a:rect r="r" b="b" t="t" l="l"/>
            <a:pathLst>
              <a:path h="2202581" w="2202581">
                <a:moveTo>
                  <a:pt x="0" y="0"/>
                </a:moveTo>
                <a:lnTo>
                  <a:pt x="2202582" y="0"/>
                </a:lnTo>
                <a:lnTo>
                  <a:pt x="2202582" y="2202582"/>
                </a:lnTo>
                <a:lnTo>
                  <a:pt x="0" y="2202582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0">
            <a:off x="13185201" y="4383762"/>
            <a:ext cx="2093392" cy="2093392"/>
          </a:xfrm>
          <a:custGeom>
            <a:avLst/>
            <a:gdLst/>
            <a:ahLst/>
            <a:cxnLst/>
            <a:rect r="r" b="b" t="t" l="l"/>
            <a:pathLst>
              <a:path h="2093392" w="2093392">
                <a:moveTo>
                  <a:pt x="0" y="0"/>
                </a:moveTo>
                <a:lnTo>
                  <a:pt x="2093393" y="0"/>
                </a:lnTo>
                <a:lnTo>
                  <a:pt x="2093393" y="2093392"/>
                </a:lnTo>
                <a:lnTo>
                  <a:pt x="0" y="2093392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-1274150">
            <a:off x="7213578" y="6684968"/>
            <a:ext cx="5839398" cy="1824812"/>
          </a:xfrm>
          <a:custGeom>
            <a:avLst/>
            <a:gdLst/>
            <a:ahLst/>
            <a:cxnLst/>
            <a:rect r="r" b="b" t="t" l="l"/>
            <a:pathLst>
              <a:path h="1824812" w="5839398">
                <a:moveTo>
                  <a:pt x="0" y="0"/>
                </a:moveTo>
                <a:lnTo>
                  <a:pt x="5839398" y="0"/>
                </a:lnTo>
                <a:lnTo>
                  <a:pt x="5839398" y="1824811"/>
                </a:lnTo>
                <a:lnTo>
                  <a:pt x="0" y="1824811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0" b="0"/>
            </a:stretch>
          </a:blipFill>
        </p:spPr>
      </p:sp>
      <p:sp>
        <p:nvSpPr>
          <p:cNvPr name="TextBox 11" id="11"/>
          <p:cNvSpPr txBox="true"/>
          <p:nvPr/>
        </p:nvSpPr>
        <p:spPr>
          <a:xfrm rot="0">
            <a:off x="1028700" y="586101"/>
            <a:ext cx="12156501" cy="98626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7704"/>
              </a:lnSpc>
            </a:pPr>
            <a:r>
              <a:rPr lang="en-US" b="true" sz="6641" spc="-312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Some tools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1028700" y="2161642"/>
            <a:ext cx="5740956" cy="63912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647700" indent="-323850" lvl="1">
              <a:lnSpc>
                <a:spcPts val="4200"/>
              </a:lnSpc>
              <a:spcBef>
                <a:spcPct val="0"/>
              </a:spcBef>
              <a:buFont typeface="Arial"/>
              <a:buChar char="•"/>
            </a:pPr>
            <a:r>
              <a:rPr lang="en-US" sz="3000" spc="6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Hugg</a:t>
            </a:r>
            <a:r>
              <a:rPr lang="en-US" sz="3000" spc="6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ing Face Transformers</a:t>
            </a:r>
          </a:p>
          <a:p>
            <a:pPr algn="l" marL="647700" indent="-323850" lvl="1">
              <a:lnSpc>
                <a:spcPts val="4200"/>
              </a:lnSpc>
              <a:spcBef>
                <a:spcPct val="0"/>
              </a:spcBef>
              <a:buFont typeface="Arial"/>
              <a:buChar char="•"/>
            </a:pPr>
            <a:r>
              <a:rPr lang="en-US" sz="3000" spc="6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OpenAI</a:t>
            </a:r>
            <a:r>
              <a:rPr lang="en-US" sz="3000" spc="6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 Codex API</a:t>
            </a:r>
          </a:p>
          <a:p>
            <a:pPr algn="l" marL="647700" indent="-323850" lvl="1">
              <a:lnSpc>
                <a:spcPts val="4200"/>
              </a:lnSpc>
              <a:spcBef>
                <a:spcPct val="0"/>
              </a:spcBef>
              <a:buFont typeface="Arial"/>
              <a:buChar char="•"/>
            </a:pPr>
            <a:r>
              <a:rPr lang="en-US" sz="3000" spc="6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Google PaLM API</a:t>
            </a:r>
          </a:p>
          <a:p>
            <a:pPr algn="l" marL="647700" indent="-323850" lvl="1">
              <a:lnSpc>
                <a:spcPts val="4200"/>
              </a:lnSpc>
              <a:spcBef>
                <a:spcPct val="0"/>
              </a:spcBef>
              <a:buFont typeface="Arial"/>
              <a:buChar char="•"/>
            </a:pPr>
            <a:r>
              <a:rPr lang="en-US" sz="3000" spc="6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LangChain</a:t>
            </a:r>
          </a:p>
          <a:p>
            <a:pPr algn="l" marL="647700" indent="-323850" lvl="1">
              <a:lnSpc>
                <a:spcPts val="4200"/>
              </a:lnSpc>
              <a:spcBef>
                <a:spcPct val="0"/>
              </a:spcBef>
              <a:buFont typeface="Arial"/>
              <a:buChar char="•"/>
            </a:pPr>
            <a:r>
              <a:rPr lang="en-US" sz="3000" spc="6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Haystack</a:t>
            </a:r>
          </a:p>
          <a:p>
            <a:pPr algn="l" marL="647700" indent="-323850" lvl="1">
              <a:lnSpc>
                <a:spcPts val="4200"/>
              </a:lnSpc>
              <a:spcBef>
                <a:spcPct val="0"/>
              </a:spcBef>
              <a:buFont typeface="Arial"/>
              <a:buChar char="•"/>
            </a:pPr>
            <a:r>
              <a:rPr lang="en-US" sz="3000" spc="6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LlamaIndex</a:t>
            </a:r>
          </a:p>
          <a:p>
            <a:pPr algn="l" marL="647700" indent="-323850" lvl="1">
              <a:lnSpc>
                <a:spcPts val="4200"/>
              </a:lnSpc>
              <a:spcBef>
                <a:spcPct val="0"/>
              </a:spcBef>
              <a:buFont typeface="Arial"/>
              <a:buChar char="•"/>
            </a:pPr>
            <a:r>
              <a:rPr lang="en-US" sz="3000" spc="6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Eval</a:t>
            </a:r>
            <a:r>
              <a:rPr lang="en-US" sz="3000" spc="6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Plus</a:t>
            </a:r>
          </a:p>
          <a:p>
            <a:pPr algn="l" marL="647700" indent="-323850" lvl="1">
              <a:lnSpc>
                <a:spcPts val="4200"/>
              </a:lnSpc>
              <a:spcBef>
                <a:spcPct val="0"/>
              </a:spcBef>
              <a:buFont typeface="Arial"/>
              <a:buChar char="•"/>
            </a:pPr>
            <a:r>
              <a:rPr lang="en-US" sz="3000" spc="6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Ope</a:t>
            </a:r>
            <a:r>
              <a:rPr lang="en-US" sz="3000" spc="6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nAI evals</a:t>
            </a:r>
          </a:p>
          <a:p>
            <a:pPr algn="l" marL="647700" indent="-323850" lvl="1">
              <a:lnSpc>
                <a:spcPts val="4200"/>
              </a:lnSpc>
              <a:spcBef>
                <a:spcPct val="0"/>
              </a:spcBef>
              <a:buFont typeface="Arial"/>
              <a:buChar char="•"/>
            </a:pPr>
            <a:r>
              <a:rPr lang="en-US" sz="3000" spc="6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Co</a:t>
            </a:r>
            <a:r>
              <a:rPr lang="en-US" sz="3000" spc="6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deBERTScore</a:t>
            </a:r>
          </a:p>
          <a:p>
            <a:pPr algn="l" marL="647700" indent="-323850" lvl="1">
              <a:lnSpc>
                <a:spcPts val="4200"/>
              </a:lnSpc>
              <a:spcBef>
                <a:spcPct val="0"/>
              </a:spcBef>
              <a:buFont typeface="Arial"/>
              <a:buChar char="•"/>
            </a:pPr>
            <a:r>
              <a:rPr lang="en-US" sz="3000" spc="6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Jupyter</a:t>
            </a:r>
          </a:p>
          <a:p>
            <a:pPr algn="l">
              <a:lnSpc>
                <a:spcPts val="4200"/>
              </a:lnSpc>
              <a:spcBef>
                <a:spcPct val="0"/>
              </a:spcBef>
            </a:pPr>
          </a:p>
          <a:p>
            <a:pPr algn="l">
              <a:lnSpc>
                <a:spcPts val="4200"/>
              </a:lnSpc>
              <a:spcBef>
                <a:spcPct val="0"/>
              </a:spcBef>
            </a:pPr>
          </a:p>
        </p:txBody>
      </p:sp>
    </p:spTree>
  </p:cSld>
  <p:clrMapOvr>
    <a:masterClrMapping/>
  </p:clrMapOvr>
</p:sld>
</file>

<file path=ppt/slides/slide3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6982967" y="400502"/>
            <a:ext cx="1305033" cy="333097"/>
            <a:chOff x="0" y="0"/>
            <a:chExt cx="343712" cy="87729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343712" cy="87729"/>
            </a:xfrm>
            <a:custGeom>
              <a:avLst/>
              <a:gdLst/>
              <a:ahLst/>
              <a:cxnLst/>
              <a:rect r="r" b="b" t="t" l="l"/>
              <a:pathLst>
                <a:path h="87729" w="343712">
                  <a:moveTo>
                    <a:pt x="0" y="0"/>
                  </a:moveTo>
                  <a:lnTo>
                    <a:pt x="343712" y="0"/>
                  </a:lnTo>
                  <a:lnTo>
                    <a:pt x="343712" y="87729"/>
                  </a:lnTo>
                  <a:lnTo>
                    <a:pt x="0" y="87729"/>
                  </a:lnTo>
                  <a:close/>
                </a:path>
              </a:pathLst>
            </a:custGeom>
            <a:solidFill>
              <a:srgbClr val="CB2134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343712" cy="125829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871"/>
                </a:lnSpc>
              </a:pPr>
            </a:p>
          </p:txBody>
        </p:sp>
      </p:grpSp>
      <p:sp>
        <p:nvSpPr>
          <p:cNvPr name="TextBox 5" id="5"/>
          <p:cNvSpPr txBox="true"/>
          <p:nvPr/>
        </p:nvSpPr>
        <p:spPr>
          <a:xfrm rot="0">
            <a:off x="1667985" y="1320095"/>
            <a:ext cx="12156501" cy="98624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7704"/>
              </a:lnSpc>
            </a:pPr>
            <a:r>
              <a:rPr lang="en-US" b="true" sz="6641" spc="-312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Some code 💻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667985" y="4016878"/>
            <a:ext cx="11268960" cy="26574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spc="6" u="sng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  <a:hlinkClick r:id="rId2" tooltip="https://colab.research.google.com/drive/1JcSMLNNaj1jMcI2CdNJmD0PxifNKHr0w?usp=sharing"/>
              </a:rPr>
              <a:t>https://colab.research.google.com/drive/1JcSMLNNaj1jMcI2CdNJmD0PxifNKHr0w?usp=sharing </a:t>
            </a:r>
          </a:p>
          <a:p>
            <a:pPr algn="l">
              <a:lnSpc>
                <a:spcPts val="4200"/>
              </a:lnSpc>
              <a:spcBef>
                <a:spcPct val="0"/>
              </a:spcBef>
            </a:pPr>
          </a:p>
          <a:p>
            <a:pPr algn="l">
              <a:lnSpc>
                <a:spcPts val="4200"/>
              </a:lnSpc>
              <a:spcBef>
                <a:spcPct val="0"/>
              </a:spcBef>
            </a:pPr>
          </a:p>
          <a:p>
            <a:pPr algn="l">
              <a:lnSpc>
                <a:spcPts val="4200"/>
              </a:lnSpc>
              <a:spcBef>
                <a:spcPct val="0"/>
              </a:spcBef>
            </a:pPr>
          </a:p>
        </p:txBody>
      </p:sp>
      <p:sp>
        <p:nvSpPr>
          <p:cNvPr name="TextBox 7" id="7"/>
          <p:cNvSpPr txBox="true"/>
          <p:nvPr/>
        </p:nvSpPr>
        <p:spPr>
          <a:xfrm rot="0">
            <a:off x="1667985" y="6150478"/>
            <a:ext cx="7251264" cy="5238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spc="6" u="sng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  <a:hlinkClick r:id="rId3" tooltip="https://github.com/tasosger/llm_lab.git"/>
              </a:rPr>
              <a:t>https://github.com/tasosger/llm_lab.git</a:t>
            </a:r>
          </a:p>
        </p:txBody>
      </p:sp>
    </p:spTree>
  </p:cSld>
  <p:clrMapOvr>
    <a:masterClrMapping/>
  </p:clrMapOvr>
</p:sld>
</file>

<file path=ppt/slides/slide3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6982967" y="400502"/>
            <a:ext cx="1305033" cy="333097"/>
            <a:chOff x="0" y="0"/>
            <a:chExt cx="343712" cy="87729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343712" cy="87729"/>
            </a:xfrm>
            <a:custGeom>
              <a:avLst/>
              <a:gdLst/>
              <a:ahLst/>
              <a:cxnLst/>
              <a:rect r="r" b="b" t="t" l="l"/>
              <a:pathLst>
                <a:path h="87729" w="343712">
                  <a:moveTo>
                    <a:pt x="0" y="0"/>
                  </a:moveTo>
                  <a:lnTo>
                    <a:pt x="343712" y="0"/>
                  </a:lnTo>
                  <a:lnTo>
                    <a:pt x="343712" y="87729"/>
                  </a:lnTo>
                  <a:lnTo>
                    <a:pt x="0" y="87729"/>
                  </a:lnTo>
                  <a:close/>
                </a:path>
              </a:pathLst>
            </a:custGeom>
            <a:solidFill>
              <a:srgbClr val="CB2134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343712" cy="125829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871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0386026" y="6423577"/>
            <a:ext cx="13746548" cy="8229600"/>
          </a:xfrm>
          <a:custGeom>
            <a:avLst/>
            <a:gdLst/>
            <a:ahLst/>
            <a:cxnLst/>
            <a:rect r="r" b="b" t="t" l="l"/>
            <a:pathLst>
              <a:path h="8229600" w="13746548">
                <a:moveTo>
                  <a:pt x="0" y="0"/>
                </a:moveTo>
                <a:lnTo>
                  <a:pt x="13746548" y="0"/>
                </a:lnTo>
                <a:lnTo>
                  <a:pt x="13746548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1583981" y="4007878"/>
            <a:ext cx="15120037" cy="220681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18014"/>
              </a:lnSpc>
              <a:spcBef>
                <a:spcPct val="0"/>
              </a:spcBef>
            </a:pPr>
            <a:r>
              <a:rPr lang="en-US" b="true" sz="12867" spc="295">
                <a:solidFill>
                  <a:srgbClr val="FFFFFF"/>
                </a:solidFill>
                <a:latin typeface="Montserrat Ultra-Bold"/>
                <a:ea typeface="Montserrat Ultra-Bold"/>
                <a:cs typeface="Montserrat Ultra-Bold"/>
                <a:sym typeface="Montserrat Ultra-Bold"/>
              </a:rPr>
              <a:t>THANK YOU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583981" y="4895850"/>
            <a:ext cx="15120037" cy="220681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18014"/>
              </a:lnSpc>
              <a:spcBef>
                <a:spcPct val="0"/>
              </a:spcBef>
            </a:pPr>
            <a:r>
              <a:rPr lang="en-US" b="true" sz="12867" spc="295">
                <a:solidFill>
                  <a:srgbClr val="FFFFFF"/>
                </a:solidFill>
                <a:latin typeface="Montserrat Ultra-Bold"/>
                <a:ea typeface="Montserrat Ultra-Bold"/>
                <a:cs typeface="Montserrat Ultra-Bold"/>
                <a:sym typeface="Montserrat Ultra-Bold"/>
              </a:rPr>
              <a:t>THANK YOU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1583981" y="3267743"/>
            <a:ext cx="15120037" cy="220681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18014"/>
              </a:lnSpc>
              <a:spcBef>
                <a:spcPct val="0"/>
              </a:spcBef>
            </a:pPr>
            <a:r>
              <a:rPr lang="en-US" b="true" sz="12867" spc="295">
                <a:solidFill>
                  <a:srgbClr val="FFFFFF"/>
                </a:solidFill>
                <a:latin typeface="Montserrat Ultra-Bold"/>
                <a:ea typeface="Montserrat Ultra-Bold"/>
                <a:cs typeface="Montserrat Ultra-Bold"/>
                <a:sym typeface="Montserrat Ultra-Bold"/>
              </a:rPr>
              <a:t>THANK YOU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1583981" y="8783561"/>
            <a:ext cx="6819466" cy="3067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</a:pPr>
            <a:r>
              <a:rPr lang="en-US" sz="1800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CRISTIAN SCOBIOALA-NICOGLU | t8220137@aueb.gr</a:t>
            </a:r>
          </a:p>
        </p:txBody>
      </p:sp>
      <p:sp>
        <p:nvSpPr>
          <p:cNvPr name="Freeform 10" id="10"/>
          <p:cNvSpPr/>
          <p:nvPr/>
        </p:nvSpPr>
        <p:spPr>
          <a:xfrm flipH="false" flipV="false" rot="0">
            <a:off x="-7607709" y="-1481982"/>
            <a:ext cx="14774614" cy="12601514"/>
          </a:xfrm>
          <a:custGeom>
            <a:avLst/>
            <a:gdLst/>
            <a:ahLst/>
            <a:cxnLst/>
            <a:rect r="r" b="b" t="t" l="l"/>
            <a:pathLst>
              <a:path h="12601514" w="14774614">
                <a:moveTo>
                  <a:pt x="0" y="0"/>
                </a:moveTo>
                <a:lnTo>
                  <a:pt x="14774614" y="0"/>
                </a:lnTo>
                <a:lnTo>
                  <a:pt x="14774614" y="12601514"/>
                </a:lnTo>
                <a:lnTo>
                  <a:pt x="0" y="1260151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11" id="11"/>
          <p:cNvSpPr txBox="true"/>
          <p:nvPr/>
        </p:nvSpPr>
        <p:spPr>
          <a:xfrm rot="0">
            <a:off x="9894078" y="8783561"/>
            <a:ext cx="6819466" cy="3067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</a:pPr>
            <a:r>
              <a:rPr lang="en-US" sz="1800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TASOS GERASIS | t8220022@aueb.gr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0386026" y="6423577"/>
            <a:ext cx="13746548" cy="8229600"/>
          </a:xfrm>
          <a:custGeom>
            <a:avLst/>
            <a:gdLst/>
            <a:ahLst/>
            <a:cxnLst/>
            <a:rect r="r" b="b" t="t" l="l"/>
            <a:pathLst>
              <a:path h="8229600" w="13746548">
                <a:moveTo>
                  <a:pt x="0" y="0"/>
                </a:moveTo>
                <a:lnTo>
                  <a:pt x="13746548" y="0"/>
                </a:lnTo>
                <a:lnTo>
                  <a:pt x="13746548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1028700" y="1474511"/>
            <a:ext cx="8259370" cy="98626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7704"/>
              </a:lnSpc>
            </a:pPr>
            <a:r>
              <a:rPr lang="en-US" b="true" sz="6641" spc="-312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Language Models</a:t>
            </a:r>
          </a:p>
        </p:txBody>
      </p:sp>
      <p:grpSp>
        <p:nvGrpSpPr>
          <p:cNvPr name="Group 4" id="4"/>
          <p:cNvGrpSpPr/>
          <p:nvPr/>
        </p:nvGrpSpPr>
        <p:grpSpPr>
          <a:xfrm rot="0">
            <a:off x="16982967" y="400502"/>
            <a:ext cx="1305033" cy="333097"/>
            <a:chOff x="0" y="0"/>
            <a:chExt cx="343712" cy="87729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343712" cy="87729"/>
            </a:xfrm>
            <a:custGeom>
              <a:avLst/>
              <a:gdLst/>
              <a:ahLst/>
              <a:cxnLst/>
              <a:rect r="r" b="b" t="t" l="l"/>
              <a:pathLst>
                <a:path h="87729" w="343712">
                  <a:moveTo>
                    <a:pt x="0" y="0"/>
                  </a:moveTo>
                  <a:lnTo>
                    <a:pt x="343712" y="0"/>
                  </a:lnTo>
                  <a:lnTo>
                    <a:pt x="343712" y="87729"/>
                  </a:lnTo>
                  <a:lnTo>
                    <a:pt x="0" y="87729"/>
                  </a:lnTo>
                  <a:close/>
                </a:path>
              </a:pathLst>
            </a:custGeom>
            <a:solidFill>
              <a:srgbClr val="CB2134"/>
            </a:solidFill>
          </p:spPr>
        </p:sp>
        <p:sp>
          <p:nvSpPr>
            <p:cNvPr name="TextBox 6" id="6"/>
            <p:cNvSpPr txBox="true"/>
            <p:nvPr/>
          </p:nvSpPr>
          <p:spPr>
            <a:xfrm>
              <a:off x="0" y="-38100"/>
              <a:ext cx="343712" cy="125829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871"/>
                </a:lnSpc>
              </a:pPr>
            </a:p>
          </p:txBody>
        </p:sp>
      </p:grpSp>
      <p:sp>
        <p:nvSpPr>
          <p:cNvPr name="TextBox 7" id="7"/>
          <p:cNvSpPr txBox="true"/>
          <p:nvPr/>
        </p:nvSpPr>
        <p:spPr>
          <a:xfrm rot="0">
            <a:off x="812384" y="3832860"/>
            <a:ext cx="14041041" cy="13106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647700" indent="-323850" lvl="1">
              <a:lnSpc>
                <a:spcPts val="3479"/>
              </a:lnSpc>
              <a:spcBef>
                <a:spcPct val="0"/>
              </a:spcBef>
              <a:buFont typeface="Arial"/>
              <a:buChar char="•"/>
            </a:pP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A language model (LM) assigns probabilities t</a:t>
            </a: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o sequences of words or tokens.</a:t>
            </a:r>
          </a:p>
          <a:p>
            <a:pPr algn="l" marL="647700" indent="-323850" lvl="1">
              <a:lnSpc>
                <a:spcPts val="3479"/>
              </a:lnSpc>
              <a:spcBef>
                <a:spcPct val="0"/>
              </a:spcBef>
              <a:buFont typeface="Arial"/>
              <a:buChar char="•"/>
            </a:pP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It predicts the next word, token, or sequence given a context.</a:t>
            </a:r>
          </a:p>
          <a:p>
            <a:pPr algn="l">
              <a:lnSpc>
                <a:spcPts val="3479"/>
              </a:lnSpc>
              <a:spcBef>
                <a:spcPct val="0"/>
              </a:spcBef>
            </a:pP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0386026" y="6423577"/>
            <a:ext cx="13746548" cy="8229600"/>
          </a:xfrm>
          <a:custGeom>
            <a:avLst/>
            <a:gdLst/>
            <a:ahLst/>
            <a:cxnLst/>
            <a:rect r="r" b="b" t="t" l="l"/>
            <a:pathLst>
              <a:path h="8229600" w="13746548">
                <a:moveTo>
                  <a:pt x="0" y="0"/>
                </a:moveTo>
                <a:lnTo>
                  <a:pt x="13746548" y="0"/>
                </a:lnTo>
                <a:lnTo>
                  <a:pt x="13746548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16982967" y="400502"/>
            <a:ext cx="1305033" cy="333097"/>
            <a:chOff x="0" y="0"/>
            <a:chExt cx="343712" cy="87729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343712" cy="87729"/>
            </a:xfrm>
            <a:custGeom>
              <a:avLst/>
              <a:gdLst/>
              <a:ahLst/>
              <a:cxnLst/>
              <a:rect r="r" b="b" t="t" l="l"/>
              <a:pathLst>
                <a:path h="87729" w="343712">
                  <a:moveTo>
                    <a:pt x="0" y="0"/>
                  </a:moveTo>
                  <a:lnTo>
                    <a:pt x="343712" y="0"/>
                  </a:lnTo>
                  <a:lnTo>
                    <a:pt x="343712" y="87729"/>
                  </a:lnTo>
                  <a:lnTo>
                    <a:pt x="0" y="87729"/>
                  </a:lnTo>
                  <a:close/>
                </a:path>
              </a:pathLst>
            </a:custGeom>
            <a:solidFill>
              <a:srgbClr val="CB2134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-38100"/>
              <a:ext cx="343712" cy="125829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871"/>
                </a:lnSpc>
              </a:pPr>
            </a:p>
          </p:txBody>
        </p:sp>
      </p:grpSp>
      <p:sp>
        <p:nvSpPr>
          <p:cNvPr name="Freeform 6" id="6"/>
          <p:cNvSpPr/>
          <p:nvPr/>
        </p:nvSpPr>
        <p:spPr>
          <a:xfrm flipH="false" flipV="false" rot="0">
            <a:off x="1028700" y="6913213"/>
            <a:ext cx="11301259" cy="1878834"/>
          </a:xfrm>
          <a:custGeom>
            <a:avLst/>
            <a:gdLst/>
            <a:ahLst/>
            <a:cxnLst/>
            <a:rect r="r" b="b" t="t" l="l"/>
            <a:pathLst>
              <a:path h="1878834" w="11301259">
                <a:moveTo>
                  <a:pt x="0" y="0"/>
                </a:moveTo>
                <a:lnTo>
                  <a:pt x="11301259" y="0"/>
                </a:lnTo>
                <a:lnTo>
                  <a:pt x="11301259" y="1878834"/>
                </a:lnTo>
                <a:lnTo>
                  <a:pt x="0" y="187883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1028700" y="1474511"/>
            <a:ext cx="8259370" cy="98624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7704"/>
              </a:lnSpc>
            </a:pPr>
            <a:r>
              <a:rPr lang="en-US" b="true" sz="6641" spc="-312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N Grams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1028700" y="3832860"/>
            <a:ext cx="9887070" cy="17487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479"/>
              </a:lnSpc>
            </a:pPr>
            <a:r>
              <a:rPr lang="en-US" sz="3000" spc="-141" b="true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What is an n-gram?</a:t>
            </a:r>
          </a:p>
          <a:p>
            <a:pPr algn="l">
              <a:lnSpc>
                <a:spcPts val="3479"/>
              </a:lnSpc>
            </a:pPr>
          </a:p>
          <a:p>
            <a:pPr algn="l">
              <a:lnSpc>
                <a:spcPts val="3479"/>
              </a:lnSpc>
              <a:spcBef>
                <a:spcPct val="0"/>
              </a:spcBef>
            </a:pP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A contiguous </a:t>
            </a: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sequence of n tokens (words or characters).</a:t>
            </a:r>
          </a:p>
          <a:p>
            <a:pPr algn="l">
              <a:lnSpc>
                <a:spcPts val="3479"/>
              </a:lnSpc>
              <a:spcBef>
                <a:spcPct val="0"/>
              </a:spcBef>
            </a:pPr>
          </a:p>
        </p:txBody>
      </p:sp>
      <p:sp>
        <p:nvSpPr>
          <p:cNvPr name="TextBox 9" id="9"/>
          <p:cNvSpPr txBox="true"/>
          <p:nvPr/>
        </p:nvSpPr>
        <p:spPr>
          <a:xfrm rot="0">
            <a:off x="1028700" y="6215932"/>
            <a:ext cx="5962531" cy="4343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479"/>
              </a:lnSpc>
              <a:spcBef>
                <a:spcPct val="0"/>
              </a:spcBef>
            </a:pPr>
            <a:r>
              <a:rPr lang="en-US" b="true" sz="3000" spc="-141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Conditional Probability is the  🗝️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0386026" y="6423577"/>
            <a:ext cx="13746548" cy="8229600"/>
          </a:xfrm>
          <a:custGeom>
            <a:avLst/>
            <a:gdLst/>
            <a:ahLst/>
            <a:cxnLst/>
            <a:rect r="r" b="b" t="t" l="l"/>
            <a:pathLst>
              <a:path h="8229600" w="13746548">
                <a:moveTo>
                  <a:pt x="0" y="0"/>
                </a:moveTo>
                <a:lnTo>
                  <a:pt x="13746548" y="0"/>
                </a:lnTo>
                <a:lnTo>
                  <a:pt x="13746548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16982967" y="400502"/>
            <a:ext cx="1305033" cy="333097"/>
            <a:chOff x="0" y="0"/>
            <a:chExt cx="343712" cy="87729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343712" cy="87729"/>
            </a:xfrm>
            <a:custGeom>
              <a:avLst/>
              <a:gdLst/>
              <a:ahLst/>
              <a:cxnLst/>
              <a:rect r="r" b="b" t="t" l="l"/>
              <a:pathLst>
                <a:path h="87729" w="343712">
                  <a:moveTo>
                    <a:pt x="0" y="0"/>
                  </a:moveTo>
                  <a:lnTo>
                    <a:pt x="343712" y="0"/>
                  </a:lnTo>
                  <a:lnTo>
                    <a:pt x="343712" y="87729"/>
                  </a:lnTo>
                  <a:lnTo>
                    <a:pt x="0" y="87729"/>
                  </a:lnTo>
                  <a:close/>
                </a:path>
              </a:pathLst>
            </a:custGeom>
            <a:solidFill>
              <a:srgbClr val="CB2134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-38100"/>
              <a:ext cx="343712" cy="125829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871"/>
                </a:lnSpc>
              </a:pPr>
            </a:p>
          </p:txBody>
        </p:sp>
      </p:grpSp>
      <p:sp>
        <p:nvSpPr>
          <p:cNvPr name="TextBox 6" id="6"/>
          <p:cNvSpPr txBox="true"/>
          <p:nvPr/>
        </p:nvSpPr>
        <p:spPr>
          <a:xfrm rot="0">
            <a:off x="1028700" y="1474511"/>
            <a:ext cx="12773141" cy="98624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7704"/>
              </a:lnSpc>
            </a:pPr>
            <a:r>
              <a:rPr lang="en-US" b="true" sz="6641" spc="-312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Types of Language Models 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878598" y="3842385"/>
            <a:ext cx="7977837" cy="35013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647700" indent="-323850" lvl="1">
              <a:lnSpc>
                <a:spcPts val="3479"/>
              </a:lnSpc>
              <a:buFont typeface="Arial"/>
              <a:buChar char="•"/>
            </a:pP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Unidirectional Language Models</a:t>
            </a:r>
          </a:p>
          <a:p>
            <a:pPr algn="l" marL="647700" indent="-323850" lvl="1">
              <a:lnSpc>
                <a:spcPts val="3479"/>
              </a:lnSpc>
              <a:spcBef>
                <a:spcPct val="0"/>
              </a:spcBef>
              <a:buFont typeface="Arial"/>
              <a:buChar char="•"/>
            </a:pP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Bidirectional Language Model</a:t>
            </a: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s</a:t>
            </a:r>
          </a:p>
          <a:p>
            <a:pPr algn="l" marL="647700" indent="-323850" lvl="1">
              <a:lnSpc>
                <a:spcPts val="3479"/>
              </a:lnSpc>
              <a:spcBef>
                <a:spcPct val="0"/>
              </a:spcBef>
              <a:buFont typeface="Arial"/>
              <a:buChar char="•"/>
            </a:pP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Sequence-to-Sequence (Seq2Seq) Models</a:t>
            </a:r>
          </a:p>
          <a:p>
            <a:pPr algn="l" marL="647700" indent="-323850" lvl="1">
              <a:lnSpc>
                <a:spcPts val="3479"/>
              </a:lnSpc>
              <a:spcBef>
                <a:spcPct val="0"/>
              </a:spcBef>
              <a:buFont typeface="Arial"/>
              <a:buChar char="•"/>
            </a:pP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Masked Language Models (MLM)</a:t>
            </a:r>
          </a:p>
          <a:p>
            <a:pPr algn="l" marL="647700" indent="-323850" lvl="1">
              <a:lnSpc>
                <a:spcPts val="3479"/>
              </a:lnSpc>
              <a:spcBef>
                <a:spcPct val="0"/>
              </a:spcBef>
              <a:buFont typeface="Arial"/>
              <a:buChar char="•"/>
            </a:pP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Causal Language Models (CLM)</a:t>
            </a:r>
          </a:p>
          <a:p>
            <a:pPr algn="l" marL="647700" indent="-323850" lvl="1">
              <a:lnSpc>
                <a:spcPts val="3479"/>
              </a:lnSpc>
              <a:spcBef>
                <a:spcPct val="0"/>
              </a:spcBef>
              <a:buFont typeface="Arial"/>
              <a:buChar char="•"/>
            </a:pP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Permutation-based Language Models</a:t>
            </a:r>
          </a:p>
          <a:p>
            <a:pPr algn="l">
              <a:lnSpc>
                <a:spcPts val="3479"/>
              </a:lnSpc>
              <a:spcBef>
                <a:spcPct val="0"/>
              </a:spcBef>
            </a:pPr>
          </a:p>
          <a:p>
            <a:pPr algn="l">
              <a:lnSpc>
                <a:spcPts val="3479"/>
              </a:lnSpc>
              <a:spcBef>
                <a:spcPct val="0"/>
              </a:spcBef>
            </a:pPr>
          </a:p>
        </p:txBody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0386026" y="6423577"/>
            <a:ext cx="13746548" cy="8229600"/>
          </a:xfrm>
          <a:custGeom>
            <a:avLst/>
            <a:gdLst/>
            <a:ahLst/>
            <a:cxnLst/>
            <a:rect r="r" b="b" t="t" l="l"/>
            <a:pathLst>
              <a:path h="8229600" w="13746548">
                <a:moveTo>
                  <a:pt x="0" y="0"/>
                </a:moveTo>
                <a:lnTo>
                  <a:pt x="13746548" y="0"/>
                </a:lnTo>
                <a:lnTo>
                  <a:pt x="13746548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16982967" y="400502"/>
            <a:ext cx="1305033" cy="333097"/>
            <a:chOff x="0" y="0"/>
            <a:chExt cx="343712" cy="87729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343712" cy="87729"/>
            </a:xfrm>
            <a:custGeom>
              <a:avLst/>
              <a:gdLst/>
              <a:ahLst/>
              <a:cxnLst/>
              <a:rect r="r" b="b" t="t" l="l"/>
              <a:pathLst>
                <a:path h="87729" w="343712">
                  <a:moveTo>
                    <a:pt x="0" y="0"/>
                  </a:moveTo>
                  <a:lnTo>
                    <a:pt x="343712" y="0"/>
                  </a:lnTo>
                  <a:lnTo>
                    <a:pt x="343712" y="87729"/>
                  </a:lnTo>
                  <a:lnTo>
                    <a:pt x="0" y="87729"/>
                  </a:lnTo>
                  <a:close/>
                </a:path>
              </a:pathLst>
            </a:custGeom>
            <a:solidFill>
              <a:srgbClr val="CB2134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-38100"/>
              <a:ext cx="343712" cy="125829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871"/>
                </a:lnSpc>
              </a:pPr>
            </a:p>
          </p:txBody>
        </p:sp>
      </p:grpSp>
      <p:sp>
        <p:nvSpPr>
          <p:cNvPr name="Freeform 6" id="6"/>
          <p:cNvSpPr/>
          <p:nvPr/>
        </p:nvSpPr>
        <p:spPr>
          <a:xfrm flipH="false" flipV="false" rot="0">
            <a:off x="10724102" y="2640580"/>
            <a:ext cx="8058177" cy="8045304"/>
          </a:xfrm>
          <a:custGeom>
            <a:avLst/>
            <a:gdLst/>
            <a:ahLst/>
            <a:cxnLst/>
            <a:rect r="r" b="b" t="t" l="l"/>
            <a:pathLst>
              <a:path h="8045304" w="8058177">
                <a:moveTo>
                  <a:pt x="0" y="0"/>
                </a:moveTo>
                <a:lnTo>
                  <a:pt x="8058177" y="0"/>
                </a:lnTo>
                <a:lnTo>
                  <a:pt x="8058177" y="8045304"/>
                </a:lnTo>
                <a:lnTo>
                  <a:pt x="0" y="804530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1028700" y="1474511"/>
            <a:ext cx="12773141" cy="98624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7704"/>
              </a:lnSpc>
            </a:pPr>
            <a:r>
              <a:rPr lang="en-US" b="true" sz="6641" spc="-312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The Transformer Architecture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869073" y="3842385"/>
            <a:ext cx="7805241" cy="30632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647700" indent="-323850" lvl="1">
              <a:lnSpc>
                <a:spcPts val="3479"/>
              </a:lnSpc>
              <a:buFont typeface="Arial"/>
              <a:buChar char="•"/>
            </a:pP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Introduced in the 2017 paper "Attention Is All You Need"</a:t>
            </a:r>
          </a:p>
          <a:p>
            <a:pPr algn="l" marL="647700" indent="-323850" lvl="1">
              <a:lnSpc>
                <a:spcPts val="3479"/>
              </a:lnSpc>
              <a:spcBef>
                <a:spcPct val="0"/>
              </a:spcBef>
              <a:buFont typeface="Arial"/>
              <a:buChar char="•"/>
            </a:pP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Designed to handle </a:t>
            </a: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sequential data without recurrence (RNNs)</a:t>
            </a:r>
          </a:p>
          <a:p>
            <a:pPr algn="l" marL="647700" indent="-323850" lvl="1">
              <a:lnSpc>
                <a:spcPts val="3479"/>
              </a:lnSpc>
              <a:spcBef>
                <a:spcPct val="0"/>
              </a:spcBef>
              <a:buFont typeface="Arial"/>
              <a:buChar char="•"/>
            </a:pP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Entire sequence is processed in parallel</a:t>
            </a:r>
          </a:p>
          <a:p>
            <a:pPr algn="l" marL="647700" indent="-323850" lvl="1">
              <a:lnSpc>
                <a:spcPts val="3479"/>
              </a:lnSpc>
              <a:spcBef>
                <a:spcPct val="0"/>
              </a:spcBef>
              <a:buFont typeface="Arial"/>
              <a:buChar char="•"/>
            </a:pP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B</a:t>
            </a: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ased on self-attention mechanisms</a:t>
            </a:r>
          </a:p>
          <a:p>
            <a:pPr algn="l">
              <a:lnSpc>
                <a:spcPts val="3479"/>
              </a:lnSpc>
              <a:spcBef>
                <a:spcPct val="0"/>
              </a:spcBef>
            </a:pPr>
          </a:p>
        </p:txBody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0386026" y="6423577"/>
            <a:ext cx="13746548" cy="8229600"/>
          </a:xfrm>
          <a:custGeom>
            <a:avLst/>
            <a:gdLst/>
            <a:ahLst/>
            <a:cxnLst/>
            <a:rect r="r" b="b" t="t" l="l"/>
            <a:pathLst>
              <a:path h="8229600" w="13746548">
                <a:moveTo>
                  <a:pt x="0" y="0"/>
                </a:moveTo>
                <a:lnTo>
                  <a:pt x="13746548" y="0"/>
                </a:lnTo>
                <a:lnTo>
                  <a:pt x="13746548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16982967" y="400502"/>
            <a:ext cx="1305033" cy="333097"/>
            <a:chOff x="0" y="0"/>
            <a:chExt cx="343712" cy="87729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343712" cy="87729"/>
            </a:xfrm>
            <a:custGeom>
              <a:avLst/>
              <a:gdLst/>
              <a:ahLst/>
              <a:cxnLst/>
              <a:rect r="r" b="b" t="t" l="l"/>
              <a:pathLst>
                <a:path h="87729" w="343712">
                  <a:moveTo>
                    <a:pt x="0" y="0"/>
                  </a:moveTo>
                  <a:lnTo>
                    <a:pt x="343712" y="0"/>
                  </a:lnTo>
                  <a:lnTo>
                    <a:pt x="343712" y="87729"/>
                  </a:lnTo>
                  <a:lnTo>
                    <a:pt x="0" y="87729"/>
                  </a:lnTo>
                  <a:close/>
                </a:path>
              </a:pathLst>
            </a:custGeom>
            <a:solidFill>
              <a:srgbClr val="CB2134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-38100"/>
              <a:ext cx="343712" cy="125829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871"/>
                </a:lnSpc>
              </a:pPr>
            </a:p>
          </p:txBody>
        </p:sp>
      </p:grpSp>
      <p:sp>
        <p:nvSpPr>
          <p:cNvPr name="Freeform 6" id="6"/>
          <p:cNvSpPr/>
          <p:nvPr/>
        </p:nvSpPr>
        <p:spPr>
          <a:xfrm flipH="false" flipV="false" rot="0">
            <a:off x="1200614" y="3937491"/>
            <a:ext cx="11301259" cy="4181466"/>
          </a:xfrm>
          <a:custGeom>
            <a:avLst/>
            <a:gdLst/>
            <a:ahLst/>
            <a:cxnLst/>
            <a:rect r="r" b="b" t="t" l="l"/>
            <a:pathLst>
              <a:path h="4181466" w="11301259">
                <a:moveTo>
                  <a:pt x="0" y="0"/>
                </a:moveTo>
                <a:lnTo>
                  <a:pt x="11301259" y="0"/>
                </a:lnTo>
                <a:lnTo>
                  <a:pt x="11301259" y="4181466"/>
                </a:lnTo>
                <a:lnTo>
                  <a:pt x="0" y="418146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13328413" y="3329572"/>
            <a:ext cx="3930887" cy="5671186"/>
          </a:xfrm>
          <a:custGeom>
            <a:avLst/>
            <a:gdLst/>
            <a:ahLst/>
            <a:cxnLst/>
            <a:rect r="r" b="b" t="t" l="l"/>
            <a:pathLst>
              <a:path h="5671186" w="3930887">
                <a:moveTo>
                  <a:pt x="0" y="0"/>
                </a:moveTo>
                <a:lnTo>
                  <a:pt x="3930887" y="0"/>
                </a:lnTo>
                <a:lnTo>
                  <a:pt x="3930887" y="5671187"/>
                </a:lnTo>
                <a:lnTo>
                  <a:pt x="0" y="567118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8" id="8"/>
          <p:cNvSpPr txBox="true"/>
          <p:nvPr/>
        </p:nvSpPr>
        <p:spPr>
          <a:xfrm rot="0">
            <a:off x="1200614" y="1227814"/>
            <a:ext cx="13658763" cy="98624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7704"/>
              </a:lnSpc>
            </a:pPr>
            <a:r>
              <a:rPr lang="en-US" b="true" sz="6641" spc="-312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The Transformer Architecture</a:t>
            </a:r>
          </a:p>
        </p:txBody>
      </p: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0386026" y="6423577"/>
            <a:ext cx="13746548" cy="8229600"/>
          </a:xfrm>
          <a:custGeom>
            <a:avLst/>
            <a:gdLst/>
            <a:ahLst/>
            <a:cxnLst/>
            <a:rect r="r" b="b" t="t" l="l"/>
            <a:pathLst>
              <a:path h="8229600" w="13746548">
                <a:moveTo>
                  <a:pt x="0" y="0"/>
                </a:moveTo>
                <a:lnTo>
                  <a:pt x="13746548" y="0"/>
                </a:lnTo>
                <a:lnTo>
                  <a:pt x="13746548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16982967" y="400502"/>
            <a:ext cx="1305033" cy="333097"/>
            <a:chOff x="0" y="0"/>
            <a:chExt cx="343712" cy="87729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343712" cy="87729"/>
            </a:xfrm>
            <a:custGeom>
              <a:avLst/>
              <a:gdLst/>
              <a:ahLst/>
              <a:cxnLst/>
              <a:rect r="r" b="b" t="t" l="l"/>
              <a:pathLst>
                <a:path h="87729" w="343712">
                  <a:moveTo>
                    <a:pt x="0" y="0"/>
                  </a:moveTo>
                  <a:lnTo>
                    <a:pt x="343712" y="0"/>
                  </a:lnTo>
                  <a:lnTo>
                    <a:pt x="343712" y="87729"/>
                  </a:lnTo>
                  <a:lnTo>
                    <a:pt x="0" y="87729"/>
                  </a:lnTo>
                  <a:close/>
                </a:path>
              </a:pathLst>
            </a:custGeom>
            <a:solidFill>
              <a:srgbClr val="CB2134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-38100"/>
              <a:ext cx="343712" cy="125829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871"/>
                </a:lnSpc>
              </a:pPr>
            </a:p>
          </p:txBody>
        </p:sp>
      </p:grpSp>
      <p:sp>
        <p:nvSpPr>
          <p:cNvPr name="TextBox 6" id="6"/>
          <p:cNvSpPr txBox="true"/>
          <p:nvPr/>
        </p:nvSpPr>
        <p:spPr>
          <a:xfrm rot="0">
            <a:off x="1028700" y="1474511"/>
            <a:ext cx="12773141" cy="98624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7704"/>
              </a:lnSpc>
            </a:pPr>
            <a:r>
              <a:rPr lang="en-US" b="true" sz="6641" spc="-312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Large Language Models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869073" y="3842385"/>
            <a:ext cx="14750113" cy="30632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647700" indent="-323850" lvl="1">
              <a:lnSpc>
                <a:spcPts val="3479"/>
              </a:lnSpc>
              <a:buFont typeface="Arial"/>
              <a:buChar char="•"/>
            </a:pP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Language models with hundreds of millions to trillions of parameters.</a:t>
            </a:r>
          </a:p>
          <a:p>
            <a:pPr algn="l" marL="647700" indent="-323850" lvl="1">
              <a:lnSpc>
                <a:spcPts val="3479"/>
              </a:lnSpc>
              <a:spcBef>
                <a:spcPct val="0"/>
              </a:spcBef>
              <a:buFont typeface="Arial"/>
              <a:buChar char="•"/>
            </a:pP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Tra</a:t>
            </a: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ined on massive, diver</a:t>
            </a: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se datasets (web text, books, code, etc.).</a:t>
            </a:r>
          </a:p>
          <a:p>
            <a:pPr algn="l" marL="647700" indent="-323850" lvl="1">
              <a:lnSpc>
                <a:spcPts val="3479"/>
              </a:lnSpc>
              <a:spcBef>
                <a:spcPct val="0"/>
              </a:spcBef>
              <a:buFont typeface="Arial"/>
              <a:buChar char="•"/>
            </a:pP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Capabl</a:t>
            </a: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e of understanding, reasoning, and generating human-like text.</a:t>
            </a:r>
          </a:p>
          <a:p>
            <a:pPr algn="l" marL="647700" indent="-323850" lvl="1">
              <a:lnSpc>
                <a:spcPts val="3479"/>
              </a:lnSpc>
              <a:spcBef>
                <a:spcPct val="0"/>
              </a:spcBef>
              <a:buFont typeface="Arial"/>
              <a:buChar char="•"/>
            </a:pP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B</a:t>
            </a: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ased on the Transformer architecture.</a:t>
            </a:r>
          </a:p>
          <a:p>
            <a:pPr algn="l" marL="647700" indent="-323850" lvl="1">
              <a:lnSpc>
                <a:spcPts val="3479"/>
              </a:lnSpc>
              <a:spcBef>
                <a:spcPct val="0"/>
              </a:spcBef>
              <a:buFont typeface="Arial"/>
              <a:buChar char="•"/>
            </a:pP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Often trained with causal or masked objectives.</a:t>
            </a:r>
          </a:p>
          <a:p>
            <a:pPr algn="l" marL="647700" indent="-323850" lvl="1">
              <a:lnSpc>
                <a:spcPts val="3479"/>
              </a:lnSpc>
              <a:spcBef>
                <a:spcPct val="0"/>
              </a:spcBef>
              <a:buFont typeface="Arial"/>
              <a:buChar char="•"/>
            </a:pPr>
            <a:r>
              <a:rPr lang="en-US" sz="3000" spc="-14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Can perform tasks zero-shot, few-shot, or fine-tuned.</a:t>
            </a:r>
          </a:p>
          <a:p>
            <a:pPr algn="l">
              <a:lnSpc>
                <a:spcPts val="3479"/>
              </a:lnSpc>
              <a:spcBef>
                <a:spcPct val="0"/>
              </a:spcBef>
            </a:p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DAGowsSwwZo</dc:identifier>
  <dcterms:modified xsi:type="dcterms:W3CDTF">2011-08-01T06:04:30Z</dcterms:modified>
  <cp:revision>1</cp:revision>
  <dc:title>LLMs-&amp;-codePred</dc:title>
</cp:coreProperties>
</file>