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4" r:id="rId3"/>
    <p:sldMasterId id="2147483685" r:id="rId4"/>
    <p:sldMasterId id="2147483686" r:id="rId5"/>
    <p:sldMasterId id="2147483687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</p:sldIdLst>
  <p:sldSz cy="5143500" cx="9144000"/>
  <p:notesSz cx="6858000" cy="9144000"/>
  <p:embeddedFontLst>
    <p:embeddedFont>
      <p:font typeface="Candara"/>
      <p:regular r:id="rId44"/>
      <p:bold r:id="rId45"/>
      <p:italic r:id="rId46"/>
      <p:boldItalic r:id="rId47"/>
    </p:embeddedFont>
    <p:embeddedFont>
      <p:font typeface="Helvetica Neue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font" Target="fonts/Candara-regular.fntdata"/><Relationship Id="rId43" Type="http://schemas.openxmlformats.org/officeDocument/2006/relationships/slide" Target="slides/slide36.xml"/><Relationship Id="rId46" Type="http://schemas.openxmlformats.org/officeDocument/2006/relationships/font" Target="fonts/Candara-italic.fntdata"/><Relationship Id="rId45" Type="http://schemas.openxmlformats.org/officeDocument/2006/relationships/font" Target="fonts/Candara-bold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48" Type="http://schemas.openxmlformats.org/officeDocument/2006/relationships/font" Target="fonts/HelveticaNeue-regular.fntdata"/><Relationship Id="rId47" Type="http://schemas.openxmlformats.org/officeDocument/2006/relationships/font" Target="fonts/Candara-boldItalic.fntdata"/><Relationship Id="rId49" Type="http://schemas.openxmlformats.org/officeDocument/2006/relationships/font" Target="fonts/HelveticaNeue-bold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HelveticaNeue-boldItalic.fntdata"/><Relationship Id="rId50" Type="http://schemas.openxmlformats.org/officeDocument/2006/relationships/font" Target="fonts/HelveticaNeue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1" name="Google Shape;241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abstract 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allows you to create functionality that subclasses can implement or override.</a:t>
            </a:r>
            <a:endParaRPr>
              <a:solidFill>
                <a:srgbClr val="20212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interface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only allows you to define functionality, not implement it.</a:t>
            </a:r>
            <a:endParaRPr>
              <a:solidFill>
                <a:srgbClr val="20212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And whereas a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can extend only one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abstract 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, it can take advantage of multiple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interfaces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336" name="Google Shape;33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3" name="Google Shape;35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In Object-Oriented programming, an Object communicates with another Object to use functionality and services provided by that object.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Aggregation: συσσωμάτωμα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Composition: σύνθεση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 class uses the functionalities provided by another class.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Association is relation between two separate classes which establishes through their Objects.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Association can be one-to-one, one-to-many, many-to-one, many-to-many.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9" name="Google Shape;37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diamond shape = transparent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Course—Lecturer: Delete the Course and the Lecturers still exist. (Child can exist independently of Parent.)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5" name="Google Shape;395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7" name="Google Shape;407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4" name="Google Shape;414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0" name="Google Shape;42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9" name="Google Shape;24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7" name="Google Shape;427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Rigidity (Δυσκαμψία)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Fragility (Ευθραυστότητα)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Immobility (Ακινησία)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Viscosity (Έλλειψη ρευστότητας)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Needless Complexity (Περιττή πολυπλοκότητα)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Needless Repetition (Περιττή επανάληψη)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Opacity (Αδιαφάνεια)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6" name="Google Shape;436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u="sng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ingle Responsibility Principle – Αρχή της Μοναδικής Αρμοδιότητας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u="sng"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pen-Closed Principle – Αρχή της Ανοιχτής-Κλειστής Σχεδίασης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u="sng"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iskov Substitution Principle – Αρχή της Υποκατάστασης Liskov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 u="sng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nterface segregation principle – Αρχή του Διαχωρισμού των Διασυνδέσεων (Interfaces)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u="sng"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ependency Inversion – Αρχής της Αντιστροφής των Εξαρτήσεων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Encapsulation Principle – Αρχή της Ενσωμάτωσης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Coupling – Ζεύξη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Cohesion – Συνεκτικότητα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9" name="Google Shape;459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6" name="Google Shape;466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3" name="Google Shape;473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Single Responsibility Principle: A class should have one responsibility, one single purpose.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Open-Closed Principle: Software entities should be open for extension but closed for modification.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Liskov Substitution Principle: Objects of a superclass should be replaceable with objects of its subclasses without breaking the application.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Interface Segregation Principle: Many client-specific interfaces are better than one general-purpose interface.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Dependency Inversion Principle: High-level modules should not depend on low-level modules. Both should depend on abstractions.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Loose Coupling - High Cohesion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0" name="Google Shape;49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0" name="Google Shape;500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6" name="Google Shape;25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0" name="Google Shape;510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7" name="Google Shape;517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4" name="Google Shape;524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1" name="Google Shape;531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Observer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interface is used to notify “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Observers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” of the changes made to the Obervable.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It is mainly used to implement the 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Observer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Pattern in 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Java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It has been around since 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Java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Observer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interface has only one method: void update(Observable o, Object arg).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6" name="Google Shape;546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5" name="Google Shape;555;p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6" name="Google Shape;27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3" name="Google Shape;30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abstract 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allows you to create functionality that subclasses can implement or override.</a:t>
            </a:r>
            <a:endParaRPr>
              <a:solidFill>
                <a:srgbClr val="20212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interface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only allows you to define functionality, not implement it.</a:t>
            </a:r>
            <a:endParaRPr>
              <a:solidFill>
                <a:srgbClr val="20212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●"/>
            </a:pP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And whereas a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 can extend only one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abstract class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, it can take advantage of multiple </a:t>
            </a:r>
            <a:r>
              <a:rPr b="1"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interfaces</a:t>
            </a:r>
            <a:r>
              <a:rPr lang="en-US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313" name="Google Shape;31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7" name="Google Shape;32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535781" y="1299270"/>
            <a:ext cx="8072400" cy="1339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body"/>
          </p:nvPr>
        </p:nvSpPr>
        <p:spPr>
          <a:xfrm>
            <a:off x="535781" y="2719090"/>
            <a:ext cx="80724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5pPr>
            <a:lvl6pPr indent="-285750" lvl="5" marL="27432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6pPr>
            <a:lvl7pPr indent="-285750" lvl="6" marL="32004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7pPr>
            <a:lvl8pPr indent="-285750" lvl="7" marL="36576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8pPr>
            <a:lvl9pPr indent="-285750" lvl="8" marL="41148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4437983" y="4878958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idx="12" type="sldNum"/>
          </p:nvPr>
        </p:nvSpPr>
        <p:spPr>
          <a:xfrm>
            <a:off x="4437983" y="4882307"/>
            <a:ext cx="2589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  <a:defRPr b="1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Char char="•"/>
              <a:defRPr>
                <a:solidFill>
                  <a:srgbClr val="F2F2F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400"/>
              <a:buChar char="•"/>
              <a:defRPr>
                <a:solidFill>
                  <a:srgbClr val="F2F2F2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000"/>
              <a:buChar char="•"/>
              <a:defRPr>
                <a:solidFill>
                  <a:srgbClr val="F2F2F2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6000"/>
              <a:buFont typeface="Calibri"/>
              <a:buNone/>
              <a:defRPr sz="6000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  <a:defRPr sz="2400">
                <a:solidFill>
                  <a:srgbClr val="F2F2F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0" name="Google Shape;110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3" name="Google Shape;123;p21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1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5" name="Google Shape;125;p21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1" name="Google Shape;141;p24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2" name="Google Shape;142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25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9" name="Google Shape;149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/>
          <p:nvPr>
            <p:ph idx="12" type="sldNum"/>
          </p:nvPr>
        </p:nvSpPr>
        <p:spPr>
          <a:xfrm>
            <a:off x="4437983" y="4882307"/>
            <a:ext cx="2589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30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5" name="Google Shape;175;p3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3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3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80" name="Google Shape;180;p31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2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5" name="Google Shape;185;p3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3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3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33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2" name="Google Shape;192;p3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3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3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4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34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8" name="Google Shape;198;p34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9" name="Google Shape;199;p34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00" name="Google Shape;200;p34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1" name="Google Shape;201;p3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3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3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3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3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3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3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7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37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16" name="Google Shape;216;p37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7" name="Google Shape;217;p3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3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8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38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223" name="Google Shape;223;p38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24" name="Google Shape;224;p3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3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9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0" name="Google Shape;230;p3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p3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3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0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40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6" name="Google Shape;236;p4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p4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4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8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8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7" name="Google Shape;67;p11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35781" y="107156"/>
            <a:ext cx="8072400" cy="11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35781" y="1272480"/>
            <a:ext cx="80724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437983" y="4882307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6" name="Google Shape;96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hyperlink" Target="mailto:zoekotti@aueb.gr" TargetMode="External"/><Relationship Id="rId5" Type="http://schemas.openxmlformats.org/officeDocument/2006/relationships/hyperlink" Target="https://zkotti.github.io/" TargetMode="External"/><Relationship Id="rId6" Type="http://schemas.openxmlformats.org/officeDocument/2006/relationships/hyperlink" Target="mailto:ilbalampan@aueb.gr" TargetMode="External"/><Relationship Id="rId7" Type="http://schemas.openxmlformats.org/officeDocument/2006/relationships/hyperlink" Target="https://ibalampanis.github.io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csd.uoc.gr/~hy252/references/UML_for_Java_Programmers-Book.pdf" TargetMode="External"/><Relationship Id="rId4" Type="http://schemas.openxmlformats.org/officeDocument/2006/relationships/hyperlink" Target="https://cds.cern.ch/record/1419478/files/0135974445_TOC.pdf" TargetMode="External"/><Relationship Id="rId5" Type="http://schemas.openxmlformats.org/officeDocument/2006/relationships/hyperlink" Target="https://medium.com/@smagid_allThings/uml-class-diagrams-tutorial-step-by-step-520fd83b300b" TargetMode="External"/><Relationship Id="rId6" Type="http://schemas.openxmlformats.org/officeDocument/2006/relationships/hyperlink" Target="https://www.visual-paradigm.com/guide/uml-unified-modeling-language/uml-aggregation-vs-composition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12.png"/><Relationship Id="rId6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1.png"/><Relationship Id="rId6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8.png"/><Relationship Id="rId4" Type="http://schemas.openxmlformats.org/officeDocument/2006/relationships/image" Target="../media/image25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6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19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1"/>
          <p:cNvSpPr txBox="1"/>
          <p:nvPr>
            <p:ph idx="4294967295" type="ctrTitle"/>
          </p:nvPr>
        </p:nvSpPr>
        <p:spPr>
          <a:xfrm>
            <a:off x="535800" y="1295848"/>
            <a:ext cx="8072400" cy="14814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 fontScale="9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1373"/>
              <a:buFont typeface="Helvetica Neue"/>
              <a:buNone/>
            </a:pPr>
            <a:r>
              <a:rPr b="0" i="0" lang="en-US" sz="3072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 Engineering in Practice</a:t>
            </a:r>
            <a:endParaRPr b="0" i="0" sz="3072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7039"/>
              <a:buFont typeface="Helvetica Neue"/>
              <a:buNone/>
            </a:pPr>
            <a:r>
              <a:t/>
            </a:r>
            <a:endParaRPr b="0" i="0" sz="2872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7229"/>
              <a:buFont typeface="Helvetica Neue"/>
              <a:buNone/>
            </a:pPr>
            <a:r>
              <a:rPr b="0" i="0" lang="en-US" sz="4011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 8: Software Design and Principles</a:t>
            </a:r>
            <a:endParaRPr b="0" i="0" sz="3455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244" name="Google Shape;244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1876" y="1"/>
            <a:ext cx="3222125" cy="802500"/>
          </a:xfrm>
          <a:prstGeom prst="rect">
            <a:avLst/>
          </a:prstGeom>
          <a:noFill/>
          <a:ln>
            <a:noFill/>
          </a:ln>
          <a:effectLst>
            <a:outerShdw blurRad="254000" rotWithShape="0" dir="5400000" dist="127000">
              <a:srgbClr val="000000">
                <a:alpha val="69019"/>
              </a:srgbClr>
            </a:outerShdw>
          </a:effectLst>
        </p:spPr>
      </p:pic>
      <p:sp>
        <p:nvSpPr>
          <p:cNvPr id="245" name="Google Shape;245;p41"/>
          <p:cNvSpPr txBox="1"/>
          <p:nvPr/>
        </p:nvSpPr>
        <p:spPr>
          <a:xfrm>
            <a:off x="1782575" y="3502475"/>
            <a:ext cx="26739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Zoe Kotti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zoekotti@aueb.gr</a:t>
            </a:r>
            <a:endParaRPr u="sng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zkotti.github.io</a:t>
            </a:r>
            <a:endParaRPr sz="1900" u="sng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6" name="Google Shape;246;p41"/>
          <p:cNvSpPr txBox="1"/>
          <p:nvPr/>
        </p:nvSpPr>
        <p:spPr>
          <a:xfrm>
            <a:off x="4434023" y="3502475"/>
            <a:ext cx="28707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Ilias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Balampanis</a:t>
            </a:r>
            <a:endParaRPr b="0" i="0" sz="12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7799"/>
              <a:buFont typeface="Helvetica Neue"/>
              <a:buNone/>
            </a:pPr>
            <a:r>
              <a:rPr lang="en-US" sz="1936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ilbalampan@aueb.gr</a:t>
            </a:r>
            <a:endParaRPr sz="1616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lang="en-US" sz="19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ibalampanis.github.io</a:t>
            </a:r>
            <a:endParaRPr sz="1900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68238" y="1556088"/>
            <a:ext cx="3267075" cy="195262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50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Inheritance (Abstract Class—1)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40" name="Google Shape;340;p50"/>
          <p:cNvGrpSpPr/>
          <p:nvPr/>
        </p:nvGrpSpPr>
        <p:grpSpPr>
          <a:xfrm>
            <a:off x="4774700" y="1490618"/>
            <a:ext cx="2770800" cy="646500"/>
            <a:chOff x="4774700" y="1490618"/>
            <a:chExt cx="2770800" cy="646500"/>
          </a:xfrm>
        </p:grpSpPr>
        <p:cxnSp>
          <p:nvCxnSpPr>
            <p:cNvPr id="341" name="Google Shape;341;p50"/>
            <p:cNvCxnSpPr/>
            <p:nvPr/>
          </p:nvCxnSpPr>
          <p:spPr>
            <a:xfrm flipH="1">
              <a:off x="4774700" y="1733550"/>
              <a:ext cx="1384800" cy="1458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42" name="Google Shape;342;p50"/>
            <p:cNvSpPr txBox="1"/>
            <p:nvPr/>
          </p:nvSpPr>
          <p:spPr>
            <a:xfrm>
              <a:off x="6159500" y="1490618"/>
              <a:ext cx="13860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Name in </a:t>
              </a:r>
              <a:r>
                <a:rPr b="0" i="1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Italics</a:t>
              </a:r>
              <a:endParaRPr b="0" i="1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43" name="Google Shape;343;p50"/>
          <p:cNvGrpSpPr/>
          <p:nvPr/>
        </p:nvGrpSpPr>
        <p:grpSpPr>
          <a:xfrm>
            <a:off x="563562" y="1678886"/>
            <a:ext cx="2965188" cy="923400"/>
            <a:chOff x="563562" y="1678886"/>
            <a:chExt cx="2965188" cy="923400"/>
          </a:xfrm>
        </p:grpSpPr>
        <p:cxnSp>
          <p:nvCxnSpPr>
            <p:cNvPr id="344" name="Google Shape;344;p50"/>
            <p:cNvCxnSpPr/>
            <p:nvPr/>
          </p:nvCxnSpPr>
          <p:spPr>
            <a:xfrm>
              <a:off x="1949550" y="2046382"/>
              <a:ext cx="1579200" cy="1809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45" name="Google Shape;345;p50"/>
            <p:cNvSpPr txBox="1"/>
            <p:nvPr/>
          </p:nvSpPr>
          <p:spPr>
            <a:xfrm>
              <a:off x="563562" y="1678886"/>
              <a:ext cx="13860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Abstract method in </a:t>
              </a:r>
              <a:r>
                <a:rPr b="0" i="1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Italics</a:t>
              </a:r>
              <a:endParaRPr b="0" i="1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46" name="Google Shape;346;p50"/>
          <p:cNvGrpSpPr/>
          <p:nvPr/>
        </p:nvGrpSpPr>
        <p:grpSpPr>
          <a:xfrm>
            <a:off x="5359344" y="2115666"/>
            <a:ext cx="2880688" cy="646500"/>
            <a:chOff x="5359344" y="2115666"/>
            <a:chExt cx="2880688" cy="646500"/>
          </a:xfrm>
        </p:grpSpPr>
        <p:cxnSp>
          <p:nvCxnSpPr>
            <p:cNvPr id="347" name="Google Shape;347;p50"/>
            <p:cNvCxnSpPr/>
            <p:nvPr/>
          </p:nvCxnSpPr>
          <p:spPr>
            <a:xfrm flipH="1">
              <a:off x="5359344" y="2431108"/>
              <a:ext cx="1493100" cy="1788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48" name="Google Shape;348;p50"/>
            <p:cNvSpPr txBox="1"/>
            <p:nvPr/>
          </p:nvSpPr>
          <p:spPr>
            <a:xfrm>
              <a:off x="6854032" y="2115666"/>
              <a:ext cx="13860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Extension connector</a:t>
              </a:r>
              <a:endParaRPr b="0" i="1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49" name="Google Shape;349;p50"/>
          <p:cNvSpPr txBox="1"/>
          <p:nvPr/>
        </p:nvSpPr>
        <p:spPr>
          <a:xfrm>
            <a:off x="1935162" y="4051432"/>
            <a:ext cx="52737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Is-A</a:t>
            </a:r>
            <a:r>
              <a:rPr b="0" i="0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relationship:</a:t>
            </a:r>
            <a:r>
              <a:rPr b="0" i="1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Circle </a:t>
            </a:r>
            <a:r>
              <a:rPr b="0" i="1" lang="en-US" sz="25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a</a:t>
            </a:r>
            <a:r>
              <a:rPr b="0" i="1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Shape</a:t>
            </a:r>
            <a:endParaRPr b="0" i="0" sz="11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0" name="Google Shape;350;p5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1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Inheritance (Abstract Class—2)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6" name="Google Shape;356;p51"/>
          <p:cNvPicPr preferRelativeResize="0"/>
          <p:nvPr/>
        </p:nvPicPr>
        <p:blipFill rotWithShape="1">
          <a:blip r:embed="rId3">
            <a:alphaModFix/>
          </a:blip>
          <a:srcRect b="9205" l="0" r="7808" t="23963"/>
          <a:stretch/>
        </p:blipFill>
        <p:spPr>
          <a:xfrm>
            <a:off x="628650" y="1810219"/>
            <a:ext cx="3943350" cy="873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51"/>
          <p:cNvPicPr preferRelativeResize="0"/>
          <p:nvPr/>
        </p:nvPicPr>
        <p:blipFill rotWithShape="1">
          <a:blip r:embed="rId4">
            <a:alphaModFix/>
          </a:blip>
          <a:srcRect b="0" l="0" r="3421" t="17771"/>
          <a:stretch/>
        </p:blipFill>
        <p:spPr>
          <a:xfrm>
            <a:off x="628650" y="2858266"/>
            <a:ext cx="4379305" cy="1374764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51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9" name="Google Shape;359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33950" y="1177075"/>
            <a:ext cx="2745150" cy="164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2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Dependencies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5" name="Google Shape;365;p52"/>
          <p:cNvSpPr txBox="1"/>
          <p:nvPr>
            <p:ph idx="1" type="body"/>
          </p:nvPr>
        </p:nvSpPr>
        <p:spPr>
          <a:xfrm>
            <a:off x="628650" y="2407625"/>
            <a:ext cx="7886700" cy="24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6954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0"/>
              <a:buFont typeface="Helvetica Neue"/>
              <a:buChar char="•"/>
            </a:pPr>
            <a:r>
              <a:rPr lang="en-US" sz="18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two classes in a model need to communicate with each other, there must be a link between them, and that can be visualized by an </a:t>
            </a:r>
            <a:r>
              <a:rPr lang="en-US" sz="18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association</a:t>
            </a:r>
            <a:r>
              <a:rPr lang="en-US" sz="18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(connector).</a:t>
            </a:r>
            <a:endParaRPr sz="18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6954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0"/>
              <a:buFont typeface="Helvetica Neue"/>
              <a:buChar char="•"/>
            </a:pPr>
            <a:r>
              <a:rPr lang="en-US" sz="18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are three types of dependencies:</a:t>
            </a:r>
            <a:endParaRPr sz="18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28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B45F06"/>
              </a:buClr>
              <a:buSzPts val="1671"/>
              <a:buFont typeface="Helvetica Neue"/>
              <a:buAutoNum type="arabicPeriod"/>
            </a:pPr>
            <a:r>
              <a:rPr lang="en-US" sz="16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Simple association</a:t>
            </a:r>
            <a:endParaRPr sz="1670"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28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B45F06"/>
              </a:buClr>
              <a:buSzPts val="1671"/>
              <a:buFont typeface="Helvetica Neue"/>
              <a:buAutoNum type="arabicPeriod"/>
            </a:pPr>
            <a:r>
              <a:rPr lang="en-US" sz="16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Aggregation</a:t>
            </a:r>
            <a:endParaRPr sz="1670"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28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B45F06"/>
              </a:buClr>
              <a:buSzPts val="1671"/>
              <a:buFont typeface="Helvetica Neue"/>
              <a:buAutoNum type="arabicPeriod"/>
            </a:pPr>
            <a:r>
              <a:rPr lang="en-US" sz="16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Composition</a:t>
            </a:r>
            <a:r>
              <a:rPr lang="en-US" sz="16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6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6" name="Google Shape;366;p52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7" name="Google Shape;36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2598" y="1051948"/>
            <a:ext cx="4578799" cy="121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3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45720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AutoNum type="arabicPeriod"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Simple Association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53"/>
          <p:cNvSpPr txBox="1"/>
          <p:nvPr>
            <p:ph idx="1" type="body"/>
          </p:nvPr>
        </p:nvSpPr>
        <p:spPr>
          <a:xfrm>
            <a:off x="628650" y="2400300"/>
            <a:ext cx="7886700" cy="20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9621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90"/>
              <a:buFont typeface="Helvetica Neue"/>
              <a:buChar char="•"/>
            </a:pP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arrow shows the association </a:t>
            </a:r>
            <a:r>
              <a:rPr lang="en-US" sz="22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direction</a:t>
            </a: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2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621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90"/>
              <a:buFont typeface="Helvetica Neue"/>
              <a:buChar char="•"/>
            </a:pP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Arrow on both sides → </a:t>
            </a:r>
            <a:r>
              <a:rPr lang="en-US" sz="22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bidirectional</a:t>
            </a: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association</a:t>
            </a:r>
            <a:endParaRPr sz="22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621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90"/>
              <a:buFont typeface="Helvetica Neue"/>
              <a:buChar char="•"/>
            </a:pP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can depict the </a:t>
            </a:r>
            <a:r>
              <a:rPr lang="en-US" sz="22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multiplicity</a:t>
            </a:r>
            <a:r>
              <a:rPr lang="en-US" sz="22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an association by adding multiplicity adornments to the link.</a:t>
            </a:r>
            <a:endParaRPr sz="22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4" name="Google Shape;374;p5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5" name="Google Shape;375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50300" y="1092978"/>
            <a:ext cx="5243397" cy="1043547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53"/>
          <p:cNvSpPr txBox="1"/>
          <p:nvPr/>
        </p:nvSpPr>
        <p:spPr>
          <a:xfrm>
            <a:off x="5303450" y="1234125"/>
            <a:ext cx="547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0..*</a:t>
            </a:r>
            <a:endParaRPr sz="1500"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4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Multiplicity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2" name="Google Shape;382;p54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Digit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exact number of elements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*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or </a:t>
            </a: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0..*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Zero to many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0..1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		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Zero or one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i="1"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(In Java, this is often implemented with a reference that can be null.)</a:t>
            </a:r>
            <a:endParaRPr i="1"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1..*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	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One to many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3..5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Three to five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ct val="116664"/>
              <a:buNone/>
            </a:pPr>
            <a:r>
              <a:rPr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0, 2..5, 9..*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</a:t>
            </a: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Silly, but legal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3" name="Google Shape;383;p5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5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2. Aggregation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9" name="Google Shape;389;p55"/>
          <p:cNvSpPr txBox="1"/>
          <p:nvPr>
            <p:ph idx="1" type="body"/>
          </p:nvPr>
        </p:nvSpPr>
        <p:spPr>
          <a:xfrm>
            <a:off x="628650" y="2343150"/>
            <a:ext cx="7886700" cy="24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8288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80"/>
              <a:buFont typeface="Helvetica Neue"/>
              <a:buChar char="•"/>
            </a:pPr>
            <a:r>
              <a:rPr lang="en-US" sz="20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Whole/part unidirectional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relationship:</a:t>
            </a:r>
            <a:endParaRPr i="1"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Lecturer </a:t>
            </a:r>
            <a:r>
              <a:rPr i="1" lang="en-US" sz="20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part of</a:t>
            </a: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Course.</a:t>
            </a:r>
            <a:endParaRPr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88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80"/>
              <a:buFont typeface="Helvetica Neue"/>
              <a:buChar char="•"/>
            </a:pP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Parts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can exist in </a:t>
            </a:r>
            <a:r>
              <a:rPr lang="en-US" sz="20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than one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objects.</a:t>
            </a:r>
            <a:endParaRPr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88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80"/>
              <a:buFont typeface="Helvetica Neue"/>
              <a:buChar char="•"/>
            </a:pP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</a:t>
            </a: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wholes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are destroyed, </a:t>
            </a:r>
            <a:r>
              <a:rPr i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parts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continue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exist. →</a:t>
            </a:r>
            <a:endParaRPr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Child can exist independently of Parent.</a:t>
            </a:r>
            <a:endParaRPr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288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80"/>
              <a:buFont typeface="Helvetica Neue"/>
              <a:buChar char="•"/>
            </a:pP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Cyclic dependencies are </a:t>
            </a:r>
            <a:r>
              <a:rPr b="1"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</a:t>
            </a:r>
            <a:r>
              <a:rPr lang="en-US" sz="20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allowed.</a:t>
            </a:r>
            <a:endParaRPr sz="20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0" name="Google Shape;390;p5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1" name="Google Shape;391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43075" y="1051950"/>
            <a:ext cx="5457825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55"/>
          <p:cNvSpPr/>
          <p:nvPr/>
        </p:nvSpPr>
        <p:spPr>
          <a:xfrm>
            <a:off x="4322550" y="1555313"/>
            <a:ext cx="291975" cy="174375"/>
          </a:xfrm>
          <a:prstGeom prst="flowChartDecision">
            <a:avLst/>
          </a:prstGeom>
          <a:solidFill>
            <a:schemeClr val="lt1"/>
          </a:solidFill>
          <a:ln cap="flat" cmpd="sng" w="2857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8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6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3. Composition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8" name="Google Shape;398;p56"/>
          <p:cNvSpPr txBox="1"/>
          <p:nvPr>
            <p:ph idx="1" type="body"/>
          </p:nvPr>
        </p:nvSpPr>
        <p:spPr>
          <a:xfrm>
            <a:off x="628650" y="2266950"/>
            <a:ext cx="8178000" cy="24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172386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 sz="20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Whole/part unidirectional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relationship:</a:t>
            </a:r>
            <a:endParaRPr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35265"/>
              <a:buNone/>
            </a:pP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School </a:t>
            </a:r>
            <a:r>
              <a:rPr i="1" lang="en-US" sz="20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part of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University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and 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Department </a:t>
            </a:r>
            <a:r>
              <a:rPr i="1" lang="en-US" sz="20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part of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School.</a:t>
            </a:r>
            <a:endParaRPr i="1"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386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Parts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exist </a:t>
            </a:r>
            <a:r>
              <a:rPr lang="en-US" sz="20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only within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their 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objects and in </a:t>
            </a:r>
            <a:r>
              <a:rPr lang="en-US" sz="207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more than one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386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wholes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are destroyed, </a:t>
            </a:r>
            <a:r>
              <a:rPr i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parts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should be </a:t>
            </a:r>
            <a:r>
              <a:rPr b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destroyed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too. →</a:t>
            </a:r>
            <a:endParaRPr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Child </a:t>
            </a:r>
            <a:r>
              <a:rPr b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cannot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exist independently of Parent.</a:t>
            </a:r>
            <a:endParaRPr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2386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Cyclic dependencies are </a:t>
            </a:r>
            <a:r>
              <a:rPr b="1"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</a:t>
            </a:r>
            <a:r>
              <a:rPr lang="en-US" sz="207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allowed.</a:t>
            </a:r>
            <a:endParaRPr sz="207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9" name="Google Shape;399;p5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0" name="Google Shape;400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4363" y="1051953"/>
            <a:ext cx="6726577" cy="910197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56"/>
          <p:cNvSpPr/>
          <p:nvPr/>
        </p:nvSpPr>
        <p:spPr>
          <a:xfrm>
            <a:off x="3146300" y="1440200"/>
            <a:ext cx="257900" cy="174375"/>
          </a:xfrm>
          <a:prstGeom prst="flowChartDecision">
            <a:avLst/>
          </a:prstGeom>
          <a:solidFill>
            <a:srgbClr val="98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56"/>
          <p:cNvSpPr/>
          <p:nvPr/>
        </p:nvSpPr>
        <p:spPr>
          <a:xfrm>
            <a:off x="5720800" y="1440200"/>
            <a:ext cx="257900" cy="174375"/>
          </a:xfrm>
          <a:prstGeom prst="flowChartDecision">
            <a:avLst/>
          </a:prstGeom>
          <a:solidFill>
            <a:srgbClr val="98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56"/>
          <p:cNvSpPr txBox="1"/>
          <p:nvPr/>
        </p:nvSpPr>
        <p:spPr>
          <a:xfrm>
            <a:off x="3695675" y="1135225"/>
            <a:ext cx="54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*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56"/>
          <p:cNvSpPr txBox="1"/>
          <p:nvPr/>
        </p:nvSpPr>
        <p:spPr>
          <a:xfrm>
            <a:off x="6175100" y="1170400"/>
            <a:ext cx="547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1..4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7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on UML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0" name="Google Shape;410;p57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351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Font typeface="Helvetica Neue"/>
              <a:buChar char="•"/>
            </a:pP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Robert C. Martin, </a:t>
            </a:r>
            <a:r>
              <a:rPr i="1"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UML for Java Programmer</a:t>
            </a:r>
            <a:r>
              <a:rPr i="1"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[</a:t>
            </a:r>
            <a:r>
              <a:rPr lang="en-US" sz="209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book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0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351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90"/>
              <a:buFont typeface="Helvetica Neue"/>
              <a:buChar char="•"/>
            </a:pP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Robert C. Martin - </a:t>
            </a:r>
            <a:r>
              <a:rPr i="1"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Agile Software Development, Principles, Patterns, and Practices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[</a:t>
            </a:r>
            <a:r>
              <a:rPr lang="en-US" sz="209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book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0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351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90"/>
              <a:buFont typeface="Helvetica Neue"/>
              <a:buChar char="•"/>
            </a:pP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UML diagrams on Medium [</a:t>
            </a:r>
            <a:r>
              <a:rPr lang="en-US" sz="209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article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0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351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90"/>
              <a:buFont typeface="Helvetica Neue"/>
              <a:buChar char="•"/>
            </a:pPr>
            <a:r>
              <a:rPr i="1"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UML Association vs Aggregation vs Composition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[</a:t>
            </a:r>
            <a:r>
              <a:rPr lang="en-US" sz="209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article</a:t>
            </a: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0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1" name="Google Shape;411;p5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8"/>
          <p:cNvSpPr txBox="1"/>
          <p:nvPr>
            <p:ph type="title"/>
          </p:nvPr>
        </p:nvSpPr>
        <p:spPr>
          <a:xfrm>
            <a:off x="361950" y="1446013"/>
            <a:ext cx="8039100" cy="16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3200"/>
              <a:buFont typeface="Calibri"/>
              <a:buNone/>
            </a:pPr>
            <a:r>
              <a:rPr b="0" lang="en-US" sz="31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 2</a:t>
            </a:r>
            <a:br>
              <a:rPr b="0" lang="en-US" sz="6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lang="en-US" sz="53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Design Principles</a:t>
            </a:r>
            <a:endParaRPr b="0" sz="43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7" name="Google Shape;417;p5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59"/>
          <p:cNvSpPr txBox="1"/>
          <p:nvPr>
            <p:ph type="title"/>
          </p:nvPr>
        </p:nvSpPr>
        <p:spPr>
          <a:xfrm>
            <a:off x="628650" y="173320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Reminder!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3" name="Google Shape;423;p59"/>
          <p:cNvSpPr txBox="1"/>
          <p:nvPr>
            <p:ph idx="1" type="body"/>
          </p:nvPr>
        </p:nvSpPr>
        <p:spPr>
          <a:xfrm>
            <a:off x="943344" y="1243726"/>
            <a:ext cx="71580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i="1"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 Engineering is the discipline of writing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rPr i="1"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programs so that they can by </a:t>
            </a:r>
            <a:r>
              <a:rPr i="1"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understood</a:t>
            </a:r>
            <a:r>
              <a:rPr i="1"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i="1"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maintained</a:t>
            </a:r>
            <a:r>
              <a:rPr i="1"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by others.”</a:t>
            </a:r>
            <a:endParaRPr i="1"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i="1"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</a:pPr>
            <a:r>
              <a:rPr lang="en-US" sz="17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[Eric S. Roberts, </a:t>
            </a:r>
            <a:r>
              <a:rPr i="1" lang="en-US" sz="17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Art and Science of C</a:t>
            </a:r>
            <a:r>
              <a:rPr lang="en-US" sz="17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4" name="Google Shape;424;p5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2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00"/>
                </a:solidFill>
              </a:rPr>
              <a:t>Overview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2" name="Google Shape;252;p42"/>
          <p:cNvSpPr txBox="1"/>
          <p:nvPr>
            <p:ph idx="1" type="body"/>
          </p:nvPr>
        </p:nvSpPr>
        <p:spPr>
          <a:xfrm>
            <a:off x="628650" y="988225"/>
            <a:ext cx="7886700" cy="38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47015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•"/>
            </a:pPr>
            <a:r>
              <a:rPr lang="en-US" sz="2090">
                <a:solidFill>
                  <a:srgbClr val="000000"/>
                </a:solidFill>
              </a:rPr>
              <a:t>Modeling</a:t>
            </a:r>
            <a:endParaRPr sz="2090">
              <a:solidFill>
                <a:srgbClr val="000000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○"/>
            </a:pPr>
            <a:r>
              <a:rPr lang="en-US" sz="2090">
                <a:solidFill>
                  <a:srgbClr val="000000"/>
                </a:solidFill>
              </a:rPr>
              <a:t>UML</a:t>
            </a:r>
            <a:endParaRPr sz="2090">
              <a:solidFill>
                <a:srgbClr val="000000"/>
              </a:solidFill>
            </a:endParaRPr>
          </a:p>
          <a:p>
            <a:pPr indent="-247015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•"/>
            </a:pPr>
            <a:r>
              <a:rPr lang="en-US" sz="2090">
                <a:solidFill>
                  <a:srgbClr val="000000"/>
                </a:solidFill>
              </a:rPr>
              <a:t>Design Principles</a:t>
            </a:r>
            <a:endParaRPr sz="2090">
              <a:solidFill>
                <a:srgbClr val="000000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○"/>
            </a:pPr>
            <a:r>
              <a:rPr lang="en-US" sz="2090">
                <a:solidFill>
                  <a:srgbClr val="000000"/>
                </a:solidFill>
              </a:rPr>
              <a:t>7 Software Design Sins</a:t>
            </a:r>
            <a:endParaRPr sz="2090">
              <a:solidFill>
                <a:srgbClr val="000000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○"/>
            </a:pPr>
            <a:r>
              <a:rPr lang="en-US" sz="2090">
                <a:solidFill>
                  <a:srgbClr val="000000"/>
                </a:solidFill>
              </a:rPr>
              <a:t>SOLID Principles</a:t>
            </a:r>
            <a:endParaRPr sz="2090">
              <a:solidFill>
                <a:srgbClr val="000000"/>
              </a:solidFill>
            </a:endParaRPr>
          </a:p>
          <a:p>
            <a:pPr indent="-247015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•"/>
            </a:pPr>
            <a:r>
              <a:rPr lang="en-US" sz="2090">
                <a:solidFill>
                  <a:srgbClr val="000000"/>
                </a:solidFill>
              </a:rPr>
              <a:t>Design Patterns</a:t>
            </a:r>
            <a:endParaRPr sz="2090">
              <a:solidFill>
                <a:srgbClr val="000000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○"/>
            </a:pPr>
            <a:r>
              <a:rPr lang="en-US" sz="2090">
                <a:solidFill>
                  <a:srgbClr val="000000"/>
                </a:solidFill>
              </a:rPr>
              <a:t>Definition</a:t>
            </a:r>
            <a:endParaRPr sz="2090">
              <a:solidFill>
                <a:srgbClr val="000000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90"/>
              <a:buChar char="○"/>
            </a:pPr>
            <a:r>
              <a:rPr lang="en-US" sz="2090">
                <a:solidFill>
                  <a:srgbClr val="000000"/>
                </a:solidFill>
              </a:rPr>
              <a:t>Essential Elements</a:t>
            </a:r>
            <a:endParaRPr sz="2090">
              <a:solidFill>
                <a:srgbClr val="000000"/>
              </a:solidFill>
            </a:endParaRPr>
          </a:p>
        </p:txBody>
      </p:sp>
      <p:sp>
        <p:nvSpPr>
          <p:cNvPr id="253" name="Google Shape;253;p42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0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 Software Design Sins (1)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1" name="Google Shape;431;p60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0193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Rigidity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The system is hard to change—each change forces many other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changes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other system parts.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Fragility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Changes cause the system to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break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places that have no conceptual relationship with the part that was changed.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Immobility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It is hard to 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break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system into components that can be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reused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other systems.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Viscosity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Doing things right is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harder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than doing things wrong.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2" name="Google Shape;432;p6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61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 Software Design Sins (2)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9" name="Google Shape;439;p61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/>
          </a:bodyPr>
          <a:lstStyle/>
          <a:p>
            <a:pPr indent="-18859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 startAt="5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Needless Complexity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The design contains infrastructure that adds no direct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benefit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859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 startAt="5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Needless Repetition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The design contains repeating structures that could be unified under a single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abstraction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859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AutoNum type="arabicPeriod" startAt="5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Opacity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If a component is hard to read and </a:t>
            </a:r>
            <a:r>
              <a:rPr b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understand</a:t>
            </a: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it probably does not express its goal well.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08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t/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[Robert C. Martin, </a:t>
            </a:r>
            <a:r>
              <a:rPr i="1"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Agile Software Development, Principles, Patterns, and Practices</a:t>
            </a: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0" name="Google Shape;440;p61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62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SOLID* Design Principles (1)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7" name="Google Shape;447;p62"/>
          <p:cNvSpPr txBox="1"/>
          <p:nvPr>
            <p:ph idx="1" type="body"/>
          </p:nvPr>
        </p:nvSpPr>
        <p:spPr>
          <a:xfrm>
            <a:off x="628650" y="1045899"/>
            <a:ext cx="7886700" cy="37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923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80"/>
              <a:buFont typeface="Helvetica Neue"/>
              <a:buChar char="➢"/>
            </a:pPr>
            <a:r>
              <a:rPr b="1" lang="en-US" sz="2180" u="sng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lang="en-US" sz="21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ingle Responsibility Principle</a:t>
            </a: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A class should have one responsibility, one single purpose. 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92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80"/>
              <a:buFont typeface="Helvetica Neue"/>
              <a:buChar char="➢"/>
            </a:pPr>
            <a:r>
              <a:rPr b="1" lang="en-US" sz="2180" u="sng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lang="en-US" sz="21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pen-Closed Principle</a:t>
            </a: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Software entities should be open for extension but closed for modification.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92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80"/>
              <a:buFont typeface="Helvetica Neue"/>
              <a:buChar char="➢"/>
            </a:pPr>
            <a:r>
              <a:rPr b="1" lang="en-US" sz="2180" u="sng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</a:t>
            </a:r>
            <a:r>
              <a:rPr lang="en-US" sz="21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iskov Substitution Principle</a:t>
            </a: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Objects of a superclass should be replaceable with objects of its subclasses without breaking the application. 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380"/>
              <a:buNone/>
            </a:pPr>
            <a:r>
              <a:rPr i="1" lang="en-US" sz="1679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*SOLID is an acronym</a:t>
            </a:r>
            <a:endParaRPr i="1" sz="1679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8" name="Google Shape;448;p62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3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SOLID Design Principles (2)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5" name="Google Shape;455;p63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923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80"/>
              <a:buFont typeface="Helvetica Neue"/>
              <a:buChar char="➢"/>
            </a:pPr>
            <a:r>
              <a:rPr b="1" lang="en-US" sz="2180" u="sng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lang="en-US" sz="21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nterface Segregation Principle</a:t>
            </a: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Many client-specific interfaces are better than one general-purpose interface.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8923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180"/>
              <a:buFont typeface="Helvetica Neue"/>
              <a:buChar char="➢"/>
            </a:pPr>
            <a:r>
              <a:rPr b="1" lang="en-US" sz="2180" u="sng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</a:t>
            </a:r>
            <a:r>
              <a:rPr lang="en-US" sz="218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ependency Inversion Principle</a:t>
            </a: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High-level modules should not depend on low-level modules. Both should depend on abstractions.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n-US" sz="218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Additionally: </a:t>
            </a:r>
            <a:endParaRPr sz="218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449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140"/>
              <a:buFont typeface="Helvetica Neue"/>
              <a:buChar char="➢"/>
            </a:pPr>
            <a:r>
              <a:rPr lang="en-US" sz="214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inner state of an object should be accessible only through public methods (</a:t>
            </a:r>
            <a:r>
              <a:rPr lang="en-US" sz="214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Encapsulation Principle</a:t>
            </a:r>
            <a:r>
              <a:rPr lang="en-US" sz="214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</a:t>
            </a:r>
            <a:endParaRPr sz="214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4490" lvl="0" marL="4572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40"/>
              <a:buFont typeface="Helvetica Neue"/>
              <a:buChar char="➢"/>
            </a:pPr>
            <a:r>
              <a:rPr lang="en-US" sz="214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Loose Coupling - High Cohesion</a:t>
            </a:r>
            <a:endParaRPr sz="2140"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6" name="Google Shape;456;p6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64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Motivating Example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2" name="Google Shape;462;p64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Assume we want to implement the following system.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95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 is a </a:t>
            </a:r>
            <a:r>
              <a:rPr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Course</a:t>
            </a: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with a particular name and time schedule.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95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Stakeholders (</a:t>
            </a:r>
            <a:r>
              <a:rPr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Students</a:t>
            </a: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Lecturer</a:t>
            </a: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are enrolled to that course.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95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</a:pP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there is a change in the course’s time schedule, all stakeholders should be </a:t>
            </a:r>
            <a:r>
              <a:rPr lang="en-US" sz="25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notified</a:t>
            </a:r>
            <a:r>
              <a:rPr lang="en-US" sz="2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5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3" name="Google Shape;463;p6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5"/>
          <p:cNvSpPr txBox="1"/>
          <p:nvPr>
            <p:ph type="title"/>
          </p:nvPr>
        </p:nvSpPr>
        <p:spPr>
          <a:xfrm>
            <a:off x="449360" y="57753"/>
            <a:ext cx="83898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Schedule Notifier Class Diagram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9" name="Google Shape;469;p6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70" name="Google Shape;470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1663" y="1253501"/>
            <a:ext cx="6600675" cy="277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6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Schedule Notifier Code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76" name="Google Shape;476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3581" y="933975"/>
            <a:ext cx="3526552" cy="3899168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pic>
        <p:nvPicPr>
          <p:cNvPr id="477" name="Google Shape;477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63165" y="975725"/>
            <a:ext cx="2908987" cy="1381205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pic>
        <p:nvPicPr>
          <p:cNvPr id="478" name="Google Shape;478;p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63166" y="2482179"/>
            <a:ext cx="2794821" cy="1737847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pic>
        <p:nvPicPr>
          <p:cNvPr id="479" name="Google Shape;479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46471" y="4288753"/>
            <a:ext cx="2178275" cy="792100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sp>
        <p:nvSpPr>
          <p:cNvPr id="480" name="Google Shape;480;p6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7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Schedule Notifier Smells?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6" name="Google Shape;486;p67"/>
          <p:cNvSpPr txBox="1"/>
          <p:nvPr/>
        </p:nvSpPr>
        <p:spPr>
          <a:xfrm>
            <a:off x="628650" y="105194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96215" lvl="0" marL="228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90"/>
              <a:buFont typeface="Helvetica Neue"/>
              <a:buChar char="■"/>
            </a:pP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Is it easy to add a new </a:t>
            </a:r>
            <a:r>
              <a:rPr b="0" i="0" lang="en-US" sz="229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b="0" i="0" lang="en-US" sz="229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bserver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(a new </a:t>
            </a:r>
            <a:r>
              <a:rPr b="0" i="1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Student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or a new </a:t>
            </a:r>
            <a:r>
              <a:rPr b="0" i="1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Lecturer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)?</a:t>
            </a:r>
            <a:endParaRPr b="0" i="0" sz="995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6215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90"/>
              <a:buFont typeface="Helvetica Neue"/>
              <a:buChar char="■"/>
            </a:pP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Is it easy to add a new </a:t>
            </a:r>
            <a:r>
              <a:rPr b="0" i="0" lang="en-US" sz="229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type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bserver (e.g., </a:t>
            </a:r>
            <a:r>
              <a:rPr b="0" i="1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Organizer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)?</a:t>
            </a:r>
            <a:endParaRPr b="0" i="0" sz="995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6215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90"/>
              <a:buFont typeface="Helvetica Neue"/>
              <a:buChar char="■"/>
            </a:pP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How coupled is </a:t>
            </a:r>
            <a:r>
              <a:rPr b="0" i="1" lang="en-US" sz="229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Course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b="0" i="0" sz="995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96215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290"/>
              <a:buFont typeface="Helvetica Neue"/>
              <a:buChar char="■"/>
            </a:pP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How many </a:t>
            </a:r>
            <a:r>
              <a:rPr b="0" i="0" lang="en-US" sz="229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SOLID</a:t>
            </a:r>
            <a:r>
              <a:rPr b="0" i="0" lang="en-US" sz="229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principles does our solution violate?</a:t>
            </a:r>
            <a:endParaRPr b="0" i="0" sz="995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7" name="Google Shape;487;p6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68"/>
          <p:cNvSpPr txBox="1"/>
          <p:nvPr>
            <p:ph type="title"/>
          </p:nvPr>
        </p:nvSpPr>
        <p:spPr>
          <a:xfrm>
            <a:off x="306250" y="210150"/>
            <a:ext cx="8568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Schedule Notifier Class Diagram: Attempt 2</a:t>
            </a:r>
            <a:endParaRPr b="0" sz="3600">
              <a:solidFill>
                <a:srgbClr val="000000"/>
              </a:solidFill>
            </a:endParaRPr>
          </a:p>
        </p:txBody>
      </p:sp>
      <p:sp>
        <p:nvSpPr>
          <p:cNvPr id="493" name="Google Shape;493;p6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94" name="Google Shape;494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8588" y="1335249"/>
            <a:ext cx="6870325" cy="296605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68"/>
          <p:cNvSpPr/>
          <p:nvPr/>
        </p:nvSpPr>
        <p:spPr>
          <a:xfrm>
            <a:off x="6900850" y="3815327"/>
            <a:ext cx="2094444" cy="1149660"/>
          </a:xfrm>
          <a:prstGeom prst="cloud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68"/>
          <p:cNvSpPr txBox="1"/>
          <p:nvPr/>
        </p:nvSpPr>
        <p:spPr>
          <a:xfrm>
            <a:off x="7426600" y="3967725"/>
            <a:ext cx="1269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Access identifier:</a:t>
            </a:r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- private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+ public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# protected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? </a:t>
            </a:r>
            <a:r>
              <a:rPr b="0" i="1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read-only</a:t>
            </a:r>
            <a:endParaRPr b="0" i="1" sz="1000" u="none" cap="none" strike="noStrike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9"/>
          <p:cNvSpPr txBox="1"/>
          <p:nvPr>
            <p:ph type="title"/>
          </p:nvPr>
        </p:nvSpPr>
        <p:spPr>
          <a:xfrm>
            <a:off x="181325" y="57750"/>
            <a:ext cx="87279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Time Schedule Notifier Code: Approach 2</a:t>
            </a:r>
            <a:endParaRPr sz="3600">
              <a:solidFill>
                <a:srgbClr val="000000"/>
              </a:solidFill>
            </a:endParaRPr>
          </a:p>
        </p:txBody>
      </p:sp>
      <p:pic>
        <p:nvPicPr>
          <p:cNvPr id="503" name="Google Shape;503;p69"/>
          <p:cNvPicPr preferRelativeResize="0"/>
          <p:nvPr/>
        </p:nvPicPr>
        <p:blipFill rotWithShape="1">
          <a:blip r:embed="rId3">
            <a:alphaModFix/>
          </a:blip>
          <a:srcRect b="0" l="2014" r="0" t="0"/>
          <a:stretch/>
        </p:blipFill>
        <p:spPr>
          <a:xfrm>
            <a:off x="4587265" y="922316"/>
            <a:ext cx="3484331" cy="1855053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04" name="Google Shape;504;p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9719" y="922316"/>
            <a:ext cx="3378357" cy="329886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05" name="Google Shape;505;p69"/>
          <p:cNvPicPr preferRelativeResize="0"/>
          <p:nvPr/>
        </p:nvPicPr>
        <p:blipFill rotWithShape="1">
          <a:blip r:embed="rId5">
            <a:alphaModFix/>
          </a:blip>
          <a:srcRect b="0" l="0" r="15841" t="0"/>
          <a:stretch/>
        </p:blipFill>
        <p:spPr>
          <a:xfrm>
            <a:off x="4587265" y="2860937"/>
            <a:ext cx="3484331" cy="1672963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06" name="Google Shape;506;p6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59771" y="4265903"/>
            <a:ext cx="2088279" cy="741401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507" name="Google Shape;507;p6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3"/>
          <p:cNvSpPr txBox="1"/>
          <p:nvPr>
            <p:ph type="title"/>
          </p:nvPr>
        </p:nvSpPr>
        <p:spPr>
          <a:xfrm>
            <a:off x="361950" y="1446013"/>
            <a:ext cx="8039100" cy="16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3200"/>
              <a:buFont typeface="Calibri"/>
              <a:buNone/>
            </a:pPr>
            <a:r>
              <a:rPr b="0" lang="en-US" sz="31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 1</a:t>
            </a:r>
            <a:br>
              <a:rPr b="0" lang="en-US" sz="65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0" lang="en-US" sz="53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Modeling with UML</a:t>
            </a:r>
            <a:endParaRPr b="0" sz="43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9" name="Google Shape;259;p4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70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Any Improvement? 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3" name="Google Shape;513;p70"/>
          <p:cNvSpPr txBox="1"/>
          <p:nvPr/>
        </p:nvSpPr>
        <p:spPr>
          <a:xfrm>
            <a:off x="628650" y="105193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01930" lvl="0" marL="228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Helvetica Neue"/>
              <a:buChar char="✓"/>
            </a:pP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Observer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Observable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are </a:t>
            </a:r>
            <a:r>
              <a:rPr b="0" i="0" lang="en-US" sz="28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loosely coupled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, since observables know nothing about their observers. </a:t>
            </a:r>
            <a:endParaRPr b="0" i="0" sz="14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Helvetica Neue"/>
              <a:buChar char="✓"/>
            </a:pP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We can </a:t>
            </a:r>
            <a:r>
              <a:rPr b="0" i="0" lang="en-US" sz="28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extend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the functionality (by adding </a:t>
            </a: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Observers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) without any change to </a:t>
            </a: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Observable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14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Helvetica Neue"/>
              <a:buChar char="✓"/>
            </a:pP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Observable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depends upon </a:t>
            </a:r>
            <a:r>
              <a:rPr b="0" i="0" lang="en-US" sz="28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abstractions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b="1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not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upon concrete objects. </a:t>
            </a:r>
            <a:endParaRPr b="0" i="0" sz="14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1930" lvl="0" marL="228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Helvetica Neue"/>
              <a:buChar char="✓"/>
            </a:pP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We can </a:t>
            </a:r>
            <a:r>
              <a:rPr b="0" i="0" lang="en-US" sz="28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replace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any concrete </a:t>
            </a: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Observer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with another concrete </a:t>
            </a:r>
            <a:r>
              <a:rPr b="0" i="1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Observer</a:t>
            </a:r>
            <a:r>
              <a:rPr b="0" i="0" lang="en-US" sz="28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without breaking the system. </a:t>
            </a:r>
            <a:endParaRPr b="0" i="0" sz="14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4" name="Google Shape;514;p7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1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Us Define Design Patterns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0" name="Google Shape;520;p71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03200" lvl="0" marL="2286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</a:pPr>
            <a:r>
              <a:rPr i="1"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“Design patterns are </a:t>
            </a:r>
            <a:r>
              <a:rPr i="1"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descriptions</a:t>
            </a:r>
            <a:r>
              <a:rPr i="1"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communicating objects and classes that are customized to solve a general design problem in a particular context.”</a:t>
            </a:r>
            <a:endParaRPr i="1"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228600" lvl="0" marL="52578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[Gang of Four]</a:t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0800" lvl="0" marL="2286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03200" lvl="0" marL="2286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</a:pPr>
            <a:r>
              <a:rPr i="1"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“Design patterns are </a:t>
            </a:r>
            <a:r>
              <a:rPr i="1" lang="en-US" sz="24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solutions</a:t>
            </a:r>
            <a:r>
              <a:rPr i="1" lang="en-US"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commonly occurring design problems.”</a:t>
            </a:r>
            <a:endParaRPr i="1" sz="24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1" name="Google Shape;521;p71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2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Essential Elements of Patterns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7" name="Google Shape;527;p72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21526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B45F06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Name</a:t>
            </a:r>
            <a:endParaRPr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526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45F06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Problem</a:t>
            </a:r>
            <a:endParaRPr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Problem and context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526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45F06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Solution</a:t>
            </a:r>
            <a:endParaRPr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Relationships, roles, and responsibilities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526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45F06"/>
              </a:buClr>
              <a:buSzPct val="100000"/>
              <a:buFont typeface="Helvetica Neue"/>
              <a:buAutoNum type="arabicPeriod"/>
            </a:pPr>
            <a:r>
              <a:rPr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Consequences</a:t>
            </a:r>
            <a:endParaRPr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Benefits and liabilities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Char char="•"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Trade-offs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8" name="Google Shape;528;p72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5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3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Roles and Relationships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34" name="Google Shape;534;p7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6778" y="1097280"/>
            <a:ext cx="6030300" cy="3543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sp>
        <p:nvSpPr>
          <p:cNvPr id="535" name="Google Shape;535;p7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74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22221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Observer Pattern Implemented in java.util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1" name="Google Shape;541;p7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42" name="Google Shape;542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374" y="975749"/>
            <a:ext cx="5089300" cy="397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74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45499" y="1354025"/>
            <a:ext cx="5827200" cy="25227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5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Reading Material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49" name="Google Shape;549;p75"/>
          <p:cNvPicPr preferRelativeResize="0"/>
          <p:nvPr/>
        </p:nvPicPr>
        <p:blipFill rotWithShape="1">
          <a:blip r:embed="rId3">
            <a:alphaModFix/>
          </a:blip>
          <a:srcRect b="6465" l="3792" r="56211" t="3161"/>
          <a:stretch/>
        </p:blipFill>
        <p:spPr>
          <a:xfrm>
            <a:off x="763995" y="950774"/>
            <a:ext cx="2886635" cy="2716305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descr="A screenshot of a cell phone&#10;&#10;Description automatically generated" id="550" name="Google Shape;550;p7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67004" y="1989970"/>
            <a:ext cx="2926500" cy="2716200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51" name="Google Shape;551;p75"/>
          <p:cNvPicPr preferRelativeResize="0"/>
          <p:nvPr/>
        </p:nvPicPr>
        <p:blipFill rotWithShape="1">
          <a:blip r:embed="rId3">
            <a:alphaModFix/>
          </a:blip>
          <a:srcRect b="6016" l="53319" r="3110" t="3608"/>
          <a:stretch/>
        </p:blipFill>
        <p:spPr>
          <a:xfrm>
            <a:off x="5370984" y="1213589"/>
            <a:ext cx="3144371" cy="2716305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552" name="Google Shape;552;p7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76"/>
          <p:cNvSpPr txBox="1"/>
          <p:nvPr/>
        </p:nvSpPr>
        <p:spPr>
          <a:xfrm>
            <a:off x="1654473" y="1408625"/>
            <a:ext cx="58731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0" i="0" sz="3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000" u="none" cap="none" strike="noStrike">
                <a:solidFill>
                  <a:srgbClr val="274E1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( ! ( succeed = try() ) );</a:t>
            </a:r>
            <a:endParaRPr b="0" i="0" sz="3000" u="none" cap="none" strike="noStrike">
              <a:solidFill>
                <a:srgbClr val="274E1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4"/>
          <p:cNvSpPr txBox="1"/>
          <p:nvPr>
            <p:ph type="title"/>
          </p:nvPr>
        </p:nvSpPr>
        <p:spPr>
          <a:xfrm>
            <a:off x="628650" y="20920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Modeling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5" name="Google Shape;265;p44"/>
          <p:cNvSpPr txBox="1"/>
          <p:nvPr>
            <p:ph idx="1" type="body"/>
          </p:nvPr>
        </p:nvSpPr>
        <p:spPr>
          <a:xfrm>
            <a:off x="628650" y="1015125"/>
            <a:ext cx="7522500" cy="38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model is a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reduced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or abstracted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representation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the original system in terms of scale, precision, and/or functionality [1] that aims to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simplify the reasoning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about a system by omission of irrelevant details [2], and makes their examination or study easier or even possible at all [3].”</a:t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t/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t/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[1] H. Stachowiak, 1973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[2] B. Bruegge and A. Dutoit, 2000</a:t>
            </a:r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ct val="100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[3] H. Balzert, 2000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6" name="Google Shape;266;p4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5"/>
          <p:cNvSpPr txBox="1"/>
          <p:nvPr>
            <p:ph type="title"/>
          </p:nvPr>
        </p:nvSpPr>
        <p:spPr>
          <a:xfrm>
            <a:off x="628650" y="20920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Unified Modeling Language (UML)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2" name="Google Shape;272;p45"/>
          <p:cNvSpPr txBox="1"/>
          <p:nvPr>
            <p:ph idx="1" type="body"/>
          </p:nvPr>
        </p:nvSpPr>
        <p:spPr>
          <a:xfrm>
            <a:off x="628650" y="1015126"/>
            <a:ext cx="7522500" cy="37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UML is a general-purpose, developmental, modeling language in the field of software engineering that is intended to provide a standard way to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visualize the design of a system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.”</a:t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[Wikipedia]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3" name="Google Shape;273;p4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6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Class Diagram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79" name="Google Shape;279;p46"/>
          <p:cNvGrpSpPr/>
          <p:nvPr/>
        </p:nvGrpSpPr>
        <p:grpSpPr>
          <a:xfrm>
            <a:off x="621340" y="1658537"/>
            <a:ext cx="2130214" cy="923400"/>
            <a:chOff x="621340" y="1658537"/>
            <a:chExt cx="2130214" cy="923400"/>
          </a:xfrm>
        </p:grpSpPr>
        <p:sp>
          <p:nvSpPr>
            <p:cNvPr id="280" name="Google Shape;280;p46"/>
            <p:cNvSpPr/>
            <p:nvPr/>
          </p:nvSpPr>
          <p:spPr>
            <a:xfrm rot="10800000">
              <a:off x="2422942" y="1832369"/>
              <a:ext cx="328612" cy="610790"/>
            </a:xfrm>
            <a:custGeom>
              <a:rect b="b" l="l" r="r" t="t"/>
              <a:pathLst>
                <a:path extrusionOk="0" h="814387" w="328612">
                  <a:moveTo>
                    <a:pt x="0" y="0"/>
                  </a:moveTo>
                  <a:cubicBezTo>
                    <a:pt x="90644" y="1764"/>
                    <a:pt x="165675" y="12535"/>
                    <a:pt x="164306" y="27383"/>
                  </a:cubicBezTo>
                  <a:cubicBezTo>
                    <a:pt x="154673" y="157099"/>
                    <a:pt x="176929" y="225599"/>
                    <a:pt x="164306" y="379810"/>
                  </a:cubicBezTo>
                  <a:cubicBezTo>
                    <a:pt x="150056" y="401470"/>
                    <a:pt x="239233" y="394578"/>
                    <a:pt x="328612" y="407193"/>
                  </a:cubicBezTo>
                  <a:cubicBezTo>
                    <a:pt x="237094" y="406874"/>
                    <a:pt x="164137" y="420630"/>
                    <a:pt x="164306" y="434576"/>
                  </a:cubicBezTo>
                  <a:cubicBezTo>
                    <a:pt x="156664" y="546318"/>
                    <a:pt x="169697" y="673348"/>
                    <a:pt x="164306" y="787004"/>
                  </a:cubicBezTo>
                  <a:cubicBezTo>
                    <a:pt x="173888" y="803329"/>
                    <a:pt x="92530" y="809225"/>
                    <a:pt x="0" y="814387"/>
                  </a:cubicBezTo>
                  <a:cubicBezTo>
                    <a:pt x="-17347" y="705391"/>
                    <a:pt x="12207" y="529048"/>
                    <a:pt x="0" y="423481"/>
                  </a:cubicBezTo>
                  <a:cubicBezTo>
                    <a:pt x="-12207" y="317914"/>
                    <a:pt x="16266" y="203231"/>
                    <a:pt x="0" y="0"/>
                  </a:cubicBezTo>
                  <a:close/>
                </a:path>
                <a:path extrusionOk="0" fill="none" h="814387" w="328612">
                  <a:moveTo>
                    <a:pt x="0" y="0"/>
                  </a:moveTo>
                  <a:cubicBezTo>
                    <a:pt x="91001" y="2322"/>
                    <a:pt x="166214" y="13364"/>
                    <a:pt x="164306" y="27383"/>
                  </a:cubicBezTo>
                  <a:cubicBezTo>
                    <a:pt x="166646" y="173607"/>
                    <a:pt x="176015" y="241499"/>
                    <a:pt x="164306" y="379810"/>
                  </a:cubicBezTo>
                  <a:cubicBezTo>
                    <a:pt x="153760" y="391426"/>
                    <a:pt x="236784" y="409746"/>
                    <a:pt x="328612" y="407193"/>
                  </a:cubicBezTo>
                  <a:cubicBezTo>
                    <a:pt x="238036" y="407827"/>
                    <a:pt x="162627" y="421195"/>
                    <a:pt x="164306" y="434576"/>
                  </a:cubicBezTo>
                  <a:cubicBezTo>
                    <a:pt x="167996" y="588689"/>
                    <a:pt x="162058" y="661996"/>
                    <a:pt x="164306" y="787004"/>
                  </a:cubicBezTo>
                  <a:cubicBezTo>
                    <a:pt x="147501" y="797773"/>
                    <a:pt x="104020" y="818780"/>
                    <a:pt x="0" y="814387"/>
                  </a:cubicBezTo>
                </a:path>
                <a:path extrusionOk="0" fill="none" h="814387" w="328612">
                  <a:moveTo>
                    <a:pt x="0" y="0"/>
                  </a:moveTo>
                  <a:cubicBezTo>
                    <a:pt x="92866" y="-941"/>
                    <a:pt x="163889" y="12949"/>
                    <a:pt x="164306" y="27383"/>
                  </a:cubicBezTo>
                  <a:cubicBezTo>
                    <a:pt x="165902" y="172143"/>
                    <a:pt x="177149" y="270421"/>
                    <a:pt x="164306" y="379810"/>
                  </a:cubicBezTo>
                  <a:cubicBezTo>
                    <a:pt x="162180" y="397279"/>
                    <a:pt x="251222" y="412969"/>
                    <a:pt x="328612" y="407193"/>
                  </a:cubicBezTo>
                  <a:cubicBezTo>
                    <a:pt x="237598" y="407838"/>
                    <a:pt x="163666" y="421012"/>
                    <a:pt x="164306" y="434576"/>
                  </a:cubicBezTo>
                  <a:cubicBezTo>
                    <a:pt x="163742" y="523056"/>
                    <a:pt x="155322" y="678742"/>
                    <a:pt x="164306" y="787004"/>
                  </a:cubicBezTo>
                  <a:cubicBezTo>
                    <a:pt x="170810" y="788813"/>
                    <a:pt x="104118" y="817801"/>
                    <a:pt x="0" y="814387"/>
                  </a:cubicBezTo>
                </a:path>
              </a:pathLst>
            </a:custGeom>
            <a:noFill/>
            <a:ln cap="flat" cmpd="sng" w="28575">
              <a:solidFill>
                <a:srgbClr val="B45F0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46"/>
            <p:cNvSpPr txBox="1"/>
            <p:nvPr/>
          </p:nvSpPr>
          <p:spPr>
            <a:xfrm>
              <a:off x="621340" y="1658537"/>
              <a:ext cx="17064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Instance attributes 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(data)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82" name="Google Shape;282;p46"/>
          <p:cNvGrpSpPr/>
          <p:nvPr/>
        </p:nvGrpSpPr>
        <p:grpSpPr>
          <a:xfrm>
            <a:off x="417600" y="2645565"/>
            <a:ext cx="2357762" cy="656577"/>
            <a:chOff x="417600" y="2645565"/>
            <a:chExt cx="2357762" cy="656577"/>
          </a:xfrm>
        </p:grpSpPr>
        <p:sp>
          <p:nvSpPr>
            <p:cNvPr id="283" name="Google Shape;283;p46"/>
            <p:cNvSpPr txBox="1"/>
            <p:nvPr/>
          </p:nvSpPr>
          <p:spPr>
            <a:xfrm>
              <a:off x="417600" y="2655642"/>
              <a:ext cx="21138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Methods 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(functionality)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4" name="Google Shape;284;p46"/>
            <p:cNvSpPr/>
            <p:nvPr/>
          </p:nvSpPr>
          <p:spPr>
            <a:xfrm rot="10800000">
              <a:off x="2446750" y="2645565"/>
              <a:ext cx="328612" cy="610790"/>
            </a:xfrm>
            <a:custGeom>
              <a:rect b="b" l="l" r="r" t="t"/>
              <a:pathLst>
                <a:path extrusionOk="0" h="814387" w="328612">
                  <a:moveTo>
                    <a:pt x="0" y="0"/>
                  </a:moveTo>
                  <a:cubicBezTo>
                    <a:pt x="90644" y="1764"/>
                    <a:pt x="165675" y="12535"/>
                    <a:pt x="164306" y="27383"/>
                  </a:cubicBezTo>
                  <a:cubicBezTo>
                    <a:pt x="154673" y="157099"/>
                    <a:pt x="176929" y="225599"/>
                    <a:pt x="164306" y="379810"/>
                  </a:cubicBezTo>
                  <a:cubicBezTo>
                    <a:pt x="150056" y="401470"/>
                    <a:pt x="239233" y="394578"/>
                    <a:pt x="328612" y="407193"/>
                  </a:cubicBezTo>
                  <a:cubicBezTo>
                    <a:pt x="237094" y="406874"/>
                    <a:pt x="164137" y="420630"/>
                    <a:pt x="164306" y="434576"/>
                  </a:cubicBezTo>
                  <a:cubicBezTo>
                    <a:pt x="156664" y="546318"/>
                    <a:pt x="169697" y="673348"/>
                    <a:pt x="164306" y="787004"/>
                  </a:cubicBezTo>
                  <a:cubicBezTo>
                    <a:pt x="173888" y="803329"/>
                    <a:pt x="92530" y="809225"/>
                    <a:pt x="0" y="814387"/>
                  </a:cubicBezTo>
                  <a:cubicBezTo>
                    <a:pt x="-17347" y="705391"/>
                    <a:pt x="12207" y="529048"/>
                    <a:pt x="0" y="423481"/>
                  </a:cubicBezTo>
                  <a:cubicBezTo>
                    <a:pt x="-12207" y="317914"/>
                    <a:pt x="16266" y="203231"/>
                    <a:pt x="0" y="0"/>
                  </a:cubicBezTo>
                  <a:close/>
                </a:path>
                <a:path extrusionOk="0" fill="none" h="814387" w="328612">
                  <a:moveTo>
                    <a:pt x="0" y="0"/>
                  </a:moveTo>
                  <a:cubicBezTo>
                    <a:pt x="91001" y="2322"/>
                    <a:pt x="166214" y="13364"/>
                    <a:pt x="164306" y="27383"/>
                  </a:cubicBezTo>
                  <a:cubicBezTo>
                    <a:pt x="166646" y="173607"/>
                    <a:pt x="176015" y="241499"/>
                    <a:pt x="164306" y="379810"/>
                  </a:cubicBezTo>
                  <a:cubicBezTo>
                    <a:pt x="153760" y="391426"/>
                    <a:pt x="236784" y="409746"/>
                    <a:pt x="328612" y="407193"/>
                  </a:cubicBezTo>
                  <a:cubicBezTo>
                    <a:pt x="238036" y="407827"/>
                    <a:pt x="162627" y="421195"/>
                    <a:pt x="164306" y="434576"/>
                  </a:cubicBezTo>
                  <a:cubicBezTo>
                    <a:pt x="167996" y="588689"/>
                    <a:pt x="162058" y="661996"/>
                    <a:pt x="164306" y="787004"/>
                  </a:cubicBezTo>
                  <a:cubicBezTo>
                    <a:pt x="147501" y="797773"/>
                    <a:pt x="104020" y="818780"/>
                    <a:pt x="0" y="814387"/>
                  </a:cubicBezTo>
                </a:path>
                <a:path extrusionOk="0" fill="none" h="814387" w="328612">
                  <a:moveTo>
                    <a:pt x="0" y="0"/>
                  </a:moveTo>
                  <a:cubicBezTo>
                    <a:pt x="92866" y="-941"/>
                    <a:pt x="163889" y="12949"/>
                    <a:pt x="164306" y="27383"/>
                  </a:cubicBezTo>
                  <a:cubicBezTo>
                    <a:pt x="165902" y="172143"/>
                    <a:pt x="177149" y="270421"/>
                    <a:pt x="164306" y="379810"/>
                  </a:cubicBezTo>
                  <a:cubicBezTo>
                    <a:pt x="162180" y="397279"/>
                    <a:pt x="251222" y="412969"/>
                    <a:pt x="328612" y="407193"/>
                  </a:cubicBezTo>
                  <a:cubicBezTo>
                    <a:pt x="237598" y="407838"/>
                    <a:pt x="163666" y="421012"/>
                    <a:pt x="164306" y="434576"/>
                  </a:cubicBezTo>
                  <a:cubicBezTo>
                    <a:pt x="163742" y="523056"/>
                    <a:pt x="155322" y="678742"/>
                    <a:pt x="164306" y="787004"/>
                  </a:cubicBezTo>
                  <a:cubicBezTo>
                    <a:pt x="170810" y="788813"/>
                    <a:pt x="104118" y="817801"/>
                    <a:pt x="0" y="814387"/>
                  </a:cubicBezTo>
                </a:path>
              </a:pathLst>
            </a:custGeom>
            <a:noFill/>
            <a:ln cap="flat" cmpd="sng" w="28575">
              <a:solidFill>
                <a:srgbClr val="B45F0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5" name="Google Shape;285;p46"/>
          <p:cNvGrpSpPr/>
          <p:nvPr/>
        </p:nvGrpSpPr>
        <p:grpSpPr>
          <a:xfrm>
            <a:off x="691723" y="1307777"/>
            <a:ext cx="2328952" cy="369300"/>
            <a:chOff x="691723" y="1307777"/>
            <a:chExt cx="2328952" cy="369300"/>
          </a:xfrm>
        </p:grpSpPr>
        <p:cxnSp>
          <p:nvCxnSpPr>
            <p:cNvPr id="286" name="Google Shape;286;p46"/>
            <p:cNvCxnSpPr/>
            <p:nvPr/>
          </p:nvCxnSpPr>
          <p:spPr>
            <a:xfrm rot="10800000">
              <a:off x="2408675" y="1509800"/>
              <a:ext cx="612000" cy="7500"/>
            </a:xfrm>
            <a:prstGeom prst="straightConnector1">
              <a:avLst/>
            </a:prstGeom>
            <a:noFill/>
            <a:ln cap="flat" cmpd="sng" w="28575">
              <a:solidFill>
                <a:srgbClr val="B45F06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287" name="Google Shape;287;p46"/>
            <p:cNvSpPr txBox="1"/>
            <p:nvPr/>
          </p:nvSpPr>
          <p:spPr>
            <a:xfrm>
              <a:off x="691723" y="1307777"/>
              <a:ext cx="17064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Class name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88" name="Google Shape;288;p4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9" name="Google Shape;28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82499" y="1149017"/>
            <a:ext cx="3108477" cy="22146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Google Shape;290;p46"/>
          <p:cNvGrpSpPr/>
          <p:nvPr/>
        </p:nvGrpSpPr>
        <p:grpSpPr>
          <a:xfrm>
            <a:off x="4000400" y="1476059"/>
            <a:ext cx="4040400" cy="769760"/>
            <a:chOff x="4000400" y="1476059"/>
            <a:chExt cx="4040400" cy="769760"/>
          </a:xfrm>
        </p:grpSpPr>
        <p:sp>
          <p:nvSpPr>
            <p:cNvPr id="291" name="Google Shape;291;p46"/>
            <p:cNvSpPr txBox="1"/>
            <p:nvPr/>
          </p:nvSpPr>
          <p:spPr>
            <a:xfrm>
              <a:off x="6654800" y="1476059"/>
              <a:ext cx="1386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Field name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92" name="Google Shape;292;p46"/>
            <p:cNvSpPr txBox="1"/>
            <p:nvPr/>
          </p:nvSpPr>
          <p:spPr>
            <a:xfrm>
              <a:off x="6578600" y="1876519"/>
              <a:ext cx="13860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Field type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293" name="Google Shape;293;p46"/>
            <p:cNvCxnSpPr/>
            <p:nvPr/>
          </p:nvCxnSpPr>
          <p:spPr>
            <a:xfrm flipH="1">
              <a:off x="4000400" y="1651673"/>
              <a:ext cx="2654400" cy="148800"/>
            </a:xfrm>
            <a:prstGeom prst="curvedConnector3">
              <a:avLst>
                <a:gd fmla="val 89188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294" name="Google Shape;294;p46"/>
            <p:cNvCxnSpPr/>
            <p:nvPr/>
          </p:nvCxnSpPr>
          <p:spPr>
            <a:xfrm flipH="1">
              <a:off x="4927700" y="2052133"/>
              <a:ext cx="1727100" cy="858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grpSp>
        <p:nvGrpSpPr>
          <p:cNvPr id="295" name="Google Shape;295;p46"/>
          <p:cNvGrpSpPr/>
          <p:nvPr/>
        </p:nvGrpSpPr>
        <p:grpSpPr>
          <a:xfrm>
            <a:off x="5101874" y="3104237"/>
            <a:ext cx="2580701" cy="725843"/>
            <a:chOff x="5101874" y="3104237"/>
            <a:chExt cx="2580701" cy="725843"/>
          </a:xfrm>
        </p:grpSpPr>
        <p:sp>
          <p:nvSpPr>
            <p:cNvPr id="296" name="Google Shape;296;p46"/>
            <p:cNvSpPr txBox="1"/>
            <p:nvPr/>
          </p:nvSpPr>
          <p:spPr>
            <a:xfrm>
              <a:off x="5955475" y="3460780"/>
              <a:ext cx="17271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Method type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297" name="Google Shape;297;p46"/>
            <p:cNvCxnSpPr/>
            <p:nvPr/>
          </p:nvCxnSpPr>
          <p:spPr>
            <a:xfrm rot="10800000">
              <a:off x="5101874" y="3104237"/>
              <a:ext cx="867900" cy="4953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grpSp>
        <p:nvGrpSpPr>
          <p:cNvPr id="298" name="Google Shape;298;p46"/>
          <p:cNvGrpSpPr/>
          <p:nvPr/>
        </p:nvGrpSpPr>
        <p:grpSpPr>
          <a:xfrm>
            <a:off x="2532851" y="3194625"/>
            <a:ext cx="2496300" cy="1794340"/>
            <a:chOff x="2532851" y="3194625"/>
            <a:chExt cx="2496300" cy="1794340"/>
          </a:xfrm>
        </p:grpSpPr>
        <p:sp>
          <p:nvSpPr>
            <p:cNvPr id="299" name="Google Shape;299;p46"/>
            <p:cNvSpPr txBox="1"/>
            <p:nvPr/>
          </p:nvSpPr>
          <p:spPr>
            <a:xfrm>
              <a:off x="2532851" y="3634465"/>
              <a:ext cx="2496300" cy="135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Access identifier:</a:t>
              </a:r>
              <a:endParaRPr b="0" i="0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latin typeface="Consolas"/>
                  <a:ea typeface="Consolas"/>
                  <a:cs typeface="Consolas"/>
                  <a:sym typeface="Consolas"/>
                </a:rPr>
                <a:t>- private</a:t>
              </a:r>
              <a:endParaRPr b="0" i="0" sz="16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latin typeface="Consolas"/>
                  <a:ea typeface="Consolas"/>
                  <a:cs typeface="Consolas"/>
                  <a:sym typeface="Consolas"/>
                </a:rPr>
                <a:t>+ public</a:t>
              </a:r>
              <a:endParaRPr b="0" i="0" sz="16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latin typeface="Consolas"/>
                  <a:ea typeface="Consolas"/>
                  <a:cs typeface="Consolas"/>
                  <a:sym typeface="Consolas"/>
                </a:rPr>
                <a:t># protected</a:t>
              </a:r>
              <a:endParaRPr b="0" i="0" sz="1600" u="none" cap="none" strike="noStrike"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latin typeface="Consolas"/>
                  <a:ea typeface="Consolas"/>
                  <a:cs typeface="Consolas"/>
                  <a:sym typeface="Consolas"/>
                </a:rPr>
                <a:t>? </a:t>
              </a:r>
              <a:r>
                <a:rPr b="0" i="1" lang="en-US" sz="1600" u="none" cap="none" strike="noStrike">
                  <a:latin typeface="Consolas"/>
                  <a:ea typeface="Consolas"/>
                  <a:cs typeface="Consolas"/>
                  <a:sym typeface="Consolas"/>
                </a:rPr>
                <a:t>read-only</a:t>
              </a:r>
              <a:endParaRPr b="0" i="1" sz="1600" u="none" cap="none" strike="noStrike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00" name="Google Shape;300;p46"/>
            <p:cNvCxnSpPr/>
            <p:nvPr/>
          </p:nvCxnSpPr>
          <p:spPr>
            <a:xfrm rot="-5400000">
              <a:off x="3014000" y="3451875"/>
              <a:ext cx="515100" cy="6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7"/>
          <p:cNvSpPr/>
          <p:nvPr/>
        </p:nvSpPr>
        <p:spPr>
          <a:xfrm>
            <a:off x="6515725" y="3457452"/>
            <a:ext cx="2094444" cy="1149660"/>
          </a:xfrm>
          <a:prstGeom prst="cloud">
            <a:avLst/>
          </a:prstGeom>
          <a:noFill/>
          <a:ln cap="flat" cmpd="sng" w="9525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47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Class Code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7" name="Google Shape;307;p47"/>
          <p:cNvPicPr preferRelativeResize="0"/>
          <p:nvPr/>
        </p:nvPicPr>
        <p:blipFill rotWithShape="1">
          <a:blip r:embed="rId3">
            <a:alphaModFix/>
          </a:blip>
          <a:srcRect b="5182" l="1496" r="4443" t="0"/>
          <a:stretch/>
        </p:blipFill>
        <p:spPr>
          <a:xfrm>
            <a:off x="1464610" y="1202495"/>
            <a:ext cx="4233863" cy="36175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sp>
        <p:nvSpPr>
          <p:cNvPr id="308" name="Google Shape;308;p4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9" name="Google Shape;309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6974" y="777942"/>
            <a:ext cx="3108477" cy="2214696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7"/>
          <p:cNvSpPr txBox="1"/>
          <p:nvPr/>
        </p:nvSpPr>
        <p:spPr>
          <a:xfrm>
            <a:off x="7041475" y="3609850"/>
            <a:ext cx="1269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Access identifier:</a:t>
            </a:r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- private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+ public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# protected</a:t>
            </a:r>
            <a:endParaRPr b="0" i="0" sz="10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? </a:t>
            </a:r>
            <a:r>
              <a:rPr b="0" i="1" lang="en-US" sz="1000" u="none" cap="none" strike="noStrike">
                <a:latin typeface="Consolas"/>
                <a:ea typeface="Consolas"/>
                <a:cs typeface="Consolas"/>
                <a:sym typeface="Consolas"/>
              </a:rPr>
              <a:t>read-only</a:t>
            </a:r>
            <a:endParaRPr b="0" i="1" sz="1000" u="none" cap="none" strike="noStrike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5450" y="1234355"/>
            <a:ext cx="4845824" cy="2330621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48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Inheritance (Interface—1)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17" name="Google Shape;317;p48"/>
          <p:cNvGrpSpPr/>
          <p:nvPr/>
        </p:nvGrpSpPr>
        <p:grpSpPr>
          <a:xfrm>
            <a:off x="4217774" y="2164650"/>
            <a:ext cx="4593676" cy="646500"/>
            <a:chOff x="4217774" y="2164650"/>
            <a:chExt cx="4593676" cy="646500"/>
          </a:xfrm>
        </p:grpSpPr>
        <p:cxnSp>
          <p:nvCxnSpPr>
            <p:cNvPr id="318" name="Google Shape;318;p48"/>
            <p:cNvCxnSpPr/>
            <p:nvPr/>
          </p:nvCxnSpPr>
          <p:spPr>
            <a:xfrm rot="10800000">
              <a:off x="4217774" y="2262003"/>
              <a:ext cx="2783100" cy="2181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19" name="Google Shape;319;p48"/>
            <p:cNvSpPr txBox="1"/>
            <p:nvPr/>
          </p:nvSpPr>
          <p:spPr>
            <a:xfrm>
              <a:off x="7002450" y="2164650"/>
              <a:ext cx="18090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Implementation connector</a:t>
              </a:r>
              <a:endParaRPr b="0" i="1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320" name="Google Shape;320;p48"/>
          <p:cNvGrpSpPr/>
          <p:nvPr/>
        </p:nvGrpSpPr>
        <p:grpSpPr>
          <a:xfrm>
            <a:off x="5245200" y="1068296"/>
            <a:ext cx="3035100" cy="923400"/>
            <a:chOff x="5245200" y="1068296"/>
            <a:chExt cx="3035100" cy="923400"/>
          </a:xfrm>
        </p:grpSpPr>
        <p:cxnSp>
          <p:nvCxnSpPr>
            <p:cNvPr id="321" name="Google Shape;321;p48"/>
            <p:cNvCxnSpPr/>
            <p:nvPr/>
          </p:nvCxnSpPr>
          <p:spPr>
            <a:xfrm flipH="1">
              <a:off x="5245200" y="1480804"/>
              <a:ext cx="1346100" cy="258600"/>
            </a:xfrm>
            <a:prstGeom prst="curvedConnector3">
              <a:avLst>
                <a:gd fmla="val 50000" name="adj1"/>
              </a:avLst>
            </a:prstGeom>
            <a:noFill/>
            <a:ln cap="flat" cmpd="sng" w="28575">
              <a:solidFill>
                <a:srgbClr val="38761D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322" name="Google Shape;322;p48"/>
            <p:cNvSpPr txBox="1"/>
            <p:nvPr/>
          </p:nvSpPr>
          <p:spPr>
            <a:xfrm>
              <a:off x="6591300" y="1068296"/>
              <a:ext cx="16890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&lt;&lt;interface&gt;&gt; annotation &amp; Name in </a:t>
              </a:r>
              <a:r>
                <a:rPr b="0" i="1" lang="en-US" sz="1800" u="none" cap="none" strike="noStrike">
                  <a:latin typeface="Helvetica Neue"/>
                  <a:ea typeface="Helvetica Neue"/>
                  <a:cs typeface="Helvetica Neue"/>
                  <a:sym typeface="Helvetica Neue"/>
                </a:rPr>
                <a:t>Italics</a:t>
              </a:r>
              <a:endParaRPr b="0" i="1" sz="1800" u="none" cap="none" strike="noStrike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23" name="Google Shape;323;p48"/>
          <p:cNvSpPr txBox="1"/>
          <p:nvPr/>
        </p:nvSpPr>
        <p:spPr>
          <a:xfrm>
            <a:off x="1152450" y="4138950"/>
            <a:ext cx="72360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Is-A relationship</a:t>
            </a:r>
            <a:r>
              <a:rPr b="0" i="0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b="0" i="1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Developer </a:t>
            </a:r>
            <a:r>
              <a:rPr b="0" i="1" lang="en-US" sz="25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an</a:t>
            </a:r>
            <a:r>
              <a:rPr b="0" i="1" lang="en-US" sz="25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Employee</a:t>
            </a:r>
            <a:endParaRPr b="0" i="0" sz="25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4" name="Google Shape;324;p4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9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Inheritance (Interface—2)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0" name="Google Shape;330;p49"/>
          <p:cNvPicPr preferRelativeResize="0"/>
          <p:nvPr/>
        </p:nvPicPr>
        <p:blipFill rotWithShape="1">
          <a:blip r:embed="rId3">
            <a:alphaModFix/>
          </a:blip>
          <a:srcRect b="13755" l="2699" r="14012" t="24123"/>
          <a:stretch/>
        </p:blipFill>
        <p:spPr>
          <a:xfrm>
            <a:off x="628650" y="1848260"/>
            <a:ext cx="3879849" cy="847725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pic>
        <p:nvPicPr>
          <p:cNvPr id="331" name="Google Shape;331;p49"/>
          <p:cNvPicPr preferRelativeResize="0"/>
          <p:nvPr/>
        </p:nvPicPr>
        <p:blipFill rotWithShape="1">
          <a:blip r:embed="rId4">
            <a:alphaModFix/>
          </a:blip>
          <a:srcRect b="6325" l="1565" r="0" t="17190"/>
          <a:stretch/>
        </p:blipFill>
        <p:spPr>
          <a:xfrm>
            <a:off x="628650" y="2828998"/>
            <a:ext cx="5213719" cy="1371600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sp>
        <p:nvSpPr>
          <p:cNvPr id="332" name="Google Shape;332;p4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3" name="Google Shape;333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18850" y="1102375"/>
            <a:ext cx="3463071" cy="1665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ew_Template2">
  <a:themeElements>
    <a:clrScheme name="New_Template2">
      <a:dk1>
        <a:srgbClr val="C000EB"/>
      </a:dk1>
      <a:lt1>
        <a:srgbClr val="EBEBEB"/>
      </a:lt1>
      <a:dk2>
        <a:srgbClr val="525252"/>
      </a:dk2>
      <a:lt2>
        <a:srgbClr val="C9C9C9"/>
      </a:lt2>
      <a:accent1>
        <a:srgbClr val="619AE3"/>
      </a:accent1>
      <a:accent2>
        <a:srgbClr val="54BFB9"/>
      </a:accent2>
      <a:accent3>
        <a:srgbClr val="29C439"/>
      </a:accent3>
      <a:accent4>
        <a:srgbClr val="EDAC0F"/>
      </a:accent4>
      <a:accent5>
        <a:srgbClr val="D41D03"/>
      </a:accent5>
      <a:accent6>
        <a:srgbClr val="B264D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