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3"/>
    <p:sldMasterId id="2147483673" r:id="rId4"/>
    <p:sldMasterId id="214748367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Candara"/>
      <p:regular r:id="rId31"/>
      <p:bold r:id="rId32"/>
      <p:italic r:id="rId33"/>
      <p:boldItalic r:id="rId34"/>
    </p:embeddedFont>
    <p:embeddedFont>
      <p:font typeface="Helvetica Neue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Candara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Candara-italic.fntdata"/><Relationship Id="rId10" Type="http://schemas.openxmlformats.org/officeDocument/2006/relationships/slide" Target="slides/slide4.xml"/><Relationship Id="rId32" Type="http://schemas.openxmlformats.org/officeDocument/2006/relationships/font" Target="fonts/Candara-bold.fntdata"/><Relationship Id="rId13" Type="http://schemas.openxmlformats.org/officeDocument/2006/relationships/slide" Target="slides/slide7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6.xml"/><Relationship Id="rId34" Type="http://schemas.openxmlformats.org/officeDocument/2006/relationships/font" Target="fonts/Candara-boldItalic.fntdata"/><Relationship Id="rId15" Type="http://schemas.openxmlformats.org/officeDocument/2006/relationships/slide" Target="slides/slide9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8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6" name="Google Shape;166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7" name="Google Shape;247;p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6" name="Google Shape;256;p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3" name="Google Shape;26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2" name="Google Shape;27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1" name="Google Shape;28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44bae33c7f_0_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44bae33c7f_0_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2" name="Google Shape;292;g244bae33c7f_0_2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0" name="Google Shape;30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1" name="Google Shape;31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0" name="Google Shape;32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1" name="Google Shape;33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4" name="Google Shape;17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0" name="Google Shape;340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1" name="Google Shape;341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9" name="Google Shape;349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8" name="Google Shape;368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5" name="Google Shape;375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8" name="Google Shape;18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7" name="Google Shape;19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8" name="Google Shape;20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8" name="Google Shape;21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6" name="Google Shape;236;p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535781" y="1299270"/>
            <a:ext cx="8072400" cy="13395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body"/>
          </p:nvPr>
        </p:nvSpPr>
        <p:spPr>
          <a:xfrm>
            <a:off x="535781" y="2719090"/>
            <a:ext cx="8072400" cy="4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700"/>
              <a:buFont typeface="Helvetica Neue"/>
              <a:buNone/>
              <a:defRPr sz="1700">
                <a:solidFill>
                  <a:srgbClr val="FFFFFF"/>
                </a:solidFill>
              </a:defRPr>
            </a:lvl5pPr>
            <a:lvl6pPr indent="-285750" lvl="5" marL="27432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6pPr>
            <a:lvl7pPr indent="-285750" lvl="6" marL="32004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7pPr>
            <a:lvl8pPr indent="-285750" lvl="7" marL="36576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8pPr>
            <a:lvl9pPr indent="-285750" lvl="8" marL="411480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4437983" y="4878958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2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6"/>
          <p:cNvSpPr txBox="1"/>
          <p:nvPr>
            <p:ph idx="12" type="sldNum"/>
          </p:nvPr>
        </p:nvSpPr>
        <p:spPr>
          <a:xfrm>
            <a:off x="4437983" y="4882307"/>
            <a:ext cx="258900" cy="2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7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0" name="Google Shape;100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/>
          <p:nvPr>
            <p:ph type="title"/>
          </p:nvPr>
        </p:nvSpPr>
        <p:spPr>
          <a:xfrm>
            <a:off x="628650" y="1214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i="0" sz="36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Helvetica Neue"/>
              <a:buNone/>
              <a:defRPr sz="3600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5" name="Google Shape;105;p18"/>
          <p:cNvSpPr txBox="1"/>
          <p:nvPr>
            <p:ph idx="1" type="body"/>
          </p:nvPr>
        </p:nvSpPr>
        <p:spPr>
          <a:xfrm>
            <a:off x="628650" y="11406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Char char="•"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06" name="Google Shape;106;p18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ndara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0" name="Google Shape;110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3" name="Google Shape;123;p21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1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5" name="Google Shape;125;p21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  <a:defRPr b="1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Char char="•"/>
              <a:defRPr>
                <a:solidFill>
                  <a:srgbClr val="F2F2F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400"/>
              <a:buChar char="•"/>
              <a:defRPr>
                <a:solidFill>
                  <a:srgbClr val="F2F2F2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2000"/>
              <a:buChar char="•"/>
              <a:defRPr>
                <a:solidFill>
                  <a:srgbClr val="F2F2F2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2F2F2"/>
              </a:buClr>
              <a:buSzPts val="1800"/>
              <a:buChar char="•"/>
              <a:defRPr>
                <a:solidFill>
                  <a:srgbClr val="F2F2F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4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1" name="Google Shape;141;p24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2" name="Google Shape;142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dara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5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25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9" name="Google Shape;149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7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1" name="Google Shape;161;p2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ctrTitle"/>
          </p:nvPr>
        </p:nvSpPr>
        <p:spPr>
          <a:xfrm>
            <a:off x="685800" y="841772"/>
            <a:ext cx="77724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6000"/>
              <a:buFont typeface="Calibri"/>
              <a:buNone/>
              <a:defRPr sz="6000">
                <a:solidFill>
                  <a:srgbClr val="F2F2F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  <a:defRPr sz="2400">
                <a:solidFill>
                  <a:srgbClr val="F2F2F2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623888" y="3442098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629842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629842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11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35781" y="107156"/>
            <a:ext cx="8072400" cy="11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Helvetica Neue"/>
              <a:buNone/>
              <a:defRPr b="1" i="0" sz="4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35781" y="1272480"/>
            <a:ext cx="80724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5725" lIns="35725" spcFirstLastPara="1" rIns="35725" wrap="square" tIns="35725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rgbClr val="EBEBEB"/>
              </a:buClr>
              <a:buSzPts val="1800"/>
              <a:buFont typeface="Helvetica Neue"/>
              <a:buChar char="•"/>
              <a:defRPr b="0" i="0" sz="24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437983" y="4882307"/>
            <a:ext cx="258900" cy="2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1300"/>
              <a:buFont typeface="Helvetica Neue"/>
              <a:buNone/>
              <a:defRPr b="0" i="0" sz="1300" u="none" cap="none" strike="noStrike">
                <a:solidFill>
                  <a:srgbClr val="EBEBE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ndara"/>
              <a:buNone/>
              <a:defRPr b="0" i="0" sz="4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1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Google Shape;92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Google Shape;94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ndara"/>
                <a:ea typeface="Candara"/>
                <a:cs typeface="Candara"/>
                <a:sym typeface="Candar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hyperlink" Target="mailto:zoekotti@aueb.gr" TargetMode="External"/><Relationship Id="rId5" Type="http://schemas.openxmlformats.org/officeDocument/2006/relationships/hyperlink" Target="https://zkotti.github.io/" TargetMode="External"/><Relationship Id="rId6" Type="http://schemas.openxmlformats.org/officeDocument/2006/relationships/hyperlink" Target="mailto:ilbalampan@aueb.gr" TargetMode="External"/><Relationship Id="rId7" Type="http://schemas.openxmlformats.org/officeDocument/2006/relationships/hyperlink" Target="https://ibalampanis.github.io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about.codecov.io/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about.codecov.io/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hyperlink" Target="https://coveralls.io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hyperlink" Target="https://coveralls.io/sign-in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researchgate.net/publication/319141355_Is_100_Test_Coverage_a_Reasonable_Requirement_Lessons_Learned_from_a_Space_Software_Project" TargetMode="External"/><Relationship Id="rId4" Type="http://schemas.openxmlformats.org/officeDocument/2006/relationships/hyperlink" Target="https://www.atlassian.com/continuous-delivery/software-testing/code-coverage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hyperlink" Target="https://www.eclemma.org/jacoco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8"/>
          <p:cNvSpPr txBox="1"/>
          <p:nvPr>
            <p:ph idx="4294967295" type="ctrTitle"/>
          </p:nvPr>
        </p:nvSpPr>
        <p:spPr>
          <a:xfrm>
            <a:off x="535775" y="1077725"/>
            <a:ext cx="8072400" cy="1950900"/>
          </a:xfrm>
          <a:prstGeom prst="rect">
            <a:avLst/>
          </a:prstGeom>
          <a:noFill/>
          <a:ln>
            <a:noFill/>
          </a:ln>
        </p:spPr>
        <p:txBody>
          <a:bodyPr anchorCtr="0" anchor="b" bIns="35725" lIns="35725" spcFirstLastPara="1" rIns="35725" wrap="square" tIns="35725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rPr b="0" i="0" lang="en-US" sz="2961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Software Engineering in Practice</a:t>
            </a:r>
            <a:endParaRPr b="0" i="0" sz="2961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Helvetica Neue"/>
              <a:buNone/>
            </a:pPr>
            <a:r>
              <a:t/>
            </a:r>
            <a:endParaRPr b="0" i="0" sz="2761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Helvetica Neue"/>
              <a:buNone/>
            </a:pPr>
            <a:r>
              <a:rPr b="0" i="0" lang="en-US" sz="3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 7: Code Coverage</a:t>
            </a:r>
            <a:endParaRPr b="0" i="0" sz="3343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169" name="Google Shape;16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21876" y="1"/>
            <a:ext cx="3222125" cy="802500"/>
          </a:xfrm>
          <a:prstGeom prst="rect">
            <a:avLst/>
          </a:prstGeom>
          <a:noFill/>
          <a:ln>
            <a:noFill/>
          </a:ln>
          <a:effectLst>
            <a:outerShdw blurRad="254000" rotWithShape="0" dir="5400000" dist="127000">
              <a:srgbClr val="000000">
                <a:alpha val="69019"/>
              </a:srgbClr>
            </a:outerShdw>
          </a:effectLst>
        </p:spPr>
      </p:pic>
      <p:sp>
        <p:nvSpPr>
          <p:cNvPr id="170" name="Google Shape;170;p28"/>
          <p:cNvSpPr txBox="1"/>
          <p:nvPr/>
        </p:nvSpPr>
        <p:spPr>
          <a:xfrm>
            <a:off x="1782575" y="3502475"/>
            <a:ext cx="26739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Zoe Kotti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zoekotti@aueb.gr</a:t>
            </a:r>
            <a:endParaRPr u="sng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b="0" i="0" lang="en-US" sz="19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zkotti.github.io</a:t>
            </a:r>
            <a:endParaRPr sz="1900" u="sng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" name="Google Shape;171;p28"/>
          <p:cNvSpPr txBox="1"/>
          <p:nvPr/>
        </p:nvSpPr>
        <p:spPr>
          <a:xfrm>
            <a:off x="4434023" y="3502475"/>
            <a:ext cx="28707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5725" lIns="35725" spcFirstLastPara="1" rIns="35725" wrap="square" tIns="35725">
            <a:normAutofit fontScale="92500" lnSpcReduction="20000"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89473"/>
              <a:buFont typeface="Helvetica Neue"/>
              <a:buNone/>
            </a:pPr>
            <a:r>
              <a:rPr b="0" i="0" lang="en-US" sz="19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Ilias </a:t>
            </a:r>
            <a:r>
              <a:rPr lang="en-US" sz="1900">
                <a:latin typeface="Helvetica Neue"/>
                <a:ea typeface="Helvetica Neue"/>
                <a:cs typeface="Helvetica Neue"/>
                <a:sym typeface="Helvetica Neue"/>
              </a:rPr>
              <a:t>Balampanis</a:t>
            </a:r>
            <a:endParaRPr b="0" i="0" sz="12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7799"/>
              <a:buFont typeface="Helvetica Neue"/>
              <a:buNone/>
            </a:pPr>
            <a:r>
              <a:rPr lang="en-US" sz="1936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ilbalampan@aueb.gr</a:t>
            </a:r>
            <a:endParaRPr sz="1616">
              <a:solidFill>
                <a:srgbClr val="0B5394"/>
              </a:solidFill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9473"/>
              <a:buFont typeface="Helvetica Neue"/>
              <a:buNone/>
            </a:pPr>
            <a:r>
              <a:rPr lang="en-US" sz="19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ibalampanis.github.io</a:t>
            </a:r>
            <a:endParaRPr sz="1900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7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JaCoCo in Eclipse (3)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50" name="Google Shape;250;p37"/>
          <p:cNvSpPr txBox="1"/>
          <p:nvPr>
            <p:ph idx="1" type="body"/>
          </p:nvPr>
        </p:nvSpPr>
        <p:spPr>
          <a:xfrm>
            <a:off x="376200" y="1081525"/>
            <a:ext cx="3799200" cy="25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After configuring coverage, right-click on your project and run </a:t>
            </a:r>
            <a:r>
              <a:rPr lang="en-US" sz="209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Coverage As → JUnit Test</a:t>
            </a:r>
            <a:r>
              <a:rPr lang="en-US" sz="209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.</a:t>
            </a:r>
            <a:endParaRPr sz="20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1" name="Google Shape;251;p37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2" name="Google Shape;252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8499" y="961300"/>
            <a:ext cx="3643480" cy="4003676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JaCoCo in Eclipse (4)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59" name="Google Shape;259;p38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0" name="Google Shape;260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64100" y="922200"/>
            <a:ext cx="3183276" cy="40531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9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CodeCov (1)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6" name="Google Shape;266;p39"/>
          <p:cNvSpPr txBox="1"/>
          <p:nvPr>
            <p:ph idx="1" type="body"/>
          </p:nvPr>
        </p:nvSpPr>
        <p:spPr>
          <a:xfrm>
            <a:off x="628650" y="9697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77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CodeCov is a </a:t>
            </a:r>
            <a:r>
              <a:rPr lang="en-US" sz="20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third-party</a:t>
            </a: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service that reports the code coverage in your project.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78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Char char="•"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service is available for free through the </a:t>
            </a:r>
            <a:r>
              <a:rPr lang="en-US" sz="20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 student developer pack</a:t>
            </a: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7" name="Google Shape;267;p39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8" name="Google Shape;268;p39"/>
          <p:cNvSpPr txBox="1"/>
          <p:nvPr/>
        </p:nvSpPr>
        <p:spPr>
          <a:xfrm>
            <a:off x="-27500" y="474535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https://about.codecov.io/</a:t>
            </a:r>
            <a:r>
              <a:rPr b="0" i="0" lang="en-US" sz="1500" u="none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1400" u="none" cap="none" strike="noStrike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9" name="Google Shape;26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32200" y="2452700"/>
            <a:ext cx="6457774" cy="253225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>
            <p:ph type="title"/>
          </p:nvPr>
        </p:nvSpPr>
        <p:spPr>
          <a:xfrm>
            <a:off x="628650" y="-265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CodeCov (2)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75" name="Google Shape;275;p40"/>
          <p:cNvSpPr txBox="1"/>
          <p:nvPr>
            <p:ph idx="1" type="body"/>
          </p:nvPr>
        </p:nvSpPr>
        <p:spPr>
          <a:xfrm>
            <a:off x="171450" y="969700"/>
            <a:ext cx="42411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/>
            </a:pPr>
            <a:r>
              <a:rPr lang="en-US" sz="22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Login with GitHub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/>
            </a:pPr>
            <a:r>
              <a:rPr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access to your public and private repos.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200"/>
              <a:buFont typeface="Helvetica Neue"/>
              <a:buAutoNum type="arabicPeriod"/>
            </a:pPr>
            <a:r>
              <a:rPr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Select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your account’s list the repo you want to setup.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6" name="Google Shape;276;p40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7" name="Google Shape;27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2550" y="1043775"/>
            <a:ext cx="4324550" cy="3284951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78" name="Google Shape;278;p40"/>
          <p:cNvSpPr/>
          <p:nvPr/>
        </p:nvSpPr>
        <p:spPr>
          <a:xfrm>
            <a:off x="8389050" y="1345225"/>
            <a:ext cx="428700" cy="2983500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28575">
            <a:solidFill>
              <a:srgbClr val="FF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1"/>
          <p:cNvSpPr txBox="1"/>
          <p:nvPr>
            <p:ph type="title"/>
          </p:nvPr>
        </p:nvSpPr>
        <p:spPr>
          <a:xfrm>
            <a:off x="628650" y="-265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CodeCov (3)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84" name="Google Shape;284;p41"/>
          <p:cNvSpPr txBox="1"/>
          <p:nvPr>
            <p:ph idx="1" type="body"/>
          </p:nvPr>
        </p:nvSpPr>
        <p:spPr>
          <a:xfrm>
            <a:off x="476250" y="1045900"/>
            <a:ext cx="80391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 startAt="4"/>
            </a:pPr>
            <a:r>
              <a:rPr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Follow 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listed instructions to include in GitHub Actions.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5" name="Google Shape;285;p41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6" name="Google Shape;286;p41"/>
          <p:cNvPicPr preferRelativeResize="0"/>
          <p:nvPr/>
        </p:nvPicPr>
        <p:blipFill rotWithShape="1">
          <a:blip r:embed="rId3">
            <a:alphaModFix/>
          </a:blip>
          <a:srcRect b="0" l="0" r="0" t="58686"/>
          <a:stretch/>
        </p:blipFill>
        <p:spPr>
          <a:xfrm>
            <a:off x="4783100" y="2106350"/>
            <a:ext cx="3772475" cy="2526024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7" name="Google Shape;287;p41"/>
          <p:cNvPicPr preferRelativeResize="0"/>
          <p:nvPr/>
        </p:nvPicPr>
        <p:blipFill rotWithShape="1">
          <a:blip r:embed="rId3">
            <a:alphaModFix/>
          </a:blip>
          <a:srcRect b="41235" l="0" r="0" t="0"/>
          <a:stretch/>
        </p:blipFill>
        <p:spPr>
          <a:xfrm>
            <a:off x="759950" y="1684675"/>
            <a:ext cx="3412550" cy="3250276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88" name="Google Shape;288;p41"/>
          <p:cNvSpPr/>
          <p:nvPr/>
        </p:nvSpPr>
        <p:spPr>
          <a:xfrm>
            <a:off x="1829425" y="3011525"/>
            <a:ext cx="2089800" cy="197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2"/>
          <p:cNvSpPr txBox="1"/>
          <p:nvPr>
            <p:ph type="title"/>
          </p:nvPr>
        </p:nvSpPr>
        <p:spPr>
          <a:xfrm>
            <a:off x="552450" y="872548"/>
            <a:ext cx="7886700" cy="9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 startAt="5"/>
            </a:pP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Include the </a:t>
            </a:r>
            <a:r>
              <a:rPr b="0"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Cobertura</a:t>
            </a:r>
            <a:r>
              <a:rPr b="0"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Maven plugin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</a:t>
            </a:r>
            <a:r>
              <a:rPr b="0" lang="en-US" sz="22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pom.xml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p42"/>
          <p:cNvSpPr txBox="1"/>
          <p:nvPr/>
        </p:nvSpPr>
        <p:spPr>
          <a:xfrm>
            <a:off x="552450" y="1804450"/>
            <a:ext cx="7962900" cy="20643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&lt;!-- https://mvnrepository.com/artifact/org.codehaus.mojo/cobertura-maven-plugin --&gt;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&lt;dependency&gt;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    &lt;groupId&gt;org.codehaus.mojo&lt;/groupId&gt;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    &lt;artifactId&gt;cobertura-maven-plugin&lt;/artifactId&gt;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    &lt;version&gt;2.7&lt;/version&gt;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-US" sz="1322">
                <a:latin typeface="Consolas"/>
                <a:ea typeface="Consolas"/>
                <a:cs typeface="Consolas"/>
                <a:sym typeface="Consolas"/>
              </a:rPr>
              <a:t>&lt;/dependency&gt;</a:t>
            </a:r>
            <a:endParaRPr sz="1322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96" name="Google Shape;296;p42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7" name="Google Shape;297;p42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CodeCov (4)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774" y="1916840"/>
            <a:ext cx="6988451" cy="3015411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3"/>
          <p:cNvSpPr txBox="1"/>
          <p:nvPr>
            <p:ph idx="1" type="body"/>
          </p:nvPr>
        </p:nvSpPr>
        <p:spPr>
          <a:xfrm>
            <a:off x="628650" y="1045909"/>
            <a:ext cx="7886700" cy="36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 startAt="6"/>
            </a:pP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add the CodeCov badge in your README file, copy the </a:t>
            </a:r>
            <a:r>
              <a:rPr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Markdown code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into it.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4" name="Google Shape;304;p43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5" name="Google Shape;305;p43"/>
          <p:cNvSpPr txBox="1"/>
          <p:nvPr>
            <p:ph type="title"/>
          </p:nvPr>
        </p:nvSpPr>
        <p:spPr>
          <a:xfrm>
            <a:off x="628650" y="-265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CodeCov (5)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06" name="Google Shape;306;p43"/>
          <p:cNvSpPr/>
          <p:nvPr/>
        </p:nvSpPr>
        <p:spPr>
          <a:xfrm>
            <a:off x="2117375" y="2934125"/>
            <a:ext cx="4985700" cy="8232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" name="Google Shape;307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74982" y="2111852"/>
            <a:ext cx="1176184" cy="36505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308" name="Google Shape;308;p43"/>
          <p:cNvCxnSpPr/>
          <p:nvPr/>
        </p:nvCxnSpPr>
        <p:spPr>
          <a:xfrm flipH="1" rot="10800000">
            <a:off x="6991475" y="2519113"/>
            <a:ext cx="727200" cy="560700"/>
          </a:xfrm>
          <a:prstGeom prst="straightConnector1">
            <a:avLst/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4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Coveralls (1)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4" name="Google Shape;314;p44"/>
          <p:cNvSpPr txBox="1"/>
          <p:nvPr/>
        </p:nvSpPr>
        <p:spPr>
          <a:xfrm>
            <a:off x="628650" y="93999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90500" lvl="0" marL="228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Char char="•"/>
            </a:pP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Coveralls is another </a:t>
            </a:r>
            <a:r>
              <a:rPr b="0" i="0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third-party service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that reports the code coverage in your project.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15900" lvl="0" marL="228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Char char="•"/>
            </a:pP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The service is available for private repos through </a:t>
            </a:r>
            <a:r>
              <a:rPr lang="en-US" sz="2200">
                <a:latin typeface="Helvetica Neue"/>
                <a:ea typeface="Helvetica Neue"/>
                <a:cs typeface="Helvetica Neue"/>
                <a:sym typeface="Helvetica Neue"/>
              </a:rPr>
              <a:t>the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b="0" i="0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GitHub student developer pack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5" name="Google Shape;315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2025" y="2498025"/>
            <a:ext cx="4953600" cy="243720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16" name="Google Shape;316;p44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7" name="Google Shape;317;p44"/>
          <p:cNvSpPr txBox="1"/>
          <p:nvPr/>
        </p:nvSpPr>
        <p:spPr>
          <a:xfrm>
            <a:off x="0" y="472440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https://coveralls.io/</a:t>
            </a:r>
            <a:r>
              <a:rPr b="0" i="0" lang="en-US" sz="1500" u="none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1500" u="none" cap="none" strike="noStrike">
              <a:solidFill>
                <a:srgbClr val="0B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8350" y="2093525"/>
            <a:ext cx="7185099" cy="29628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23" name="Google Shape;323;p45"/>
          <p:cNvSpPr txBox="1"/>
          <p:nvPr/>
        </p:nvSpPr>
        <p:spPr>
          <a:xfrm>
            <a:off x="508000" y="897218"/>
            <a:ext cx="81279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AutoNum type="arabicPeriod"/>
            </a:pPr>
            <a:r>
              <a:rPr b="0" i="0" lang="en-US" sz="22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Sign in with GitHub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AutoNum type="arabicPeriod"/>
            </a:pP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In </a:t>
            </a:r>
            <a:r>
              <a:rPr b="0" i="1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 REPOS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, enable (</a:t>
            </a:r>
            <a:r>
              <a:rPr b="0" i="0" lang="en-US" sz="2200" u="none" cap="none" strike="noStrike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) </a:t>
            </a:r>
            <a:r>
              <a:rPr b="0" i="0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Coveralls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 for your repo.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AutoNum type="arabicPeriod"/>
            </a:pP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Click </a:t>
            </a:r>
            <a:r>
              <a:rPr b="0" i="0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DETAILS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4" name="Google Shape;324;p45"/>
          <p:cNvSpPr/>
          <p:nvPr/>
        </p:nvSpPr>
        <p:spPr>
          <a:xfrm>
            <a:off x="508008" y="2552495"/>
            <a:ext cx="1746300" cy="2379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45"/>
          <p:cNvSpPr/>
          <p:nvPr/>
        </p:nvSpPr>
        <p:spPr>
          <a:xfrm>
            <a:off x="2907658" y="4327538"/>
            <a:ext cx="697500" cy="3108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45"/>
          <p:cNvSpPr/>
          <p:nvPr/>
        </p:nvSpPr>
        <p:spPr>
          <a:xfrm>
            <a:off x="5447831" y="4327538"/>
            <a:ext cx="697500" cy="3108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45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8" name="Google Shape;328;p45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Coveralls (2)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4420" y="1712575"/>
            <a:ext cx="6355155" cy="29023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4" name="Google Shape;334;p46"/>
          <p:cNvSpPr txBox="1"/>
          <p:nvPr/>
        </p:nvSpPr>
        <p:spPr>
          <a:xfrm>
            <a:off x="628650" y="116859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AutoNum type="arabicPeriod" startAt="4"/>
            </a:pP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Copy and keep the </a:t>
            </a:r>
            <a:r>
              <a:rPr b="0" i="0" lang="en-US" sz="2200" u="none" cap="none" strike="noStrike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Token</a:t>
            </a:r>
            <a:r>
              <a:rPr b="0" i="0" lang="en-US" sz="2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b="0" i="0" sz="2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5" name="Google Shape;335;p46"/>
          <p:cNvSpPr/>
          <p:nvPr/>
        </p:nvSpPr>
        <p:spPr>
          <a:xfrm>
            <a:off x="6277487" y="3363192"/>
            <a:ext cx="1472100" cy="5520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46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7" name="Google Shape;337;p46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Coveralls (3)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/>
          <p:nvPr>
            <p:ph type="title"/>
          </p:nvPr>
        </p:nvSpPr>
        <p:spPr>
          <a:xfrm>
            <a:off x="628650" y="452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Overview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29"/>
          <p:cNvSpPr txBox="1"/>
          <p:nvPr>
            <p:ph idx="1" type="body"/>
          </p:nvPr>
        </p:nvSpPr>
        <p:spPr>
          <a:xfrm>
            <a:off x="628650" y="988225"/>
            <a:ext cx="7886700" cy="38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47015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90"/>
              <a:buChar char="•"/>
            </a:pPr>
            <a:r>
              <a:rPr lang="en-US" sz="2090">
                <a:solidFill>
                  <a:schemeClr val="dk1"/>
                </a:solidFill>
              </a:rPr>
              <a:t>Code Coverage</a:t>
            </a:r>
            <a:endParaRPr sz="2090">
              <a:solidFill>
                <a:schemeClr val="dk1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90"/>
              <a:buChar char="○"/>
            </a:pPr>
            <a:r>
              <a:rPr lang="en-US" sz="2090">
                <a:solidFill>
                  <a:schemeClr val="dk1"/>
                </a:solidFill>
              </a:rPr>
              <a:t>JaCoCo</a:t>
            </a:r>
            <a:endParaRPr sz="2090">
              <a:solidFill>
                <a:schemeClr val="dk1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90"/>
              <a:buChar char="○"/>
            </a:pPr>
            <a:r>
              <a:rPr lang="en-US" sz="2090">
                <a:solidFill>
                  <a:schemeClr val="dk1"/>
                </a:solidFill>
              </a:rPr>
              <a:t>CodeCov</a:t>
            </a:r>
            <a:endParaRPr sz="2090">
              <a:solidFill>
                <a:schemeClr val="dk1"/>
              </a:solidFill>
            </a:endParaRPr>
          </a:p>
          <a:p>
            <a:pPr indent="-208915" lvl="1" marL="6858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90"/>
              <a:buChar char="○"/>
            </a:pPr>
            <a:r>
              <a:rPr lang="en-US" sz="2090">
                <a:solidFill>
                  <a:schemeClr val="dk1"/>
                </a:solidFill>
              </a:rPr>
              <a:t>Coveralls</a:t>
            </a:r>
            <a:endParaRPr sz="2090">
              <a:solidFill>
                <a:schemeClr val="dk1"/>
              </a:solidFill>
            </a:endParaRPr>
          </a:p>
          <a:p>
            <a:pPr indent="-247015" lvl="0" marL="2857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90"/>
              <a:buChar char="•"/>
            </a:pPr>
            <a:r>
              <a:rPr lang="en-US" sz="2090">
                <a:solidFill>
                  <a:schemeClr val="dk1"/>
                </a:solidFill>
              </a:rPr>
              <a:t>Demo</a:t>
            </a:r>
            <a:endParaRPr sz="2090">
              <a:solidFill>
                <a:schemeClr val="dk1"/>
              </a:solidFill>
            </a:endParaRPr>
          </a:p>
        </p:txBody>
      </p:sp>
      <p:sp>
        <p:nvSpPr>
          <p:cNvPr id="178" name="Google Shape;178;p29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7"/>
          <p:cNvSpPr txBox="1"/>
          <p:nvPr>
            <p:ph type="title"/>
          </p:nvPr>
        </p:nvSpPr>
        <p:spPr>
          <a:xfrm>
            <a:off x="552450" y="872548"/>
            <a:ext cx="7886700" cy="95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 startAt="5"/>
            </a:pP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Include the </a:t>
            </a:r>
            <a:r>
              <a:rPr b="0"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Coveralls Maven plugin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</a:t>
            </a:r>
            <a:r>
              <a:rPr b="0" lang="en-US" sz="22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pom.xml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Replace the </a:t>
            </a:r>
            <a:r>
              <a:rPr b="0" lang="en-US" sz="2200">
                <a:solidFill>
                  <a:srgbClr val="000000"/>
                </a:solidFill>
                <a:latin typeface="Consolas"/>
                <a:ea typeface="Consolas"/>
                <a:cs typeface="Consolas"/>
                <a:sym typeface="Consolas"/>
              </a:rPr>
              <a:t>repoToken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with the one from Step 4.</a:t>
            </a:r>
            <a:endParaRPr b="0"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4" name="Google Shape;344;p47"/>
          <p:cNvSpPr txBox="1"/>
          <p:nvPr/>
        </p:nvSpPr>
        <p:spPr>
          <a:xfrm>
            <a:off x="1602600" y="2033043"/>
            <a:ext cx="5786400" cy="25638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5"/>
              <a:buFont typeface="Arial"/>
              <a:buNone/>
            </a:pPr>
            <a:r>
              <a:rPr b="0" i="0" lang="en-US" sz="1175" u="none" cap="none" strike="noStrike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&lt;plugin&gt;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&lt;groupId&gt;org.eluder.coveralls&lt;/groupId&gt;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&lt;artifactId&gt;coveralls-maven-plugin&lt;/artifactId&gt;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&lt;version&gt;4.3.0&lt;/version&gt;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&lt;configuration&gt;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  &lt;repoToken&gt;</a:t>
            </a:r>
            <a:r>
              <a:rPr b="0" i="1" lang="en-US" sz="1300" u="none" cap="none" strike="noStrike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EUY*****************XHs</a:t>
            </a: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&lt;/repoToken&gt;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  &lt;/configuration&gt;</a:t>
            </a:r>
            <a:endParaRPr b="0" i="0" sz="125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400"/>
              <a:buFont typeface="Arial"/>
              <a:buNone/>
            </a:pPr>
            <a:r>
              <a:rPr b="0" i="0" lang="en-US" sz="1300" u="none" cap="none" strike="noStrike">
                <a:latin typeface="Consolas"/>
                <a:ea typeface="Consolas"/>
                <a:cs typeface="Consolas"/>
                <a:sym typeface="Consolas"/>
              </a:rPr>
              <a:t>&lt;/plugin&gt;</a:t>
            </a:r>
            <a:endParaRPr b="0" i="0" sz="1175" u="none" cap="none" strike="noStrike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45" name="Google Shape;345;p47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6" name="Google Shape;346;p47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Coveralls (4)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4420" y="1941175"/>
            <a:ext cx="6355155" cy="29023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52" name="Google Shape;352;p48"/>
          <p:cNvSpPr txBox="1"/>
          <p:nvPr>
            <p:ph type="title"/>
          </p:nvPr>
        </p:nvSpPr>
        <p:spPr>
          <a:xfrm>
            <a:off x="552450" y="628751"/>
            <a:ext cx="7886700" cy="14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AutoNum type="arabicPeriod" startAt="6"/>
            </a:pP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add the Coveralls badge in your README file, click the </a:t>
            </a:r>
            <a:r>
              <a:rPr b="0" i="1"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EMBED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button and copy the </a:t>
            </a:r>
            <a:r>
              <a:rPr b="0" lang="en-US" sz="220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Markdown code</a:t>
            </a:r>
            <a:r>
              <a:rPr b="0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into it.</a:t>
            </a:r>
            <a:endParaRPr b="0"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3" name="Google Shape;353;p48"/>
          <p:cNvSpPr/>
          <p:nvPr/>
        </p:nvSpPr>
        <p:spPr>
          <a:xfrm>
            <a:off x="5794949" y="3626983"/>
            <a:ext cx="848100" cy="274200"/>
          </a:xfrm>
          <a:prstGeom prst="ellipse">
            <a:avLst/>
          </a:prstGeom>
          <a:noFill/>
          <a:ln cap="flat" cmpd="sng" w="28575">
            <a:solidFill>
              <a:srgbClr val="FF99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48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5" name="Google Shape;355;p48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Coveralls (5)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6" name="Google Shape;356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57275" y="2051076"/>
            <a:ext cx="1000125" cy="295275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357" name="Google Shape;357;p48"/>
          <p:cNvCxnSpPr/>
          <p:nvPr/>
        </p:nvCxnSpPr>
        <p:spPr>
          <a:xfrm flipH="1" rot="10800000">
            <a:off x="7474925" y="2409450"/>
            <a:ext cx="417600" cy="324600"/>
          </a:xfrm>
          <a:prstGeom prst="straightConnector1">
            <a:avLst/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9"/>
          <p:cNvSpPr txBox="1"/>
          <p:nvPr>
            <p:ph type="title"/>
          </p:nvPr>
        </p:nvSpPr>
        <p:spPr>
          <a:xfrm>
            <a:off x="628650" y="19116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</a:t>
            </a: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with GitHub Actions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3" name="Google Shape;363;p49"/>
          <p:cNvSpPr txBox="1"/>
          <p:nvPr>
            <p:ph idx="1" type="body"/>
          </p:nvPr>
        </p:nvSpPr>
        <p:spPr>
          <a:xfrm>
            <a:off x="175900" y="955550"/>
            <a:ext cx="83943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</a:t>
            </a:r>
            <a:r>
              <a:rPr lang="en-US" sz="22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maven</a:t>
            </a:r>
            <a:r>
              <a:rPr lang="en-US" sz="22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.yml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pecify the build command: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rPr lang="en-US" sz="17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mvn clean package</a:t>
            </a:r>
            <a:r>
              <a:rPr lang="en-US" sz="17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7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jacoco:report coveralls:report</a:t>
            </a:r>
            <a:r>
              <a:rPr lang="en-US" sz="170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 cobertura:cobertura</a:t>
            </a:r>
            <a:endParaRPr sz="1700">
              <a:solidFill>
                <a:srgbClr val="B45F06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t/>
            </a:r>
            <a:endParaRPr sz="1700">
              <a:solidFill>
                <a:srgbClr val="B45F06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also need to follow the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CodeCov instructions from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previous slide.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4" name="Google Shape;364;p49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5" name="Google Shape;365;p49"/>
          <p:cNvPicPr preferRelativeResize="0"/>
          <p:nvPr/>
        </p:nvPicPr>
        <p:blipFill rotWithShape="1">
          <a:blip r:embed="rId3">
            <a:alphaModFix/>
          </a:blip>
          <a:srcRect b="0" l="0" r="0" t="23629"/>
          <a:stretch/>
        </p:blipFill>
        <p:spPr>
          <a:xfrm>
            <a:off x="4142188" y="1768500"/>
            <a:ext cx="4306225" cy="3074975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0"/>
          <p:cNvSpPr txBox="1"/>
          <p:nvPr>
            <p:ph type="title"/>
          </p:nvPr>
        </p:nvSpPr>
        <p:spPr>
          <a:xfrm>
            <a:off x="628650" y="49055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Reading Material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1" name="Google Shape;371;p50"/>
          <p:cNvSpPr txBox="1"/>
          <p:nvPr>
            <p:ph idx="1" type="body"/>
          </p:nvPr>
        </p:nvSpPr>
        <p:spPr>
          <a:xfrm>
            <a:off x="485700" y="1222887"/>
            <a:ext cx="8172600" cy="34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Prause C.R., Werner J., Hornig K., Bosecker S., Kuhrmann M. (2017) </a:t>
            </a:r>
            <a:r>
              <a:rPr i="1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100% Test Coverage a Reasonable Requirement? Lessons Learned from a Space Software Project.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[</a:t>
            </a:r>
            <a:r>
              <a:rPr lang="en-US" sz="22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Atlassian, </a:t>
            </a:r>
            <a:r>
              <a:rPr i="1"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 introduction to code coverage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[</a:t>
            </a:r>
            <a:r>
              <a:rPr lang="en-US" sz="2200" u="sng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</a:t>
            </a:r>
            <a:r>
              <a:rPr lang="en-US" sz="22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sz="22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Google Shape;372;p50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1"/>
          <p:cNvSpPr txBox="1"/>
          <p:nvPr/>
        </p:nvSpPr>
        <p:spPr>
          <a:xfrm>
            <a:off x="1654473" y="1408625"/>
            <a:ext cx="58731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200" u="none" cap="none" strike="noStrike">
                <a:latin typeface="Helvetica Neue"/>
                <a:ea typeface="Helvetica Neue"/>
                <a:cs typeface="Helvetica Neue"/>
                <a:sym typeface="Helvetica Neue"/>
              </a:rPr>
              <a:t>Thank you!</a:t>
            </a:r>
            <a:endParaRPr b="0" i="0" sz="32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rPr b="0" i="0" lang="en-US" sz="3000" u="none" cap="none" strike="noStrike">
                <a:solidFill>
                  <a:srgbClr val="274E1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 ( ! ( succeed = try() ) );</a:t>
            </a:r>
            <a:endParaRPr b="0" i="0" sz="3000" u="none" cap="none" strike="noStrike">
              <a:solidFill>
                <a:srgbClr val="274E1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F4F4"/>
              </a:buClr>
              <a:buSzPts val="2800"/>
              <a:buFont typeface="Cambria"/>
              <a:buNone/>
            </a:pPr>
            <a:r>
              <a:t/>
            </a:r>
            <a:endParaRPr b="0" i="0" sz="2800" u="none" cap="none" strike="noStrike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/>
          <p:nvPr>
            <p:ph type="title"/>
          </p:nvPr>
        </p:nvSpPr>
        <p:spPr>
          <a:xfrm>
            <a:off x="628650" y="5177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Definition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4" name="Google Shape;184;p30"/>
          <p:cNvSpPr txBox="1"/>
          <p:nvPr>
            <p:ph idx="1" type="body"/>
          </p:nvPr>
        </p:nvSpPr>
        <p:spPr>
          <a:xfrm>
            <a:off x="701563" y="1122181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computer science, test coverage is a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measure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used to describe the degree to which the source code of a program is </a:t>
            </a:r>
            <a:r>
              <a:rPr i="1" lang="en-US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executed</a:t>
            </a:r>
            <a:r>
              <a:rPr i="1"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when a particular test suite runs.</a:t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None/>
            </a:pPr>
            <a:r>
              <a:t/>
            </a:r>
            <a:endParaRPr i="1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None/>
            </a:pPr>
            <a:r>
              <a:rPr lang="en-US" sz="2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[Introduction to Software Testing, Cambridge University Press]</a:t>
            </a:r>
            <a:endParaRPr sz="20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5" name="Google Shape;185;p30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1"/>
          <p:cNvSpPr txBox="1"/>
          <p:nvPr>
            <p:ph type="title"/>
          </p:nvPr>
        </p:nvSpPr>
        <p:spPr>
          <a:xfrm>
            <a:off x="628650" y="735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Code Coverage with JaCoCo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1" name="Google Shape;191;p31"/>
          <p:cNvPicPr preferRelativeResize="0"/>
          <p:nvPr/>
        </p:nvPicPr>
        <p:blipFill rotWithShape="1">
          <a:blip r:embed="rId3">
            <a:alphaModFix/>
          </a:blip>
          <a:srcRect b="0" l="806" r="796" t="0"/>
          <a:stretch/>
        </p:blipFill>
        <p:spPr>
          <a:xfrm>
            <a:off x="1945526" y="984500"/>
            <a:ext cx="5252926" cy="36306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2" name="Google Shape;192;p31"/>
          <p:cNvSpPr txBox="1"/>
          <p:nvPr/>
        </p:nvSpPr>
        <p:spPr>
          <a:xfrm>
            <a:off x="-41400" y="47803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https://www.eclemma.org/jacoco/</a:t>
            </a:r>
            <a:r>
              <a:rPr b="0" i="0" lang="en-US" sz="1400" u="none" cap="none" strike="noStrike">
                <a:solidFill>
                  <a:srgbClr val="0B53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0" i="0" sz="1400" u="none" cap="none" strike="noStrike">
              <a:solidFill>
                <a:srgbClr val="0B539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3" name="Google Shape;193;p31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/>
          <p:nvPr>
            <p:ph type="title"/>
          </p:nvPr>
        </p:nvSpPr>
        <p:spPr>
          <a:xfrm>
            <a:off x="628650" y="88790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Integrate JaCoCo into Maven</a:t>
            </a:r>
            <a:endParaRPr b="0" sz="3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0" name="Google Shape;200;p32"/>
          <p:cNvSpPr txBox="1"/>
          <p:nvPr>
            <p:ph idx="1" type="body"/>
          </p:nvPr>
        </p:nvSpPr>
        <p:spPr>
          <a:xfrm>
            <a:off x="628650" y="741424"/>
            <a:ext cx="8186700" cy="4222200"/>
          </a:xfrm>
          <a:prstGeom prst="rect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&lt;build&gt;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&lt;plugins&gt;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&lt;plugin&gt;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&lt;groupId&gt;org.jacoco&lt;/groupId&gt;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&lt;artifactId&gt;jacoco-maven-plugin&lt;/artifactId&gt;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&lt;version&gt;0.8.10&lt;/version&gt;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&lt;executions&gt;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&lt;execution&gt;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&lt;id&gt;prepare-agent&lt;/id&gt;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&lt;goals&gt;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  &lt;goal&gt;prepare-agent&lt;/goal&gt;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  &lt;/goals&gt;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  &lt;/execution&gt;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&lt;/executions&gt;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&lt;/plugin&gt; 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&lt;/plugins&gt;</a:t>
            </a:r>
            <a:endParaRPr sz="2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</a:pPr>
            <a:r>
              <a:rPr lang="en-US" sz="16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&lt;/build&gt;</a:t>
            </a:r>
            <a:endParaRPr sz="2600">
              <a:solidFill>
                <a:schemeClr val="dk1"/>
              </a:solidFill>
            </a:endParaRPr>
          </a:p>
        </p:txBody>
      </p:sp>
      <p:grpSp>
        <p:nvGrpSpPr>
          <p:cNvPr id="201" name="Google Shape;201;p32"/>
          <p:cNvGrpSpPr/>
          <p:nvPr/>
        </p:nvGrpSpPr>
        <p:grpSpPr>
          <a:xfrm>
            <a:off x="3457575" y="3547944"/>
            <a:ext cx="5229300" cy="1371672"/>
            <a:chOff x="3428992" y="4505671"/>
            <a:chExt cx="5229300" cy="1684479"/>
          </a:xfrm>
        </p:grpSpPr>
        <p:sp>
          <p:nvSpPr>
            <p:cNvPr id="202" name="Google Shape;202;p32"/>
            <p:cNvSpPr txBox="1"/>
            <p:nvPr/>
          </p:nvSpPr>
          <p:spPr>
            <a:xfrm>
              <a:off x="3428992" y="5668150"/>
              <a:ext cx="5229300" cy="522000"/>
            </a:xfrm>
            <a:prstGeom prst="rect">
              <a:avLst/>
            </a:prstGeom>
            <a:noFill/>
            <a:ln cap="flat" cmpd="sng" w="1905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latin typeface="Consolas"/>
                  <a:ea typeface="Consolas"/>
                  <a:cs typeface="Consolas"/>
                  <a:sym typeface="Consolas"/>
                </a:rPr>
                <a:t>&amp;&gt; </a:t>
              </a:r>
              <a:r>
                <a:rPr b="0" i="0" lang="en-US" sz="2400" u="none" cap="none" strike="noStrike">
                  <a:solidFill>
                    <a:srgbClr val="990000"/>
                  </a:solidFill>
                  <a:latin typeface="Consolas"/>
                  <a:ea typeface="Consolas"/>
                  <a:cs typeface="Consolas"/>
                  <a:sym typeface="Consolas"/>
                </a:rPr>
                <a:t>mvn package jacoco:report</a:t>
              </a:r>
              <a:endParaRPr b="0" i="0" sz="2400" u="none" cap="none" strike="noStrike">
                <a:solidFill>
                  <a:srgbClr val="990000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03" name="Google Shape;203;p32"/>
            <p:cNvSpPr txBox="1"/>
            <p:nvPr/>
          </p:nvSpPr>
          <p:spPr>
            <a:xfrm>
              <a:off x="3428992" y="4505671"/>
              <a:ext cx="5229300" cy="1162500"/>
            </a:xfrm>
            <a:prstGeom prst="rect">
              <a:avLst/>
            </a:prstGeom>
            <a:noFill/>
            <a:ln cap="flat" cmpd="sng" w="1905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b" bIns="45700" lIns="91425" spcFirstLastPara="1" rIns="91425" wrap="square" tIns="45700">
              <a:normAutofit lnSpcReduction="20000"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2F2F2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While building your project with Maven, include the </a:t>
              </a:r>
              <a:r>
                <a:rPr b="0" i="0" lang="en-US" sz="2000" u="none" cap="none" strike="noStrike">
                  <a:solidFill>
                    <a:srgbClr val="B45F06"/>
                  </a:solidFill>
                  <a:latin typeface="Consolas"/>
                  <a:ea typeface="Consolas"/>
                  <a:cs typeface="Consolas"/>
                  <a:sym typeface="Consolas"/>
                </a:rPr>
                <a:t>jacoco:report</a:t>
              </a:r>
              <a:r>
                <a:rPr b="0" i="0" lang="en-U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to generate the </a:t>
              </a:r>
              <a:r>
                <a:rPr b="0" i="0" lang="en-US" sz="2000" u="none" cap="none" strike="noStrike">
                  <a:solidFill>
                    <a:srgbClr val="B45F06"/>
                  </a:solidFill>
                  <a:latin typeface="Consolas"/>
                  <a:ea typeface="Consolas"/>
                  <a:cs typeface="Consolas"/>
                  <a:sym typeface="Consolas"/>
                </a:rPr>
                <a:t>target/site/jacoco</a:t>
              </a:r>
              <a:r>
                <a:rPr b="0" i="0" lang="en-US" sz="2000" u="none" cap="none" strike="noStrike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 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report.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4" name="Google Shape;204;p32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Inspecting the JaCoCo results (1)</a:t>
            </a:r>
            <a:endParaRPr b="0" sz="3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1" name="Google Shape;211;p33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ECECEC"/>
                </a:solidFill>
                <a:highlight>
                  <a:srgbClr val="000000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ECECEC"/>
              </a:solidFill>
              <a:highlight>
                <a:srgbClr val="000000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2" name="Google Shape;21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975" y="979050"/>
            <a:ext cx="6375050" cy="14141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3" name="Google Shape;213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2350" y="2293550"/>
            <a:ext cx="6296224" cy="1290361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4" name="Google Shape;214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01375" y="3507975"/>
            <a:ext cx="6296224" cy="141410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Inspecting the JaCoCo results (2)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21" name="Google Shape;22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5133" y="1066724"/>
            <a:ext cx="4702582" cy="2362541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2" name="Google Shape;222;p34"/>
          <p:cNvSpPr txBox="1"/>
          <p:nvPr>
            <p:ph idx="1" type="body"/>
          </p:nvPr>
        </p:nvSpPr>
        <p:spPr>
          <a:xfrm>
            <a:off x="909648" y="3557800"/>
            <a:ext cx="75303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77165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90"/>
              <a:buFont typeface="Helvetica Neue"/>
              <a:buChar char="•"/>
            </a:pPr>
            <a:r>
              <a:rPr lang="en-US" sz="1990">
                <a:solidFill>
                  <a:srgbClr val="38761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Green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 = Fully executed code</a:t>
            </a:r>
            <a:endParaRPr sz="19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716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90"/>
              <a:buFont typeface="Helvetica Neue"/>
              <a:buChar char="•"/>
            </a:pPr>
            <a:r>
              <a:rPr lang="en-US" sz="1990">
                <a:solidFill>
                  <a:srgbClr val="BF9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Yellow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= Partially executed code (maybe a missed case?)</a:t>
            </a:r>
            <a:endParaRPr sz="19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177165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90"/>
              <a:buFont typeface="Helvetica Neue"/>
              <a:buChar char="•"/>
            </a:pPr>
            <a:r>
              <a:rPr lang="en-US" sz="1990">
                <a:solidFill>
                  <a:srgbClr val="99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Red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= Not executed code</a:t>
            </a:r>
            <a:endParaRPr sz="19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3" name="Google Shape;223;p34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5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JaCoCo in Eclipse (1)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30" name="Google Shape;230;p35"/>
          <p:cNvSpPr txBox="1"/>
          <p:nvPr>
            <p:ph idx="1" type="body"/>
          </p:nvPr>
        </p:nvSpPr>
        <p:spPr>
          <a:xfrm>
            <a:off x="376200" y="1081525"/>
            <a:ext cx="3799200" cy="25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US" sz="20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After building your project, right-click on it and select </a:t>
            </a:r>
            <a:r>
              <a:rPr lang="en-US" sz="2090">
                <a:solidFill>
                  <a:srgbClr val="B45F06"/>
                </a:solidFill>
                <a:latin typeface="Consolas"/>
                <a:ea typeface="Consolas"/>
                <a:cs typeface="Consolas"/>
                <a:sym typeface="Consolas"/>
              </a:rPr>
              <a:t>Coverage As → Coverage Configurations...</a:t>
            </a:r>
            <a:endParaRPr sz="2090">
              <a:solidFill>
                <a:srgbClr val="B45F0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1" name="Google Shape;231;p35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2" name="Google Shape;232;p35"/>
          <p:cNvPicPr preferRelativeResize="0"/>
          <p:nvPr/>
        </p:nvPicPr>
        <p:blipFill rotWithShape="1">
          <a:blip r:embed="rId3">
            <a:alphaModFix/>
          </a:blip>
          <a:srcRect b="0" l="148" r="138" t="0"/>
          <a:stretch/>
        </p:blipFill>
        <p:spPr>
          <a:xfrm>
            <a:off x="4318499" y="961300"/>
            <a:ext cx="3643481" cy="4003677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/>
          <p:nvPr>
            <p:ph type="title"/>
          </p:nvPr>
        </p:nvSpPr>
        <p:spPr>
          <a:xfrm>
            <a:off x="483079" y="123398"/>
            <a:ext cx="7886700" cy="7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4400"/>
              <a:buFont typeface="Calibri"/>
              <a:buNone/>
            </a:pPr>
            <a:r>
              <a:rPr b="0" lang="en-US" sz="3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JaCoCo in Eclipse (2)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39" name="Google Shape;239;p36"/>
          <p:cNvSpPr txBox="1"/>
          <p:nvPr>
            <p:ph idx="1" type="body"/>
          </p:nvPr>
        </p:nvSpPr>
        <p:spPr>
          <a:xfrm>
            <a:off x="198625" y="1081525"/>
            <a:ext cx="4395600" cy="25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496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90"/>
              <a:buFont typeface="Helvetica Neue"/>
              <a:buChar char="•"/>
            </a:pPr>
            <a:r>
              <a:rPr lang="en-US" sz="19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Test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Select </a:t>
            </a:r>
            <a:r>
              <a:rPr lang="en-US" sz="19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JUnit 4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if this is the version you’re using.</a:t>
            </a:r>
            <a:endParaRPr sz="19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0" name="Google Shape;240;p36"/>
          <p:cNvSpPr txBox="1"/>
          <p:nvPr>
            <p:ph idx="12" type="sldNum"/>
          </p:nvPr>
        </p:nvSpPr>
        <p:spPr>
          <a:xfrm>
            <a:off x="7067550" y="48434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1" name="Google Shape;24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725" y="1952225"/>
            <a:ext cx="4144474" cy="2686149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2" name="Google Shape;242;p36"/>
          <p:cNvSpPr txBox="1"/>
          <p:nvPr>
            <p:ph idx="1" type="body"/>
          </p:nvPr>
        </p:nvSpPr>
        <p:spPr>
          <a:xfrm>
            <a:off x="4694425" y="1081525"/>
            <a:ext cx="4395600" cy="25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4965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990"/>
              <a:buFont typeface="Helvetica Neue"/>
              <a:buChar char="•"/>
            </a:pPr>
            <a:r>
              <a:rPr lang="en-US" sz="19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Coverage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Select the </a:t>
            </a:r>
            <a:r>
              <a:rPr lang="en-US" sz="19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src/main/*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directories and click </a:t>
            </a:r>
            <a:r>
              <a:rPr lang="en-US" sz="1990">
                <a:solidFill>
                  <a:srgbClr val="B45F0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</a:t>
            </a:r>
            <a:r>
              <a:rPr lang="en-US" sz="199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199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3" name="Google Shape;24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7910" y="1952225"/>
            <a:ext cx="4177616" cy="2686150"/>
          </a:xfrm>
          <a:prstGeom prst="rect">
            <a:avLst/>
          </a:prstGeom>
          <a:noFill/>
          <a:ln cap="flat" cmpd="sng" w="1905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Grayscale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ew_Template2">
  <a:themeElements>
    <a:clrScheme name="New_Template2">
      <a:dk1>
        <a:srgbClr val="C000EB"/>
      </a:dk1>
      <a:lt1>
        <a:srgbClr val="EBEBEB"/>
      </a:lt1>
      <a:dk2>
        <a:srgbClr val="525252"/>
      </a:dk2>
      <a:lt2>
        <a:srgbClr val="C9C9C9"/>
      </a:lt2>
      <a:accent1>
        <a:srgbClr val="619AE3"/>
      </a:accent1>
      <a:accent2>
        <a:srgbClr val="54BFB9"/>
      </a:accent2>
      <a:accent3>
        <a:srgbClr val="29C439"/>
      </a:accent3>
      <a:accent4>
        <a:srgbClr val="EDAC0F"/>
      </a:accent4>
      <a:accent5>
        <a:srgbClr val="D41D03"/>
      </a:accent5>
      <a:accent6>
        <a:srgbClr val="B264D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