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x="18288000" cy="10287000"/>
  <p:notesSz cx="6858000" cy="9144000"/>
  <p:embeddedFontLst>
    <p:embeddedFont>
      <p:font typeface="Montserrat Ultra-Bold" charset="1" panose="00000900000000000000"/>
      <p:regular r:id="rId40"/>
    </p:embeddedFont>
    <p:embeddedFont>
      <p:font typeface="Montserrat Bold" charset="1" panose="00000800000000000000"/>
      <p:regular r:id="rId41"/>
    </p:embeddedFont>
    <p:embeddedFont>
      <p:font typeface="Open Sauce" charset="1" panose="00000500000000000000"/>
      <p:regular r:id="rId42"/>
    </p:embeddedFont>
    <p:embeddedFont>
      <p:font typeface="JetBrains Mono" charset="1" panose="02010509020102050004"/>
      <p:regular r:id="rId43"/>
    </p:embeddedFont>
    <p:embeddedFont>
      <p:font typeface="Open Sauce Bold" charset="1" panose="00000800000000000000"/>
      <p:regular r:id="rId44"/>
    </p:embeddedFont>
    <p:embeddedFont>
      <p:font typeface="DM Sans" charset="1" panose="0000000000000000000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6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4.pn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github.com/Cristian-Scobioala/productly/" TargetMode="External" Type="http://schemas.openxmlformats.org/officeDocument/2006/relationships/hyperlink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https://github.com/Cristian-Scobioala/productly/blob/main/ASSIGNMENT.md" TargetMode="External" Type="http://schemas.openxmlformats.org/officeDocument/2006/relationships/hyperlink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42258" y="4870774"/>
            <a:ext cx="17203485" cy="1698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99"/>
              </a:lnSpc>
              <a:spcBef>
                <a:spcPct val="0"/>
              </a:spcBef>
            </a:pPr>
            <a:r>
              <a:rPr lang="en-US" b="true" sz="9999" spc="229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&amp; CI / CD INTEGRATION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40608" y="3139977"/>
            <a:ext cx="16606783" cy="1959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5901"/>
              </a:lnSpc>
              <a:spcBef>
                <a:spcPct val="0"/>
              </a:spcBef>
            </a:pPr>
            <a:r>
              <a:rPr lang="en-US" b="true" sz="11358" spc="261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BUILD AUTOMATION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5139804" y="6986892"/>
            <a:ext cx="2605938" cy="2605938"/>
          </a:xfrm>
          <a:custGeom>
            <a:avLst/>
            <a:gdLst/>
            <a:ahLst/>
            <a:cxnLst/>
            <a:rect r="r" b="b" t="t" l="l"/>
            <a:pathLst>
              <a:path h="2605938" w="2605938">
                <a:moveTo>
                  <a:pt x="0" y="0"/>
                </a:moveTo>
                <a:lnTo>
                  <a:pt x="2605938" y="0"/>
                </a:lnTo>
                <a:lnTo>
                  <a:pt x="2605938" y="2605938"/>
                </a:lnTo>
                <a:lnTo>
                  <a:pt x="0" y="26059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182530">
            <a:off x="1934865" y="6729764"/>
            <a:ext cx="2379496" cy="1877819"/>
          </a:xfrm>
          <a:custGeom>
            <a:avLst/>
            <a:gdLst/>
            <a:ahLst/>
            <a:cxnLst/>
            <a:rect r="r" b="b" t="t" l="l"/>
            <a:pathLst>
              <a:path h="1877819" w="2379496">
                <a:moveTo>
                  <a:pt x="0" y="0"/>
                </a:moveTo>
                <a:lnTo>
                  <a:pt x="2379497" y="0"/>
                </a:lnTo>
                <a:lnTo>
                  <a:pt x="2379497" y="1877820"/>
                </a:lnTo>
                <a:lnTo>
                  <a:pt x="0" y="18778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474803">
            <a:off x="14774605" y="840269"/>
            <a:ext cx="2820492" cy="2820492"/>
          </a:xfrm>
          <a:custGeom>
            <a:avLst/>
            <a:gdLst/>
            <a:ahLst/>
            <a:cxnLst/>
            <a:rect r="r" b="b" t="t" l="l"/>
            <a:pathLst>
              <a:path h="2820492" w="2820492">
                <a:moveTo>
                  <a:pt x="0" y="0"/>
                </a:moveTo>
                <a:lnTo>
                  <a:pt x="2820492" y="0"/>
                </a:lnTo>
                <a:lnTo>
                  <a:pt x="2820492" y="2820492"/>
                </a:lnTo>
                <a:lnTo>
                  <a:pt x="0" y="28204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Freeform 13" id="13"/>
          <p:cNvSpPr/>
          <p:nvPr/>
        </p:nvSpPr>
        <p:spPr>
          <a:xfrm flipH="false" flipV="false" rot="0">
            <a:off x="1028700" y="830051"/>
            <a:ext cx="3946759" cy="1207708"/>
          </a:xfrm>
          <a:custGeom>
            <a:avLst/>
            <a:gdLst/>
            <a:ahLst/>
            <a:cxnLst/>
            <a:rect r="r" b="b" t="t" l="l"/>
            <a:pathLst>
              <a:path h="1207708" w="3946759">
                <a:moveTo>
                  <a:pt x="0" y="0"/>
                </a:moveTo>
                <a:lnTo>
                  <a:pt x="3946759" y="0"/>
                </a:lnTo>
                <a:lnTo>
                  <a:pt x="3946759" y="1207709"/>
                </a:lnTo>
                <a:lnTo>
                  <a:pt x="0" y="12077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7115591" y="4493260"/>
            <a:ext cx="3230004" cy="65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test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919055" y="6840580"/>
            <a:ext cx="10845464" cy="1481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Runs unit tests using a testing framework e.g. JUnit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Requires compiled test classes from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mvn test-compile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Does </a:t>
            </a:r>
            <a:r>
              <a:rPr lang="en-US" b="true" sz="2799" spc="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not 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package or deploy anything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890717" y="4408805"/>
            <a:ext cx="3911461" cy="134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package</a:t>
            </a:r>
          </a:p>
          <a:p>
            <a:pPr algn="l">
              <a:lnSpc>
                <a:spcPts val="5530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3919055" y="6840580"/>
            <a:ext cx="10845464" cy="2472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Packages compiled classes and resources into a distributable format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JAR (.jar)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for libraries.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WAR (.war)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for web applications.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The output is stored in the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target/ 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directory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272275" y="1837106"/>
            <a:ext cx="8645718" cy="7421194"/>
            <a:chOff x="0" y="0"/>
            <a:chExt cx="1424846" cy="12230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24846" cy="1223040"/>
            </a:xfrm>
            <a:custGeom>
              <a:avLst/>
              <a:gdLst/>
              <a:ahLst/>
              <a:cxnLst/>
              <a:rect r="r" b="b" t="t" l="l"/>
              <a:pathLst>
                <a:path h="1223040" w="1424846">
                  <a:moveTo>
                    <a:pt x="1300386" y="1223040"/>
                  </a:moveTo>
                  <a:lnTo>
                    <a:pt x="124460" y="1223040"/>
                  </a:lnTo>
                  <a:cubicBezTo>
                    <a:pt x="55880" y="1223040"/>
                    <a:pt x="0" y="1167160"/>
                    <a:pt x="0" y="10985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00386" y="0"/>
                  </a:lnTo>
                  <a:cubicBezTo>
                    <a:pt x="1368966" y="0"/>
                    <a:pt x="1424846" y="55880"/>
                    <a:pt x="1424846" y="124460"/>
                  </a:cubicBezTo>
                  <a:lnTo>
                    <a:pt x="1424846" y="1098580"/>
                  </a:lnTo>
                  <a:cubicBezTo>
                    <a:pt x="1424846" y="1167160"/>
                    <a:pt x="1368966" y="1223040"/>
                    <a:pt x="1300386" y="1223040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076908" y="3081178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076908" y="2393273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310499" y="3668969"/>
            <a:ext cx="5278019" cy="4948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my-maven-project/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pom.xml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src/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main/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test/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target/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55911" y="584475"/>
            <a:ext cx="9240346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Maven Project Structure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890717" y="4408805"/>
            <a:ext cx="3911461" cy="2040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verify</a:t>
            </a:r>
          </a:p>
          <a:p>
            <a:pPr algn="l">
              <a:lnSpc>
                <a:spcPts val="5530"/>
              </a:lnSpc>
            </a:pPr>
          </a:p>
          <a:p>
            <a:pPr algn="l">
              <a:lnSpc>
                <a:spcPts val="5530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3919055" y="6840580"/>
            <a:ext cx="11362459" cy="2472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Runs integration tests after packaging, testing the whole system (not just isolated units)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Ensures the application works in a real-world environment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Can start and stop services needed for testing</a:t>
            </a:r>
          </a:p>
          <a:p>
            <a:pPr algn="just">
              <a:lnSpc>
                <a:spcPts val="3919"/>
              </a:lnSpc>
            </a:pP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890717" y="4408805"/>
            <a:ext cx="3911461" cy="2736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install</a:t>
            </a:r>
          </a:p>
          <a:p>
            <a:pPr algn="l">
              <a:lnSpc>
                <a:spcPts val="5530"/>
              </a:lnSpc>
            </a:pPr>
          </a:p>
          <a:p>
            <a:pPr algn="l">
              <a:lnSpc>
                <a:spcPts val="5530"/>
              </a:lnSpc>
            </a:pPr>
          </a:p>
          <a:p>
            <a:pPr algn="l">
              <a:lnSpc>
                <a:spcPts val="5530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3919055" y="6840580"/>
            <a:ext cx="11362459" cy="1481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Installs the package into the local Maven repository 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Makes it available for use in other local projects</a:t>
            </a:r>
          </a:p>
          <a:p>
            <a:pPr algn="just">
              <a:lnSpc>
                <a:spcPts val="3919"/>
              </a:lnSpc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890717" y="4408805"/>
            <a:ext cx="3911461" cy="2736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deploy</a:t>
            </a:r>
          </a:p>
          <a:p>
            <a:pPr algn="l">
              <a:lnSpc>
                <a:spcPts val="5530"/>
              </a:lnSpc>
            </a:pPr>
          </a:p>
          <a:p>
            <a:pPr algn="l">
              <a:lnSpc>
                <a:spcPts val="5530"/>
              </a:lnSpc>
            </a:pPr>
          </a:p>
          <a:p>
            <a:pPr algn="l">
              <a:lnSpc>
                <a:spcPts val="5530"/>
              </a:lnSpc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2872531" y="6786245"/>
            <a:ext cx="13187791" cy="19767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Copies the built package to a remote repository 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Used for sharing with other developers or deployment environments.</a:t>
            </a:r>
          </a:p>
          <a:p>
            <a:pPr algn="just">
              <a:lnSpc>
                <a:spcPts val="3919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016964" y="384723"/>
            <a:ext cx="2220940" cy="2220940"/>
          </a:xfrm>
          <a:custGeom>
            <a:avLst/>
            <a:gdLst/>
            <a:ahLst/>
            <a:cxnLst/>
            <a:rect r="r" b="b" t="t" l="l"/>
            <a:pathLst>
              <a:path h="2220940" w="2220940">
                <a:moveTo>
                  <a:pt x="0" y="0"/>
                </a:moveTo>
                <a:lnTo>
                  <a:pt x="2220939" y="0"/>
                </a:lnTo>
                <a:lnTo>
                  <a:pt x="2220939" y="2220940"/>
                </a:lnTo>
                <a:lnTo>
                  <a:pt x="0" y="2220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11955" y="3342751"/>
            <a:ext cx="816244" cy="816244"/>
          </a:xfrm>
          <a:custGeom>
            <a:avLst/>
            <a:gdLst/>
            <a:ahLst/>
            <a:cxnLst/>
            <a:rect r="r" b="b" t="t" l="l"/>
            <a:pathLst>
              <a:path h="816244" w="816244">
                <a:moveTo>
                  <a:pt x="0" y="0"/>
                </a:moveTo>
                <a:lnTo>
                  <a:pt x="816244" y="0"/>
                </a:lnTo>
                <a:lnTo>
                  <a:pt x="816244" y="816244"/>
                </a:lnTo>
                <a:lnTo>
                  <a:pt x="0" y="8162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961867" y="3489772"/>
            <a:ext cx="7619939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Automatic dependency management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911955" y="4773058"/>
            <a:ext cx="816244" cy="816244"/>
          </a:xfrm>
          <a:custGeom>
            <a:avLst/>
            <a:gdLst/>
            <a:ahLst/>
            <a:cxnLst/>
            <a:rect r="r" b="b" t="t" l="l"/>
            <a:pathLst>
              <a:path h="816244" w="816244">
                <a:moveTo>
                  <a:pt x="0" y="0"/>
                </a:moveTo>
                <a:lnTo>
                  <a:pt x="816244" y="0"/>
                </a:lnTo>
                <a:lnTo>
                  <a:pt x="816244" y="816243"/>
                </a:lnTo>
                <a:lnTo>
                  <a:pt x="0" y="8162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911955" y="6198901"/>
            <a:ext cx="816244" cy="816244"/>
          </a:xfrm>
          <a:custGeom>
            <a:avLst/>
            <a:gdLst/>
            <a:ahLst/>
            <a:cxnLst/>
            <a:rect r="r" b="b" t="t" l="l"/>
            <a:pathLst>
              <a:path h="816244" w="816244">
                <a:moveTo>
                  <a:pt x="0" y="0"/>
                </a:moveTo>
                <a:lnTo>
                  <a:pt x="816244" y="0"/>
                </a:lnTo>
                <a:lnTo>
                  <a:pt x="816244" y="816244"/>
                </a:lnTo>
                <a:lnTo>
                  <a:pt x="0" y="8162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911955" y="7624745"/>
            <a:ext cx="816244" cy="816244"/>
          </a:xfrm>
          <a:custGeom>
            <a:avLst/>
            <a:gdLst/>
            <a:ahLst/>
            <a:cxnLst/>
            <a:rect r="r" b="b" t="t" l="l"/>
            <a:pathLst>
              <a:path h="816244" w="816244">
                <a:moveTo>
                  <a:pt x="0" y="0"/>
                </a:moveTo>
                <a:lnTo>
                  <a:pt x="816244" y="0"/>
                </a:lnTo>
                <a:lnTo>
                  <a:pt x="816244" y="816243"/>
                </a:lnTo>
                <a:lnTo>
                  <a:pt x="0" y="8162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819932" y="3433150"/>
            <a:ext cx="716203" cy="716203"/>
          </a:xfrm>
          <a:custGeom>
            <a:avLst/>
            <a:gdLst/>
            <a:ahLst/>
            <a:cxnLst/>
            <a:rect r="r" b="b" t="t" l="l"/>
            <a:pathLst>
              <a:path h="716203" w="716203">
                <a:moveTo>
                  <a:pt x="0" y="0"/>
                </a:moveTo>
                <a:lnTo>
                  <a:pt x="716203" y="0"/>
                </a:lnTo>
                <a:lnTo>
                  <a:pt x="716203" y="716203"/>
                </a:lnTo>
                <a:lnTo>
                  <a:pt x="0" y="716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520494" y="1047750"/>
            <a:ext cx="8334067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Pros &amp; Cons of Maven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61867" y="4920078"/>
            <a:ext cx="5141018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Predefined project lifecycle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961867" y="6345922"/>
            <a:ext cx="4616631" cy="9315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Many, many, many plugins (rich plugin ecosystem)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961867" y="7771765"/>
            <a:ext cx="6165957" cy="9315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Ideal for large projects with many dependencies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029180" y="3549433"/>
            <a:ext cx="5230120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Less flexibility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029180" y="4970099"/>
            <a:ext cx="4616631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Steep learning curve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2029180" y="6319647"/>
            <a:ext cx="4616631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0"/>
              </a:lnSpc>
            </a:pPr>
            <a:r>
              <a:rPr lang="en-US" sz="2700" spc="8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Slow execution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0819932" y="4823078"/>
            <a:ext cx="716203" cy="716203"/>
          </a:xfrm>
          <a:custGeom>
            <a:avLst/>
            <a:gdLst/>
            <a:ahLst/>
            <a:cxnLst/>
            <a:rect r="r" b="b" t="t" l="l"/>
            <a:pathLst>
              <a:path h="716203" w="716203">
                <a:moveTo>
                  <a:pt x="0" y="0"/>
                </a:moveTo>
                <a:lnTo>
                  <a:pt x="716203" y="0"/>
                </a:lnTo>
                <a:lnTo>
                  <a:pt x="716203" y="716203"/>
                </a:lnTo>
                <a:lnTo>
                  <a:pt x="0" y="716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819932" y="6213006"/>
            <a:ext cx="716203" cy="716203"/>
          </a:xfrm>
          <a:custGeom>
            <a:avLst/>
            <a:gdLst/>
            <a:ahLst/>
            <a:cxnLst/>
            <a:rect r="r" b="b" t="t" l="l"/>
            <a:pathLst>
              <a:path h="716203" w="716203">
                <a:moveTo>
                  <a:pt x="0" y="0"/>
                </a:moveTo>
                <a:lnTo>
                  <a:pt x="716203" y="0"/>
                </a:lnTo>
                <a:lnTo>
                  <a:pt x="716203" y="716203"/>
                </a:lnTo>
                <a:lnTo>
                  <a:pt x="0" y="716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735507" y="867762"/>
            <a:ext cx="1173213" cy="1173213"/>
          </a:xfrm>
          <a:custGeom>
            <a:avLst/>
            <a:gdLst/>
            <a:ahLst/>
            <a:cxnLst/>
            <a:rect r="r" b="b" t="t" l="l"/>
            <a:pathLst>
              <a:path h="1173213" w="1173213">
                <a:moveTo>
                  <a:pt x="0" y="0"/>
                </a:moveTo>
                <a:lnTo>
                  <a:pt x="1173214" y="0"/>
                </a:lnTo>
                <a:lnTo>
                  <a:pt x="1173214" y="1173214"/>
                </a:lnTo>
                <a:lnTo>
                  <a:pt x="0" y="11732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911955" y="1047750"/>
            <a:ext cx="13823552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we would do without Maven?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872825" y="3172621"/>
            <a:ext cx="8292686" cy="3235901"/>
            <a:chOff x="0" y="0"/>
            <a:chExt cx="11056915" cy="431453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0725015" cy="3153438"/>
              <a:chOff x="0" y="0"/>
              <a:chExt cx="2739329" cy="805435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739329" cy="805435"/>
              </a:xfrm>
              <a:custGeom>
                <a:avLst/>
                <a:gdLst/>
                <a:ahLst/>
                <a:cxnLst/>
                <a:rect r="r" b="b" t="t" l="l"/>
                <a:pathLst>
                  <a:path h="805435" w="2739329">
                    <a:moveTo>
                      <a:pt x="2614868" y="805435"/>
                    </a:moveTo>
                    <a:lnTo>
                      <a:pt x="124460" y="805435"/>
                    </a:lnTo>
                    <a:cubicBezTo>
                      <a:pt x="55880" y="805435"/>
                      <a:pt x="0" y="749555"/>
                      <a:pt x="0" y="68097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614869" y="0"/>
                    </a:lnTo>
                    <a:cubicBezTo>
                      <a:pt x="2683449" y="0"/>
                      <a:pt x="2739329" y="55880"/>
                      <a:pt x="2739329" y="124460"/>
                    </a:cubicBezTo>
                    <a:lnTo>
                      <a:pt x="2739329" y="680975"/>
                    </a:lnTo>
                    <a:cubicBezTo>
                      <a:pt x="2739329" y="749555"/>
                      <a:pt x="2683449" y="805435"/>
                      <a:pt x="2614869" y="805435"/>
                    </a:cubicBezTo>
                    <a:close/>
                  </a:path>
                </a:pathLst>
              </a:custGeom>
              <a:solidFill>
                <a:srgbClr val="001524"/>
              </a:solidFill>
            </p:spPr>
          </p:sp>
        </p:grpSp>
        <p:sp>
          <p:nvSpPr>
            <p:cNvPr name="AutoShape 7" id="7"/>
            <p:cNvSpPr/>
            <p:nvPr/>
          </p:nvSpPr>
          <p:spPr>
            <a:xfrm>
              <a:off x="632914" y="1293323"/>
              <a:ext cx="9220414" cy="0"/>
            </a:xfrm>
            <a:prstGeom prst="line">
              <a:avLst/>
            </a:prstGeom>
            <a:ln cap="rnd" w="37139">
              <a:solidFill>
                <a:srgbClr val="FFFFFF">
                  <a:alpha val="19608"/>
                </a:srgbClr>
              </a:solidFill>
              <a:prstDash val="solid"/>
              <a:headEnd type="none" len="sm" w="sm"/>
              <a:tailEnd type="none" len="sm" w="sm"/>
            </a:ln>
          </p:spPr>
        </p:sp>
        <p:grpSp>
          <p:nvGrpSpPr>
            <p:cNvPr name="Group 8" id="8"/>
            <p:cNvGrpSpPr/>
            <p:nvPr/>
          </p:nvGrpSpPr>
          <p:grpSpPr>
            <a:xfrm rot="0">
              <a:off x="632914" y="645151"/>
              <a:ext cx="347013" cy="347013"/>
              <a:chOff x="0" y="0"/>
              <a:chExt cx="6350000" cy="635000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10" id="10"/>
            <p:cNvGrpSpPr/>
            <p:nvPr/>
          </p:nvGrpSpPr>
          <p:grpSpPr>
            <a:xfrm rot="0">
              <a:off x="1040578" y="645151"/>
              <a:ext cx="347013" cy="347013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0">
              <a:off x="1448241" y="645151"/>
              <a:ext cx="347013" cy="347013"/>
              <a:chOff x="0" y="0"/>
              <a:chExt cx="6350000" cy="63500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  <p:sp>
          <p:nvSpPr>
            <p:cNvPr name="TextBox 14" id="14"/>
            <p:cNvSpPr txBox="true"/>
            <p:nvPr/>
          </p:nvSpPr>
          <p:spPr>
            <a:xfrm rot="0">
              <a:off x="688730" y="1783115"/>
              <a:ext cx="10368185" cy="253142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796"/>
                </a:lnSpc>
              </a:pPr>
              <a:r>
                <a:rPr lang="en-US" sz="2402">
                  <a:solidFill>
                    <a:srgbClr val="FFDE59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~/</a:t>
              </a:r>
              <a:r>
                <a:rPr lang="en-US" sz="2402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 javac -d bin src/gr/uninote/*.java</a:t>
              </a:r>
            </a:p>
            <a:p>
              <a:pPr algn="l">
                <a:lnSpc>
                  <a:spcPts val="3907"/>
                </a:lnSpc>
              </a:pPr>
            </a:p>
            <a:p>
              <a:pPr algn="l">
                <a:lnSpc>
                  <a:spcPts val="3907"/>
                </a:lnSpc>
              </a:pPr>
            </a:p>
            <a:p>
              <a:pPr algn="l">
                <a:lnSpc>
                  <a:spcPts val="3907"/>
                </a:lnSpc>
              </a:pPr>
            </a:p>
          </p:txBody>
        </p:sp>
        <p:sp>
          <p:nvSpPr>
            <p:cNvPr name="TextBox 15" id="15"/>
            <p:cNvSpPr txBox="true"/>
            <p:nvPr/>
          </p:nvSpPr>
          <p:spPr>
            <a:xfrm rot="0">
              <a:off x="8350029" y="579466"/>
              <a:ext cx="1503299" cy="41269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2671"/>
                </a:lnSpc>
              </a:pPr>
              <a:r>
                <a:rPr lang="en-US" sz="1908" spc="62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Compile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9494418" y="3172621"/>
            <a:ext cx="8292686" cy="3722370"/>
            <a:chOff x="0" y="0"/>
            <a:chExt cx="11056915" cy="4963159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0725015" cy="3153438"/>
              <a:chOff x="0" y="0"/>
              <a:chExt cx="2739329" cy="805435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739329" cy="805435"/>
              </a:xfrm>
              <a:custGeom>
                <a:avLst/>
                <a:gdLst/>
                <a:ahLst/>
                <a:cxnLst/>
                <a:rect r="r" b="b" t="t" l="l"/>
                <a:pathLst>
                  <a:path h="805435" w="2739329">
                    <a:moveTo>
                      <a:pt x="2614868" y="805435"/>
                    </a:moveTo>
                    <a:lnTo>
                      <a:pt x="124460" y="805435"/>
                    </a:lnTo>
                    <a:cubicBezTo>
                      <a:pt x="55880" y="805435"/>
                      <a:pt x="0" y="749555"/>
                      <a:pt x="0" y="680975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614869" y="0"/>
                    </a:lnTo>
                    <a:cubicBezTo>
                      <a:pt x="2683449" y="0"/>
                      <a:pt x="2739329" y="55880"/>
                      <a:pt x="2739329" y="124460"/>
                    </a:cubicBezTo>
                    <a:lnTo>
                      <a:pt x="2739329" y="680975"/>
                    </a:lnTo>
                    <a:cubicBezTo>
                      <a:pt x="2739329" y="749555"/>
                      <a:pt x="2683449" y="805435"/>
                      <a:pt x="2614869" y="805435"/>
                    </a:cubicBezTo>
                    <a:close/>
                  </a:path>
                </a:pathLst>
              </a:custGeom>
              <a:solidFill>
                <a:srgbClr val="001524"/>
              </a:solidFill>
            </p:spPr>
          </p:sp>
        </p:grpSp>
        <p:sp>
          <p:nvSpPr>
            <p:cNvPr name="AutoShape 19" id="19"/>
            <p:cNvSpPr/>
            <p:nvPr/>
          </p:nvSpPr>
          <p:spPr>
            <a:xfrm>
              <a:off x="632914" y="1293323"/>
              <a:ext cx="9220414" cy="0"/>
            </a:xfrm>
            <a:prstGeom prst="line">
              <a:avLst/>
            </a:prstGeom>
            <a:ln cap="rnd" w="37139">
              <a:solidFill>
                <a:srgbClr val="FFFFFF">
                  <a:alpha val="19608"/>
                </a:srgbClr>
              </a:solidFill>
              <a:prstDash val="solid"/>
              <a:headEnd type="none" len="sm" w="sm"/>
              <a:tailEnd type="none" len="sm" w="sm"/>
            </a:ln>
          </p:spPr>
        </p:sp>
        <p:grpSp>
          <p:nvGrpSpPr>
            <p:cNvPr name="Group 20" id="20"/>
            <p:cNvGrpSpPr/>
            <p:nvPr/>
          </p:nvGrpSpPr>
          <p:grpSpPr>
            <a:xfrm rot="0">
              <a:off x="632914" y="645151"/>
              <a:ext cx="347013" cy="347013"/>
              <a:chOff x="0" y="0"/>
              <a:chExt cx="6350000" cy="635000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1040578" y="645151"/>
              <a:ext cx="347013" cy="347013"/>
              <a:chOff x="0" y="0"/>
              <a:chExt cx="6350000" cy="63500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24" id="24"/>
            <p:cNvGrpSpPr/>
            <p:nvPr/>
          </p:nvGrpSpPr>
          <p:grpSpPr>
            <a:xfrm rot="0">
              <a:off x="1448241" y="645151"/>
              <a:ext cx="347013" cy="347013"/>
              <a:chOff x="0" y="0"/>
              <a:chExt cx="6350000" cy="63500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  <p:sp>
          <p:nvSpPr>
            <p:cNvPr name="TextBox 26" id="26"/>
            <p:cNvSpPr txBox="true"/>
            <p:nvPr/>
          </p:nvSpPr>
          <p:spPr>
            <a:xfrm rot="0">
              <a:off x="688730" y="1783115"/>
              <a:ext cx="10368185" cy="318004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796"/>
                </a:lnSpc>
              </a:pPr>
              <a:r>
                <a:rPr lang="en-US" sz="2402">
                  <a:solidFill>
                    <a:srgbClr val="FFDE59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~/</a:t>
              </a:r>
              <a:r>
                <a:rPr lang="en-US" sz="2402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 java -cp bin:lib/junit.jar org.junit.runner.JUnitCore MyTests</a:t>
              </a:r>
            </a:p>
            <a:p>
              <a:pPr algn="l">
                <a:lnSpc>
                  <a:spcPts val="3907"/>
                </a:lnSpc>
              </a:pPr>
            </a:p>
            <a:p>
              <a:pPr algn="l">
                <a:lnSpc>
                  <a:spcPts val="3907"/>
                </a:lnSpc>
              </a:pPr>
            </a:p>
            <a:p>
              <a:pPr algn="l">
                <a:lnSpc>
                  <a:spcPts val="3907"/>
                </a:lnSpc>
              </a:pP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8350029" y="579466"/>
              <a:ext cx="1503299" cy="41269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just">
                <a:lnSpc>
                  <a:spcPts val="2671"/>
                </a:lnSpc>
              </a:pPr>
              <a:r>
                <a:rPr lang="en-US" sz="1908" spc="62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Testing</a:t>
              </a:r>
            </a:p>
          </p:txBody>
        </p:sp>
      </p:grpSp>
      <p:grpSp>
        <p:nvGrpSpPr>
          <p:cNvPr name="Group 28" id="28"/>
          <p:cNvGrpSpPr/>
          <p:nvPr/>
        </p:nvGrpSpPr>
        <p:grpSpPr>
          <a:xfrm rot="0">
            <a:off x="1028700" y="6022303"/>
            <a:ext cx="8043761" cy="2365078"/>
            <a:chOff x="0" y="0"/>
            <a:chExt cx="2739329" cy="805435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739329" cy="805435"/>
            </a:xfrm>
            <a:custGeom>
              <a:avLst/>
              <a:gdLst/>
              <a:ahLst/>
              <a:cxnLst/>
              <a:rect r="r" b="b" t="t" l="l"/>
              <a:pathLst>
                <a:path h="805435" w="2739329">
                  <a:moveTo>
                    <a:pt x="2614868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14869" y="0"/>
                  </a:lnTo>
                  <a:cubicBezTo>
                    <a:pt x="2683449" y="0"/>
                    <a:pt x="2739329" y="55880"/>
                    <a:pt x="2739329" y="124460"/>
                  </a:cubicBezTo>
                  <a:lnTo>
                    <a:pt x="2739329" y="680975"/>
                  </a:lnTo>
                  <a:cubicBezTo>
                    <a:pt x="2739329" y="749555"/>
                    <a:pt x="2683449" y="805435"/>
                    <a:pt x="2614869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30" id="30"/>
          <p:cNvSpPr/>
          <p:nvPr/>
        </p:nvSpPr>
        <p:spPr>
          <a:xfrm>
            <a:off x="1503386" y="6992296"/>
            <a:ext cx="6915310" cy="0"/>
          </a:xfrm>
          <a:prstGeom prst="line">
            <a:avLst/>
          </a:prstGeom>
          <a:ln cap="rnd" w="28575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1" id="31"/>
          <p:cNvGrpSpPr/>
          <p:nvPr/>
        </p:nvGrpSpPr>
        <p:grpSpPr>
          <a:xfrm rot="0">
            <a:off x="1503386" y="6506167"/>
            <a:ext cx="260259" cy="260259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5757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1809133" y="6506167"/>
            <a:ext cx="260259" cy="260259"/>
            <a:chOff x="0" y="0"/>
            <a:chExt cx="6350000" cy="6350000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</p:grpSp>
      <p:grpSp>
        <p:nvGrpSpPr>
          <p:cNvPr name="Group 35" id="35"/>
          <p:cNvGrpSpPr/>
          <p:nvPr/>
        </p:nvGrpSpPr>
        <p:grpSpPr>
          <a:xfrm rot="0">
            <a:off x="2114880" y="6506167"/>
            <a:ext cx="260259" cy="260259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545247" y="7338208"/>
            <a:ext cx="7776139" cy="1930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</a:pPr>
            <a:r>
              <a:rPr lang="en-US" sz="2402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2402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jar cvf myproject.jar -C bin .</a:t>
            </a:r>
          </a:p>
          <a:p>
            <a:pPr algn="l">
              <a:lnSpc>
                <a:spcPts val="3907"/>
              </a:lnSpc>
            </a:pPr>
          </a:p>
          <a:p>
            <a:pPr algn="l">
              <a:lnSpc>
                <a:spcPts val="3907"/>
              </a:lnSpc>
            </a:pPr>
          </a:p>
          <a:p>
            <a:pPr algn="l">
              <a:lnSpc>
                <a:spcPts val="3907"/>
              </a:lnSpc>
            </a:pPr>
          </a:p>
        </p:txBody>
      </p:sp>
      <p:sp>
        <p:nvSpPr>
          <p:cNvPr name="TextBox 38" id="38"/>
          <p:cNvSpPr txBox="true"/>
          <p:nvPr/>
        </p:nvSpPr>
        <p:spPr>
          <a:xfrm rot="0">
            <a:off x="7065322" y="6449759"/>
            <a:ext cx="1353374" cy="316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671"/>
              </a:lnSpc>
            </a:pPr>
            <a:r>
              <a:rPr lang="en-US" sz="1908" spc="6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Packaging</a:t>
            </a:r>
          </a:p>
        </p:txBody>
      </p:sp>
      <p:grpSp>
        <p:nvGrpSpPr>
          <p:cNvPr name="Group 39" id="39"/>
          <p:cNvGrpSpPr/>
          <p:nvPr/>
        </p:nvGrpSpPr>
        <p:grpSpPr>
          <a:xfrm rot="0">
            <a:off x="9494418" y="6022303"/>
            <a:ext cx="8043761" cy="3246120"/>
            <a:chOff x="0" y="0"/>
            <a:chExt cx="2739329" cy="1105476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739329" cy="1105477"/>
            </a:xfrm>
            <a:custGeom>
              <a:avLst/>
              <a:gdLst/>
              <a:ahLst/>
              <a:cxnLst/>
              <a:rect r="r" b="b" t="t" l="l"/>
              <a:pathLst>
                <a:path h="1105477" w="2739329">
                  <a:moveTo>
                    <a:pt x="2614868" y="1105476"/>
                  </a:moveTo>
                  <a:lnTo>
                    <a:pt x="124460" y="1105476"/>
                  </a:lnTo>
                  <a:cubicBezTo>
                    <a:pt x="55880" y="1105476"/>
                    <a:pt x="0" y="1049596"/>
                    <a:pt x="0" y="98101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614869" y="0"/>
                  </a:lnTo>
                  <a:cubicBezTo>
                    <a:pt x="2683449" y="0"/>
                    <a:pt x="2739329" y="55880"/>
                    <a:pt x="2739329" y="124460"/>
                  </a:cubicBezTo>
                  <a:lnTo>
                    <a:pt x="2739329" y="981016"/>
                  </a:lnTo>
                  <a:cubicBezTo>
                    <a:pt x="2739329" y="1049596"/>
                    <a:pt x="2683449" y="1105477"/>
                    <a:pt x="2614869" y="1105477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41" id="41"/>
          <p:cNvSpPr/>
          <p:nvPr/>
        </p:nvSpPr>
        <p:spPr>
          <a:xfrm>
            <a:off x="9969103" y="6992296"/>
            <a:ext cx="6915310" cy="0"/>
          </a:xfrm>
          <a:prstGeom prst="line">
            <a:avLst/>
          </a:prstGeom>
          <a:ln cap="rnd" w="28575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2" id="42"/>
          <p:cNvGrpSpPr/>
          <p:nvPr/>
        </p:nvGrpSpPr>
        <p:grpSpPr>
          <a:xfrm rot="0">
            <a:off x="9969103" y="6506167"/>
            <a:ext cx="260259" cy="260259"/>
            <a:chOff x="0" y="0"/>
            <a:chExt cx="6350000" cy="635000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5757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10274851" y="6506167"/>
            <a:ext cx="260259" cy="260259"/>
            <a:chOff x="0" y="0"/>
            <a:chExt cx="6350000" cy="635000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10580598" y="6506167"/>
            <a:ext cx="260259" cy="260259"/>
            <a:chOff x="0" y="0"/>
            <a:chExt cx="6350000" cy="635000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10030015" y="7338208"/>
            <a:ext cx="7776139" cy="2387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</a:pPr>
            <a:r>
              <a:rPr lang="en-US" sz="2402">
                <a:solidFill>
                  <a:srgbClr val="7ED957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// Find compatible JARs</a:t>
            </a:r>
          </a:p>
          <a:p>
            <a:pPr algn="l">
              <a:lnSpc>
                <a:spcPts val="3796"/>
              </a:lnSpc>
            </a:pPr>
            <a:r>
              <a:rPr lang="en-US" sz="2402">
                <a:solidFill>
                  <a:srgbClr val="7ED957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// Resolve conflicts manually</a:t>
            </a:r>
          </a:p>
          <a:p>
            <a:pPr algn="l">
              <a:lnSpc>
                <a:spcPts val="3796"/>
              </a:lnSpc>
            </a:pPr>
            <a:r>
              <a:rPr lang="en-US" sz="2402">
                <a:solidFill>
                  <a:srgbClr val="7ED957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// Pray nothing breaks</a:t>
            </a:r>
          </a:p>
          <a:p>
            <a:pPr algn="l">
              <a:lnSpc>
                <a:spcPts val="3907"/>
              </a:lnSpc>
            </a:pPr>
          </a:p>
          <a:p>
            <a:pPr algn="l">
              <a:lnSpc>
                <a:spcPts val="3907"/>
              </a:lnSpc>
            </a:pPr>
          </a:p>
        </p:txBody>
      </p:sp>
      <p:sp>
        <p:nvSpPr>
          <p:cNvPr name="TextBox 49" id="49"/>
          <p:cNvSpPr txBox="true"/>
          <p:nvPr/>
        </p:nvSpPr>
        <p:spPr>
          <a:xfrm rot="0">
            <a:off x="15077225" y="6449759"/>
            <a:ext cx="1807189" cy="316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2671"/>
              </a:lnSpc>
            </a:pPr>
            <a:r>
              <a:rPr lang="en-US" sz="1908" spc="6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Dependencies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767138" y="625150"/>
            <a:ext cx="1658438" cy="1658438"/>
          </a:xfrm>
          <a:custGeom>
            <a:avLst/>
            <a:gdLst/>
            <a:ahLst/>
            <a:cxnLst/>
            <a:rect r="r" b="b" t="t" l="l"/>
            <a:pathLst>
              <a:path h="1658438" w="1658438">
                <a:moveTo>
                  <a:pt x="0" y="0"/>
                </a:moveTo>
                <a:lnTo>
                  <a:pt x="1658438" y="0"/>
                </a:lnTo>
                <a:lnTo>
                  <a:pt x="1658438" y="1658438"/>
                </a:lnTo>
                <a:lnTo>
                  <a:pt x="0" y="16584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029387" y="1917644"/>
            <a:ext cx="4229226" cy="4229226"/>
          </a:xfrm>
          <a:custGeom>
            <a:avLst/>
            <a:gdLst/>
            <a:ahLst/>
            <a:cxnLst/>
            <a:rect r="r" b="b" t="t" l="l"/>
            <a:pathLst>
              <a:path h="4229226" w="4229226">
                <a:moveTo>
                  <a:pt x="0" y="0"/>
                </a:moveTo>
                <a:lnTo>
                  <a:pt x="4229226" y="0"/>
                </a:lnTo>
                <a:lnTo>
                  <a:pt x="4229226" y="4229227"/>
                </a:lnTo>
                <a:lnTo>
                  <a:pt x="0" y="42292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155456" y="6227023"/>
            <a:ext cx="4138429" cy="2560653"/>
          </a:xfrm>
          <a:custGeom>
            <a:avLst/>
            <a:gdLst/>
            <a:ahLst/>
            <a:cxnLst/>
            <a:rect r="r" b="b" t="t" l="l"/>
            <a:pathLst>
              <a:path h="2560653" w="4138429">
                <a:moveTo>
                  <a:pt x="0" y="0"/>
                </a:moveTo>
                <a:lnTo>
                  <a:pt x="4138429" y="0"/>
                </a:lnTo>
                <a:lnTo>
                  <a:pt x="4138429" y="2560653"/>
                </a:lnTo>
                <a:lnTo>
                  <a:pt x="0" y="25606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66894">
            <a:off x="8201836" y="6253206"/>
            <a:ext cx="2717765" cy="2717765"/>
          </a:xfrm>
          <a:custGeom>
            <a:avLst/>
            <a:gdLst/>
            <a:ahLst/>
            <a:cxnLst/>
            <a:rect r="r" b="b" t="t" l="l"/>
            <a:pathLst>
              <a:path h="2717765" w="2717765">
                <a:moveTo>
                  <a:pt x="0" y="0"/>
                </a:moveTo>
                <a:lnTo>
                  <a:pt x="2717765" y="0"/>
                </a:lnTo>
                <a:lnTo>
                  <a:pt x="2717765" y="2717765"/>
                </a:lnTo>
                <a:lnTo>
                  <a:pt x="0" y="27177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85198" y="5930103"/>
            <a:ext cx="4356570" cy="3006033"/>
          </a:xfrm>
          <a:custGeom>
            <a:avLst/>
            <a:gdLst/>
            <a:ahLst/>
            <a:cxnLst/>
            <a:rect r="r" b="b" t="t" l="l"/>
            <a:pathLst>
              <a:path h="3006033" w="4356570">
                <a:moveTo>
                  <a:pt x="0" y="0"/>
                </a:moveTo>
                <a:lnTo>
                  <a:pt x="4356570" y="0"/>
                </a:lnTo>
                <a:lnTo>
                  <a:pt x="4356570" y="3006033"/>
                </a:lnTo>
                <a:lnTo>
                  <a:pt x="0" y="300603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052627" y="1010144"/>
            <a:ext cx="9935393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Build Automation Tools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30951" y="2579522"/>
            <a:ext cx="825937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is CI / CD?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30951" y="4306483"/>
            <a:ext cx="15252016" cy="3775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899"/>
              </a:lnSpc>
            </a:pPr>
            <a:r>
              <a:rPr lang="en-US" b="true" sz="3499" spc="11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CI - Continuous Integration: </a:t>
            </a:r>
          </a:p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Automatically and frequently integrating code changes into a shared source code repository</a:t>
            </a:r>
          </a:p>
          <a:p>
            <a:pPr algn="just">
              <a:lnSpc>
                <a:spcPts val="3499"/>
              </a:lnSpc>
            </a:pPr>
          </a:p>
          <a:p>
            <a:pPr algn="just">
              <a:lnSpc>
                <a:spcPts val="4899"/>
              </a:lnSpc>
            </a:pPr>
            <a:r>
              <a:rPr lang="en-US" b="true" sz="3499" spc="11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CD - Continuous Deployment</a:t>
            </a:r>
          </a:p>
          <a:p>
            <a:pPr algn="just">
              <a:lnSpc>
                <a:spcPts val="4200"/>
              </a:lnSpc>
            </a:pPr>
            <a:r>
              <a:rPr lang="en-US" sz="3000" spc="99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CD deploys all code changes to the testing or staging environment in the build.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30951" y="2579522"/>
            <a:ext cx="825937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Build Automation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30951" y="4296958"/>
            <a:ext cx="15252016" cy="1154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619"/>
              </a:lnSpc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Build Automation refers to the process of automating the compilation, testing, and deployment of software applications.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30951" y="2579522"/>
            <a:ext cx="825937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Why CI / CD?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17992" y="4086777"/>
            <a:ext cx="15252016" cy="409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Prevents bugs and code failures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E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nsures continuous software development and updates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utomates manual processes traditionally needed to move code from commit to production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Minimizes downtime and enables faster code releases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Allows for quicker integration of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updates and changes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Results in more satisfied customers and improved user experience</a:t>
            </a:r>
          </a:p>
          <a:p>
            <a:pPr algn="just">
              <a:lnSpc>
                <a:spcPts val="3500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937405" y="2346458"/>
            <a:ext cx="2605938" cy="2605938"/>
          </a:xfrm>
          <a:custGeom>
            <a:avLst/>
            <a:gdLst/>
            <a:ahLst/>
            <a:cxnLst/>
            <a:rect r="r" b="b" t="t" l="l"/>
            <a:pathLst>
              <a:path h="2605938" w="2605938">
                <a:moveTo>
                  <a:pt x="0" y="0"/>
                </a:moveTo>
                <a:lnTo>
                  <a:pt x="2605938" y="0"/>
                </a:lnTo>
                <a:lnTo>
                  <a:pt x="2605938" y="2605937"/>
                </a:lnTo>
                <a:lnTo>
                  <a:pt x="0" y="26059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841858" y="2002993"/>
            <a:ext cx="3292867" cy="3292867"/>
          </a:xfrm>
          <a:custGeom>
            <a:avLst/>
            <a:gdLst/>
            <a:ahLst/>
            <a:cxnLst/>
            <a:rect r="r" b="b" t="t" l="l"/>
            <a:pathLst>
              <a:path h="3292867" w="3292867">
                <a:moveTo>
                  <a:pt x="0" y="0"/>
                </a:moveTo>
                <a:lnTo>
                  <a:pt x="3292867" y="0"/>
                </a:lnTo>
                <a:lnTo>
                  <a:pt x="3292867" y="3292867"/>
                </a:lnTo>
                <a:lnTo>
                  <a:pt x="0" y="32928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589313" y="2346458"/>
            <a:ext cx="2909140" cy="2605938"/>
          </a:xfrm>
          <a:custGeom>
            <a:avLst/>
            <a:gdLst/>
            <a:ahLst/>
            <a:cxnLst/>
            <a:rect r="r" b="b" t="t" l="l"/>
            <a:pathLst>
              <a:path h="2605938" w="2909140">
                <a:moveTo>
                  <a:pt x="0" y="0"/>
                </a:moveTo>
                <a:lnTo>
                  <a:pt x="2909140" y="0"/>
                </a:lnTo>
                <a:lnTo>
                  <a:pt x="2909140" y="2605937"/>
                </a:lnTo>
                <a:lnTo>
                  <a:pt x="0" y="26059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192498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162368" y="571952"/>
            <a:ext cx="11565920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Some popular CI / CD Tools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0586" y="5371495"/>
            <a:ext cx="5955732" cy="4829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b="true" sz="2599" spc="8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GitHub Actions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Best for: GitHub-based projects, simple YAML worflows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Built-in, easy to use, integrated to GitHub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Used by: open-source &amp; enterprise projects on GitHub</a:t>
            </a:r>
          </a:p>
          <a:p>
            <a:pPr algn="just">
              <a:lnSpc>
                <a:spcPts val="3639"/>
              </a:lnSpc>
            </a:pPr>
          </a:p>
          <a:p>
            <a:pPr algn="just">
              <a:lnSpc>
                <a:spcPts val="2240"/>
              </a:lnSpc>
            </a:pPr>
          </a:p>
          <a:p>
            <a:pPr algn="just">
              <a:lnSpc>
                <a:spcPts val="3639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6926494" y="5419725"/>
            <a:ext cx="5142646" cy="4829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b="true" sz="2599" spc="8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Jenkins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Customizable pipelines, enterprise use.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Highly extensible with many, many, many plugins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Used by: Large enterprises, DevOps teams needing full control</a:t>
            </a:r>
          </a:p>
          <a:p>
            <a:pPr algn="just">
              <a:lnSpc>
                <a:spcPts val="3639"/>
              </a:lnSpc>
            </a:pPr>
          </a:p>
          <a:p>
            <a:pPr algn="just">
              <a:lnSpc>
                <a:spcPts val="2240"/>
              </a:lnSpc>
            </a:pPr>
          </a:p>
          <a:p>
            <a:pPr algn="just">
              <a:lnSpc>
                <a:spcPts val="363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2472560" y="5371495"/>
            <a:ext cx="5142646" cy="52870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39"/>
              </a:lnSpc>
            </a:pPr>
            <a:r>
              <a:rPr lang="en-US" b="true" sz="2599" spc="8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GitLab CI/CD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GitLab users who want a built-in CI/CD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Integrated directly into GitLab with YAML-based pipelines</a:t>
            </a:r>
          </a:p>
          <a:p>
            <a:pPr algn="just" marL="561339" indent="-280669" lvl="1">
              <a:lnSpc>
                <a:spcPts val="3639"/>
              </a:lnSpc>
              <a:buFont typeface="Arial"/>
              <a:buChar char="•"/>
            </a:pPr>
            <a:r>
              <a:rPr lang="en-US" sz="2599" spc="85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Used by: Teams using GitLab for DevOps &amp; version control</a:t>
            </a:r>
          </a:p>
          <a:p>
            <a:pPr algn="just">
              <a:lnSpc>
                <a:spcPts val="3639"/>
              </a:lnSpc>
            </a:pPr>
          </a:p>
          <a:p>
            <a:pPr algn="just">
              <a:lnSpc>
                <a:spcPts val="2240"/>
              </a:lnSpc>
            </a:pPr>
          </a:p>
          <a:p>
            <a:pPr algn="just">
              <a:lnSpc>
                <a:spcPts val="3639"/>
              </a:lnSpc>
            </a:pP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30951" y="2579522"/>
            <a:ext cx="8259370" cy="986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GitHub Workflows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17992" y="4086777"/>
            <a:ext cx="7829052" cy="409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Automates CI/CD directly in GitHub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uns on GitHub-hosted or self-hosted runners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Supports testing, linting, building, and dep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loying ap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Uses a YAML-based configuration</a:t>
            </a:r>
          </a:p>
          <a:p>
            <a:pPr algn="just">
              <a:lnSpc>
                <a:spcPts val="4199"/>
              </a:lnSpc>
            </a:pPr>
          </a:p>
          <a:p>
            <a:pPr algn="just">
              <a:lnSpc>
                <a:spcPts val="3500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1503939" y="2560472"/>
            <a:ext cx="5052486" cy="5052486"/>
          </a:xfrm>
          <a:custGeom>
            <a:avLst/>
            <a:gdLst/>
            <a:ahLst/>
            <a:cxnLst/>
            <a:rect r="r" b="b" t="t" l="l"/>
            <a:pathLst>
              <a:path h="5052486" w="5052486">
                <a:moveTo>
                  <a:pt x="0" y="0"/>
                </a:moveTo>
                <a:lnTo>
                  <a:pt x="5052487" y="0"/>
                </a:lnTo>
                <a:lnTo>
                  <a:pt x="5052487" y="5052486"/>
                </a:lnTo>
                <a:lnTo>
                  <a:pt x="0" y="50524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730951" y="2579522"/>
            <a:ext cx="8259370" cy="986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GitHub Workflows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17992" y="4086777"/>
            <a:ext cx="15281212" cy="4616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Triggers: </a:t>
            </a:r>
          </a:p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     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Workflows start based on events like push,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pull_req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uest, or schedule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Jobs: </a:t>
            </a:r>
          </a:p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     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 workflow consists of one or more jobs that run on virtual machines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Steps: </a:t>
            </a:r>
          </a:p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     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Each job has multiple steps, like running commands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or calling action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s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Action</a:t>
            </a: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s: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</a:p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    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Reusable building blocks for automation.</a:t>
            </a:r>
          </a:p>
          <a:p>
            <a:pPr algn="just">
              <a:lnSpc>
                <a:spcPts val="3500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13390" y="515985"/>
            <a:ext cx="13723412" cy="9255029"/>
            <a:chOff x="0" y="0"/>
            <a:chExt cx="3302706" cy="222733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302706" cy="2227336"/>
            </a:xfrm>
            <a:custGeom>
              <a:avLst/>
              <a:gdLst/>
              <a:ahLst/>
              <a:cxnLst/>
              <a:rect r="r" b="b" t="t" l="l"/>
              <a:pathLst>
                <a:path h="2227336" w="3302706">
                  <a:moveTo>
                    <a:pt x="3178246" y="2227335"/>
                  </a:moveTo>
                  <a:lnTo>
                    <a:pt x="124460" y="2227335"/>
                  </a:lnTo>
                  <a:cubicBezTo>
                    <a:pt x="55880" y="2227335"/>
                    <a:pt x="0" y="2171455"/>
                    <a:pt x="0" y="21028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78246" y="0"/>
                  </a:lnTo>
                  <a:cubicBezTo>
                    <a:pt x="3246826" y="0"/>
                    <a:pt x="3302706" y="55880"/>
                    <a:pt x="3302706" y="124460"/>
                  </a:cubicBezTo>
                  <a:lnTo>
                    <a:pt x="3302706" y="2102876"/>
                  </a:lnTo>
                  <a:cubicBezTo>
                    <a:pt x="3302706" y="2171455"/>
                    <a:pt x="3246826" y="2227336"/>
                    <a:pt x="3178246" y="2227336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4818633" y="1083391"/>
            <a:ext cx="11418169" cy="90421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Bad CI/CD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on: 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push 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 Triggers on every push, including feature branches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jobs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  build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runs-on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ubuntu-latest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steps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Checkout Code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uses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actions/checkout@v2 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Outdated version</a:t>
            </a:r>
          </a:p>
          <a:p>
            <a:pPr algn="l">
              <a:lnSpc>
                <a:spcPts val="2892"/>
              </a:lnSpc>
            </a:pP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Set up Java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run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sudo apt-get install default-jdk 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Manually installs JDK instead of using setup-java</a:t>
            </a:r>
          </a:p>
          <a:p>
            <a:pPr algn="l">
              <a:lnSpc>
                <a:spcPts val="2892"/>
              </a:lnSpc>
            </a:pP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Build with Maven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run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mvn package 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No clean step, missing dependency caching</a:t>
            </a:r>
          </a:p>
          <a:p>
            <a:pPr algn="l">
              <a:lnSpc>
                <a:spcPts val="2892"/>
              </a:lnSpc>
            </a:pP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Run Tests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run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: mvn test || true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# Ignores test failures, allowing broken builds</a:t>
            </a:r>
          </a:p>
          <a:p>
            <a:pPr algn="l">
              <a:lnSpc>
                <a:spcPts val="2892"/>
              </a:lnSpc>
            </a:pP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deploy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# Does not check if the build succeeded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runs-on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ubuntu-latest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2242" spc="-123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steps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name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Deploy to Server</a:t>
            </a:r>
          </a:p>
          <a:p>
            <a:pPr algn="l">
              <a:lnSpc>
                <a:spcPts val="2892"/>
              </a:lnSpc>
            </a:pP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run</a:t>
            </a:r>
            <a:r>
              <a:rPr lang="en-US" sz="2242" spc="-12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2242" spc="-12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scp target/myapp.jar user@server:/deploy  </a:t>
            </a:r>
            <a:r>
              <a:rPr lang="en-US" sz="2242" spc="-12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No authentication setup</a:t>
            </a:r>
          </a:p>
          <a:p>
            <a:pPr algn="l">
              <a:lnSpc>
                <a:spcPts val="2892"/>
              </a:lnSpc>
            </a:pPr>
          </a:p>
          <a:p>
            <a:pPr algn="l">
              <a:lnSpc>
                <a:spcPts val="2892"/>
              </a:lnSpc>
              <a:spcBef>
                <a:spcPct val="0"/>
              </a:spcBef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3235864" y="937431"/>
            <a:ext cx="260259" cy="260259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5757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3541612" y="937431"/>
            <a:ext cx="260259" cy="260259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3847359" y="937431"/>
            <a:ext cx="260259" cy="260259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13390" y="515985"/>
            <a:ext cx="13723412" cy="9255029"/>
            <a:chOff x="0" y="0"/>
            <a:chExt cx="3302706" cy="222733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302706" cy="2227336"/>
            </a:xfrm>
            <a:custGeom>
              <a:avLst/>
              <a:gdLst/>
              <a:ahLst/>
              <a:cxnLst/>
              <a:rect r="r" b="b" t="t" l="l"/>
              <a:pathLst>
                <a:path h="2227336" w="3302706">
                  <a:moveTo>
                    <a:pt x="3178246" y="2227335"/>
                  </a:moveTo>
                  <a:lnTo>
                    <a:pt x="124460" y="2227335"/>
                  </a:lnTo>
                  <a:cubicBezTo>
                    <a:pt x="55880" y="2227335"/>
                    <a:pt x="0" y="2171455"/>
                    <a:pt x="0" y="21028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78246" y="0"/>
                  </a:lnTo>
                  <a:cubicBezTo>
                    <a:pt x="3246826" y="0"/>
                    <a:pt x="3302706" y="55880"/>
                    <a:pt x="3302706" y="124460"/>
                  </a:cubicBezTo>
                  <a:lnTo>
                    <a:pt x="3302706" y="2102876"/>
                  </a:lnTo>
                  <a:cubicBezTo>
                    <a:pt x="3302706" y="2171455"/>
                    <a:pt x="3246826" y="2227336"/>
                    <a:pt x="3178246" y="2227336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3235864" y="937431"/>
            <a:ext cx="260259" cy="260259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5757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541612" y="937431"/>
            <a:ext cx="260259" cy="260259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847359" y="937431"/>
            <a:ext cx="260259" cy="260259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5334014" y="771144"/>
            <a:ext cx="12745427" cy="9381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name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CI/CD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on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push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branches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[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main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]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 Runs only when pushing to the main branch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pull_request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branches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[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main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]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 Runs on pull requests targeting the main branch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jobs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build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runs-on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ubuntu-latest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# Specifies the runner environment (Linux-based)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steps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uses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actions/checkout@v3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uses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actions/setup-java@v2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with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distribution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'adopt'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 java-version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'11'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uses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actions/cache@v3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Caches Maven dependencies to speed up builds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with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path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~/.m2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key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maven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${{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FFDE59"/>
                </a:solidFill>
                <a:latin typeface="DM Sans"/>
                <a:ea typeface="DM Sans"/>
                <a:cs typeface="DM Sans"/>
                <a:sym typeface="DM Sans"/>
              </a:rPr>
              <a:t>hashFiles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'**/pom.xml'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)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}}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Generates cache key based on `pom.xml`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restore-keys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maven-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# Allows fallback to older cache versions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-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run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mvn clean package test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Cleans, builds, and tests the project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deploy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needs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build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Only runs when a build succeeds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runs-on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ubuntu-latest 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steps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 -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uses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appleboy/scp-action@v0.1.4 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with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host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${{ </a:t>
            </a:r>
            <a:r>
              <a:rPr lang="en-US" sz="1699" spc="-93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secrets.SSH_HOST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}} 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Uses GitHub Secrets for security (server hostname)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username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${{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secrets.SSH_USER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}}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 # SSH username stored as a secret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key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${{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secrets.SSH_PRIVATE_KEY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1699" spc="-93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}}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SSH private key stored securely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source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"target/myapp.jar"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 # Specifies the file to deploy</a:t>
            </a:r>
          </a:p>
          <a:p>
            <a:pPr algn="l">
              <a:lnSpc>
                <a:spcPts val="2192"/>
              </a:lnSpc>
            </a:pP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1699" spc="-93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target</a:t>
            </a:r>
            <a:r>
              <a:rPr lang="en-US" sz="1699" spc="-93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en-US" sz="1699" spc="-93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"/deploy"  </a:t>
            </a:r>
            <a:r>
              <a:rPr lang="en-US" sz="1699" spc="-93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Destination path on the remote server</a:t>
            </a:r>
          </a:p>
          <a:p>
            <a:pPr algn="l">
              <a:lnSpc>
                <a:spcPts val="2192"/>
              </a:lnSpc>
            </a:pPr>
          </a:p>
          <a:p>
            <a:pPr algn="l">
              <a:lnSpc>
                <a:spcPts val="2192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746100" y="1625141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What is Docker?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9372108" y="1028700"/>
            <a:ext cx="2379496" cy="1877819"/>
          </a:xfrm>
          <a:custGeom>
            <a:avLst/>
            <a:gdLst/>
            <a:ahLst/>
            <a:cxnLst/>
            <a:rect r="r" b="b" t="t" l="l"/>
            <a:pathLst>
              <a:path h="1877819" w="2379496">
                <a:moveTo>
                  <a:pt x="0" y="0"/>
                </a:moveTo>
                <a:lnTo>
                  <a:pt x="2379496" y="0"/>
                </a:lnTo>
                <a:lnTo>
                  <a:pt x="2379496" y="1877819"/>
                </a:lnTo>
                <a:lnTo>
                  <a:pt x="0" y="18778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362583" y="4772969"/>
            <a:ext cx="1428708" cy="1428708"/>
          </a:xfrm>
          <a:custGeom>
            <a:avLst/>
            <a:gdLst/>
            <a:ahLst/>
            <a:cxnLst/>
            <a:rect r="r" b="b" t="t" l="l"/>
            <a:pathLst>
              <a:path h="1428708" w="1428708">
                <a:moveTo>
                  <a:pt x="0" y="0"/>
                </a:moveTo>
                <a:lnTo>
                  <a:pt x="1428708" y="0"/>
                </a:lnTo>
                <a:lnTo>
                  <a:pt x="1428708" y="1428708"/>
                </a:lnTo>
                <a:lnTo>
                  <a:pt x="0" y="1428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746100" y="3481948"/>
            <a:ext cx="15252016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Docker is a tool that helps you package your application along with everything it needs to run (code, libraries, dependencies)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46100" y="5405998"/>
            <a:ext cx="15252016" cy="504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It is actually like a shipping container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736575" y="6315977"/>
            <a:ext cx="15252016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an isolated environment holding everything inside so it can run anywhere </a:t>
            </a:r>
          </a:p>
          <a:p>
            <a:pPr algn="just">
              <a:lnSpc>
                <a:spcPts val="4199"/>
              </a:lnSpc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(a laptop, a server, cloud)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746100" y="1625141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Some terms about Docker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746100" y="3481948"/>
            <a:ext cx="15252016" cy="504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Image: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A blueprint of your application (e.g. a recipe)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46100" y="4638675"/>
            <a:ext cx="15252016" cy="504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Container: 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A running instance of that image (a cooked meal from that recipe)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46100" y="6318526"/>
            <a:ext cx="15252016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b="true" sz="2999" spc="98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It is a way to ensure your app works the same everywhere, no matter where it runs</a:t>
            </a:r>
          </a:p>
          <a:p>
            <a:pPr algn="just">
              <a:lnSpc>
                <a:spcPts val="4199"/>
              </a:lnSpc>
            </a:pP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83646" y="2798946"/>
            <a:ext cx="8560354" cy="6459354"/>
          </a:xfrm>
          <a:custGeom>
            <a:avLst/>
            <a:gdLst/>
            <a:ahLst/>
            <a:cxnLst/>
            <a:rect r="r" b="b" t="t" l="l"/>
            <a:pathLst>
              <a:path h="6459354" w="8560354">
                <a:moveTo>
                  <a:pt x="0" y="0"/>
                </a:moveTo>
                <a:lnTo>
                  <a:pt x="8560354" y="0"/>
                </a:lnTo>
                <a:lnTo>
                  <a:pt x="8560354" y="6459354"/>
                </a:lnTo>
                <a:lnTo>
                  <a:pt x="0" y="64593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443918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Why Docker?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08995" y="4242811"/>
            <a:ext cx="8434800" cy="2613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39749" indent="-269875" lvl="1">
              <a:lnSpc>
                <a:spcPts val="3499"/>
              </a:lnSpc>
              <a:buAutoNum type="arabicPeriod" startAt="1"/>
            </a:pPr>
            <a:r>
              <a:rPr lang="en-US" sz="2499" spc="8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Eliminates the </a:t>
            </a:r>
            <a:r>
              <a:rPr lang="en-US" b="true" sz="2499" spc="8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“It works on my machine”</a:t>
            </a:r>
            <a:r>
              <a:rPr lang="en-US" sz="2499" spc="8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 </a:t>
            </a:r>
          </a:p>
          <a:p>
            <a:pPr algn="just" marL="539749" indent="-269875" lvl="1">
              <a:lnSpc>
                <a:spcPts val="3499"/>
              </a:lnSpc>
              <a:buAutoNum type="arabicPeriod" startAt="1"/>
            </a:pPr>
            <a:r>
              <a:rPr lang="en-US" sz="2499" spc="8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Each build runs in a clean container, which is an isolated environment, avoiding conflicts with other builds</a:t>
            </a:r>
          </a:p>
          <a:p>
            <a:pPr algn="just" marL="539749" indent="-269875" lvl="1">
              <a:lnSpc>
                <a:spcPts val="3499"/>
              </a:lnSpc>
              <a:buAutoNum type="arabicPeriod" startAt="1"/>
            </a:pPr>
            <a:r>
              <a:rPr lang="en-US" sz="2499" spc="8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Docker images are pre-build, reducing the time to set-up environments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56768" y="1651030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How Docker scales?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746100" y="4117075"/>
            <a:ext cx="15252016" cy="3044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Docker Compose – Manages multi-container applications.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Docker Swarm – Native container orchestration.</a:t>
            </a:r>
          </a:p>
          <a:p>
            <a:pPr algn="just" marL="647697" indent="-323848" lvl="1">
              <a:lnSpc>
                <a:spcPts val="4199"/>
              </a:lnSpc>
              <a:buFont typeface="Arial"/>
              <a:buChar char="•"/>
            </a:pP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Kubernetes – Scales and manages cont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ainerized appli</a:t>
            </a:r>
            <a:r>
              <a:rPr lang="en-US" sz="2999" spc="9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cations.</a:t>
            </a:r>
          </a:p>
          <a:p>
            <a:pPr algn="just">
              <a:lnSpc>
                <a:spcPts val="4199"/>
              </a:lnSpc>
            </a:pPr>
          </a:p>
          <a:p>
            <a:pPr algn="just">
              <a:lnSpc>
                <a:spcPts val="4199"/>
              </a:lnSpc>
            </a:pPr>
          </a:p>
          <a:p>
            <a:pPr algn="just">
              <a:lnSpc>
                <a:spcPts val="3500"/>
              </a:lnSpc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17135367" y="552902"/>
            <a:ext cx="1305033" cy="333097"/>
            <a:chOff x="0" y="0"/>
            <a:chExt cx="343712" cy="8772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843179" y="844580"/>
            <a:ext cx="3086100" cy="1057316"/>
            <a:chOff x="0" y="0"/>
            <a:chExt cx="812800" cy="2784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VALIDATE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8823463" y="2984810"/>
            <a:ext cx="6903921" cy="1802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Familiar Example: Maven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593267" y="5191125"/>
            <a:ext cx="7134117" cy="34785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Build Automation tool for Java projects</a:t>
            </a:r>
          </a:p>
          <a:p>
            <a:pPr algn="just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Manages dependencies</a:t>
            </a:r>
          </a:p>
          <a:p>
            <a:pPr algn="just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Defines a build lifecycle</a:t>
            </a:r>
          </a:p>
          <a:p>
            <a:pPr algn="just" marL="712465" indent="-356233" lvl="1">
              <a:lnSpc>
                <a:spcPts val="4619"/>
              </a:lnSpc>
              <a:buFont typeface="Arial"/>
              <a:buChar char="•"/>
            </a:pPr>
            <a:r>
              <a:rPr lang="en-US" sz="3299" spc="108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Provides a standard project folder  structure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2843179" y="2098402"/>
            <a:ext cx="3086100" cy="1057316"/>
            <a:chOff x="0" y="0"/>
            <a:chExt cx="812800" cy="27847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COMPILE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2843179" y="3355742"/>
            <a:ext cx="3086100" cy="1057316"/>
            <a:chOff x="0" y="0"/>
            <a:chExt cx="812800" cy="27847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TEST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2843179" y="4613083"/>
            <a:ext cx="3086100" cy="1057316"/>
            <a:chOff x="0" y="0"/>
            <a:chExt cx="812800" cy="27847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PACKAGE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2843179" y="5870424"/>
            <a:ext cx="3086100" cy="1057316"/>
            <a:chOff x="0" y="0"/>
            <a:chExt cx="812800" cy="27847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VERIFY</a:t>
              </a: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2843179" y="7127764"/>
            <a:ext cx="3086100" cy="1057316"/>
            <a:chOff x="0" y="0"/>
            <a:chExt cx="812800" cy="27847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INSTALL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2843179" y="8385105"/>
            <a:ext cx="3086100" cy="1057316"/>
            <a:chOff x="0" y="0"/>
            <a:chExt cx="812800" cy="27847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812800" cy="278470"/>
            </a:xfrm>
            <a:custGeom>
              <a:avLst/>
              <a:gdLst/>
              <a:ahLst/>
              <a:cxnLst/>
              <a:rect r="r" b="b" t="t" l="l"/>
              <a:pathLst>
                <a:path h="27847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150529"/>
                  </a:lnTo>
                  <a:cubicBezTo>
                    <a:pt x="812800" y="184461"/>
                    <a:pt x="799321" y="217003"/>
                    <a:pt x="775327" y="240997"/>
                  </a:cubicBezTo>
                  <a:cubicBezTo>
                    <a:pt x="751333" y="264991"/>
                    <a:pt x="718791" y="278470"/>
                    <a:pt x="684859" y="278470"/>
                  </a:cubicBezTo>
                  <a:lnTo>
                    <a:pt x="127941" y="278470"/>
                  </a:lnTo>
                  <a:cubicBezTo>
                    <a:pt x="94009" y="278470"/>
                    <a:pt x="61467" y="264991"/>
                    <a:pt x="37473" y="240997"/>
                  </a:cubicBezTo>
                  <a:cubicBezTo>
                    <a:pt x="13479" y="217003"/>
                    <a:pt x="0" y="184461"/>
                    <a:pt x="0" y="15052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66675"/>
              <a:ext cx="812800" cy="3451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919"/>
                </a:lnSpc>
              </a:pPr>
              <a:r>
                <a:rPr lang="en-US" sz="2799" spc="5">
                  <a:solidFill>
                    <a:srgbClr val="FFFFFF"/>
                  </a:solidFill>
                  <a:latin typeface="Open Sauce"/>
                  <a:ea typeface="Open Sauce"/>
                  <a:cs typeface="Open Sauce"/>
                  <a:sym typeface="Open Sauce"/>
                </a:rPr>
                <a:t>DEPLOY</a:t>
              </a:r>
            </a:p>
          </p:txBody>
        </p:sp>
      </p:grpSp>
      <p:sp>
        <p:nvSpPr>
          <p:cNvPr name="AutoShape 25" id="25"/>
          <p:cNvSpPr/>
          <p:nvPr/>
        </p:nvSpPr>
        <p:spPr>
          <a:xfrm>
            <a:off x="6976625" y="844580"/>
            <a:ext cx="0" cy="8597841"/>
          </a:xfrm>
          <a:prstGeom prst="line">
            <a:avLst/>
          </a:prstGeom>
          <a:ln cap="flat" w="142875">
            <a:solidFill>
              <a:srgbClr val="FFFFFF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26" id="26"/>
          <p:cNvSpPr/>
          <p:nvPr/>
        </p:nvSpPr>
        <p:spPr>
          <a:xfrm flipH="false" flipV="false" rot="-66894">
            <a:off x="15016964" y="384723"/>
            <a:ext cx="2220940" cy="2220940"/>
          </a:xfrm>
          <a:custGeom>
            <a:avLst/>
            <a:gdLst/>
            <a:ahLst/>
            <a:cxnLst/>
            <a:rect r="r" b="b" t="t" l="l"/>
            <a:pathLst>
              <a:path h="2220940" w="2220940">
                <a:moveTo>
                  <a:pt x="0" y="0"/>
                </a:moveTo>
                <a:lnTo>
                  <a:pt x="2220939" y="0"/>
                </a:lnTo>
                <a:lnTo>
                  <a:pt x="2220939" y="2220940"/>
                </a:lnTo>
                <a:lnTo>
                  <a:pt x="0" y="2220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73078" y="794779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Dockerfile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44000" y="616343"/>
            <a:ext cx="8537135" cy="9054314"/>
            <a:chOff x="0" y="0"/>
            <a:chExt cx="2054565" cy="217903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2179031"/>
            </a:xfrm>
            <a:custGeom>
              <a:avLst/>
              <a:gdLst/>
              <a:ahLst/>
              <a:cxnLst/>
              <a:rect r="r" b="b" t="t" l="l"/>
              <a:pathLst>
                <a:path h="2179031" w="2054566">
                  <a:moveTo>
                    <a:pt x="1930105" y="2179031"/>
                  </a:moveTo>
                  <a:lnTo>
                    <a:pt x="124460" y="2179031"/>
                  </a:lnTo>
                  <a:cubicBezTo>
                    <a:pt x="55880" y="2179031"/>
                    <a:pt x="0" y="2123151"/>
                    <a:pt x="0" y="205457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2054571"/>
                  </a:lnTo>
                  <a:cubicBezTo>
                    <a:pt x="2054566" y="2123151"/>
                    <a:pt x="1998686" y="2179031"/>
                    <a:pt x="1930106" y="2179031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9718520" y="1094232"/>
            <a:ext cx="1233591" cy="368285"/>
            <a:chOff x="0" y="0"/>
            <a:chExt cx="1644788" cy="491046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0" id="10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AutoShape 12" id="12"/>
          <p:cNvSpPr/>
          <p:nvPr/>
        </p:nvSpPr>
        <p:spPr>
          <a:xfrm flipV="true">
            <a:off x="9632049" y="1795321"/>
            <a:ext cx="7561037" cy="14288"/>
          </a:xfrm>
          <a:prstGeom prst="line">
            <a:avLst/>
          </a:prstGeom>
          <a:ln cap="rnd" w="28575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3" id="13"/>
          <p:cNvSpPr txBox="true"/>
          <p:nvPr/>
        </p:nvSpPr>
        <p:spPr>
          <a:xfrm rot="0">
            <a:off x="9718520" y="2384049"/>
            <a:ext cx="7586463" cy="56742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7ED957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# Build stage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FROM </a:t>
            </a:r>
            <a:r>
              <a:rPr lang="en-US" sz="2225" u="sng">
                <a:solidFill>
                  <a:srgbClr val="0CC0D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maven</a:t>
            </a:r>
            <a:r>
              <a:rPr lang="en-US" sz="2225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: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3.8.5-openjdk-17</a:t>
            </a:r>
            <a:r>
              <a:rPr lang="en-US" sz="2225">
                <a:solidFill>
                  <a:srgbClr val="FF4B4B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</a:t>
            </a: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AS </a:t>
            </a:r>
            <a:r>
              <a:rPr lang="en-US" sz="2225">
                <a:solidFill>
                  <a:srgbClr val="0CC0D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build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WORKDIR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/app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COPY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pom.xml .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COPY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src ./src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RUN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mvn clean package -DskipTests</a:t>
            </a:r>
          </a:p>
          <a:p>
            <a:pPr algn="l">
              <a:lnSpc>
                <a:spcPts val="3516"/>
              </a:lnSpc>
            </a:pP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7ED957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# Runtime stage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FROM </a:t>
            </a:r>
            <a:r>
              <a:rPr lang="en-US" sz="2225" u="sng">
                <a:solidFill>
                  <a:srgbClr val="0CC0D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openjdk</a:t>
            </a:r>
            <a:r>
              <a:rPr lang="en-US" sz="2225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: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17-jdk-slim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WORKDIR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/app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COPY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--from=build /app/target/*.jar app.jar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EXPOSE </a:t>
            </a:r>
            <a:r>
              <a:rPr lang="en-US" sz="2225">
                <a:solidFill>
                  <a:srgbClr val="38B6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8080</a:t>
            </a:r>
          </a:p>
          <a:p>
            <a:pPr algn="l">
              <a:lnSpc>
                <a:spcPts val="3516"/>
              </a:lnSpc>
            </a:pPr>
            <a:r>
              <a:rPr lang="en-US" sz="2225">
                <a:solidFill>
                  <a:srgbClr val="8C52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ENTRYPOINT</a:t>
            </a:r>
            <a:r>
              <a:rPr lang="en-US" sz="2225">
                <a:solidFill>
                  <a:srgbClr val="FF4B4B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</a:t>
            </a:r>
            <a:r>
              <a:rPr lang="en-US" sz="2225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[</a:t>
            </a:r>
            <a:r>
              <a:rPr lang="en-US" sz="2225">
                <a:solidFill>
                  <a:srgbClr val="FF4B4B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"java"</a:t>
            </a:r>
            <a:r>
              <a:rPr lang="en-US" sz="2225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, </a:t>
            </a:r>
            <a:r>
              <a:rPr lang="en-US" sz="2225">
                <a:solidFill>
                  <a:srgbClr val="FF4B4B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"-jar"</a:t>
            </a:r>
            <a:r>
              <a:rPr lang="en-US" sz="2225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,</a:t>
            </a:r>
            <a:r>
              <a:rPr lang="en-US" sz="2225">
                <a:solidFill>
                  <a:srgbClr val="FF4B4B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"app.jar"</a:t>
            </a:r>
            <a:r>
              <a:rPr lang="en-US" sz="2225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3078" y="2129854"/>
            <a:ext cx="8324266" cy="6923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b="true" sz="3000" spc="6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Defines Image C</a:t>
            </a:r>
            <a:r>
              <a:rPr lang="en-US" b="true" sz="3000" spc="6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onfiguration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A Dockerfile is a script with instructions to build a Docker image.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b="true" sz="3000" spc="6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Key Instructions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Uses commands like FROM, RUN, COPY, CMD, and EXPOSE to set up the environment.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b="true" sz="3000" spc="6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Best Practices</a:t>
            </a: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 spc="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 lightweight base images, minimize layers, and optimize caching for efficiency.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513390" y="515985"/>
            <a:ext cx="13723412" cy="9255029"/>
            <a:chOff x="0" y="0"/>
            <a:chExt cx="3302706" cy="222733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302706" cy="2227336"/>
            </a:xfrm>
            <a:custGeom>
              <a:avLst/>
              <a:gdLst/>
              <a:ahLst/>
              <a:cxnLst/>
              <a:rect r="r" b="b" t="t" l="l"/>
              <a:pathLst>
                <a:path h="2227336" w="3302706">
                  <a:moveTo>
                    <a:pt x="3178246" y="2227335"/>
                  </a:moveTo>
                  <a:lnTo>
                    <a:pt x="124460" y="2227335"/>
                  </a:lnTo>
                  <a:cubicBezTo>
                    <a:pt x="55880" y="2227335"/>
                    <a:pt x="0" y="2171455"/>
                    <a:pt x="0" y="21028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78246" y="0"/>
                  </a:lnTo>
                  <a:cubicBezTo>
                    <a:pt x="3246826" y="0"/>
                    <a:pt x="3302706" y="55880"/>
                    <a:pt x="3302706" y="124460"/>
                  </a:cubicBezTo>
                  <a:lnTo>
                    <a:pt x="3302706" y="2102876"/>
                  </a:lnTo>
                  <a:cubicBezTo>
                    <a:pt x="3302706" y="2171455"/>
                    <a:pt x="3246826" y="2227336"/>
                    <a:pt x="3178246" y="2227336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5127432" y="1330540"/>
            <a:ext cx="9754809" cy="95008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Theory without practice is not enough 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#  Let’s get practical</a:t>
            </a:r>
          </a:p>
          <a:p>
            <a:pPr algn="l">
              <a:lnSpc>
                <a:spcPts val="3795"/>
              </a:lnSpc>
            </a:pP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fail 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= </a:t>
            </a:r>
            <a:r>
              <a:rPr lang="en-US" sz="2942" spc="-161">
                <a:solidFill>
                  <a:srgbClr val="3949D9"/>
                </a:solidFill>
                <a:latin typeface="DM Sans"/>
                <a:ea typeface="DM Sans"/>
                <a:cs typeface="DM Sans"/>
                <a:sym typeface="DM Sans"/>
              </a:rPr>
              <a:t>True</a:t>
            </a:r>
          </a:p>
          <a:p>
            <a:pPr algn="l">
              <a:lnSpc>
                <a:spcPts val="3795"/>
              </a:lnSpc>
            </a:pP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while 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fail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try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</a:t>
            </a:r>
            <a:r>
              <a:rPr lang="en-US" sz="2942" spc="-161">
                <a:solidFill>
                  <a:srgbClr val="FFDE59"/>
                </a:solidFill>
                <a:latin typeface="DM Sans"/>
                <a:ea typeface="DM Sans"/>
                <a:cs typeface="DM Sans"/>
                <a:sym typeface="DM Sans"/>
              </a:rPr>
              <a:t>print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“Trying...”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practice 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= 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“Hand-on experience”</a:t>
            </a:r>
          </a:p>
          <a:p>
            <a:pPr algn="l">
              <a:lnSpc>
                <a:spcPts val="3795"/>
              </a:lnSpc>
            </a:pP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if 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practice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    </a:t>
            </a:r>
            <a:r>
              <a:rPr lang="en-US" sz="2942" spc="-161">
                <a:solidFill>
                  <a:srgbClr val="FFDE59"/>
                </a:solidFill>
                <a:latin typeface="DM Sans"/>
                <a:ea typeface="DM Sans"/>
                <a:cs typeface="DM Sans"/>
                <a:sym typeface="DM Sans"/>
              </a:rPr>
              <a:t>print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“Succees! Theory + Practice = Knowledge”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    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fail 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= </a:t>
            </a:r>
            <a:r>
              <a:rPr lang="en-US" sz="2942" spc="-161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False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else</a:t>
            </a:r>
            <a:r>
              <a:rPr lang="en-US" sz="2942" spc="-16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      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raise </a:t>
            </a:r>
            <a:r>
              <a:rPr lang="en-US" sz="2942" spc="-161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ValueError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“Still just theory....”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except </a:t>
            </a:r>
            <a:r>
              <a:rPr lang="en-US" sz="2942" spc="-161">
                <a:solidFill>
                  <a:srgbClr val="7ED957"/>
                </a:solidFill>
                <a:latin typeface="DM Sans"/>
                <a:ea typeface="DM Sans"/>
                <a:cs typeface="DM Sans"/>
                <a:sym typeface="DM Sans"/>
              </a:rPr>
              <a:t>ValueError 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as 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e:</a:t>
            </a:r>
          </a:p>
          <a:p>
            <a:pPr algn="l">
              <a:lnSpc>
                <a:spcPts val="3795"/>
              </a:lnSpc>
            </a:pP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                        </a:t>
            </a:r>
            <a:r>
              <a:rPr lang="en-US" sz="2942" spc="-161">
                <a:solidFill>
                  <a:srgbClr val="FFDE59"/>
                </a:solidFill>
                <a:latin typeface="DM Sans"/>
                <a:ea typeface="DM Sans"/>
                <a:cs typeface="DM Sans"/>
                <a:sym typeface="DM Sans"/>
              </a:rPr>
              <a:t>print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(</a:t>
            </a:r>
            <a:r>
              <a:rPr lang="en-US" sz="2942" spc="-161">
                <a:solidFill>
                  <a:srgbClr val="1D63ED"/>
                </a:solidFill>
                <a:latin typeface="DM Sans"/>
                <a:ea typeface="DM Sans"/>
                <a:cs typeface="DM Sans"/>
                <a:sym typeface="DM Sans"/>
              </a:rPr>
              <a:t>f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”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{</a:t>
            </a:r>
            <a:r>
              <a:rPr lang="en-US" sz="2942" spc="-161">
                <a:solidFill>
                  <a:srgbClr val="5CE1E6"/>
                </a:solidFill>
                <a:latin typeface="DM Sans"/>
                <a:ea typeface="DM Sans"/>
                <a:cs typeface="DM Sans"/>
                <a:sym typeface="DM Sans"/>
              </a:rPr>
              <a:t>e</a:t>
            </a:r>
            <a:r>
              <a:rPr lang="en-US" sz="2942" spc="-161">
                <a:solidFill>
                  <a:srgbClr val="8C52FF"/>
                </a:solidFill>
                <a:latin typeface="DM Sans"/>
                <a:ea typeface="DM Sans"/>
                <a:cs typeface="DM Sans"/>
                <a:sym typeface="DM Sans"/>
              </a:rPr>
              <a:t>}</a:t>
            </a:r>
            <a:r>
              <a:rPr lang="en-US" sz="2942" spc="-161">
                <a:solidFill>
                  <a:srgbClr val="FF4B4B"/>
                </a:solidFill>
                <a:latin typeface="DM Sans"/>
                <a:ea typeface="DM Sans"/>
                <a:cs typeface="DM Sans"/>
                <a:sym typeface="DM Sans"/>
              </a:rPr>
              <a:t> Trying again...”</a:t>
            </a:r>
            <a:r>
              <a:rPr lang="en-US" sz="2942" spc="-161">
                <a:solidFill>
                  <a:srgbClr val="FFBD59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</a:p>
          <a:p>
            <a:pPr algn="l">
              <a:lnSpc>
                <a:spcPts val="3795"/>
              </a:lnSpc>
            </a:pPr>
          </a:p>
          <a:p>
            <a:pPr algn="l">
              <a:lnSpc>
                <a:spcPts val="3795"/>
              </a:lnSpc>
            </a:pPr>
          </a:p>
          <a:p>
            <a:pPr algn="l">
              <a:lnSpc>
                <a:spcPts val="3795"/>
              </a:lnSpc>
              <a:spcBef>
                <a:spcPct val="0"/>
              </a:spcBef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3235864" y="937431"/>
            <a:ext cx="402633" cy="402633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5757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3708869" y="937431"/>
            <a:ext cx="402633" cy="402633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DE59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181874" y="937431"/>
            <a:ext cx="402633" cy="402633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7ED957"/>
            </a:solidFill>
          </p:spPr>
        </p:sp>
      </p:grp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73557" y="4728866"/>
            <a:ext cx="17140886" cy="848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660"/>
              </a:lnSpc>
            </a:pPr>
            <a:r>
              <a:rPr lang="en-US" b="true" sz="5741" spc="-269" u="sng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2" tooltip="https://github.com/Cristian-Scobioala/productly/"/>
              </a:rPr>
              <a:t>https://github.com/Cristian-Scobioala/productly/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168079" y="944043"/>
            <a:ext cx="1862621" cy="1862621"/>
          </a:xfrm>
          <a:custGeom>
            <a:avLst/>
            <a:gdLst/>
            <a:ahLst/>
            <a:cxnLst/>
            <a:rect r="r" b="b" t="t" l="l"/>
            <a:pathLst>
              <a:path h="1862621" w="1862621">
                <a:moveTo>
                  <a:pt x="0" y="0"/>
                </a:moveTo>
                <a:lnTo>
                  <a:pt x="1862621" y="0"/>
                </a:lnTo>
                <a:lnTo>
                  <a:pt x="1862621" y="1862621"/>
                </a:lnTo>
                <a:lnTo>
                  <a:pt x="0" y="1862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99366" y="5162550"/>
            <a:ext cx="21905011" cy="532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24"/>
              </a:lnSpc>
            </a:pPr>
            <a:r>
              <a:rPr lang="en-US" b="true" sz="3641" spc="-171" u="sng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  <a:hlinkClick r:id="rId3" tooltip="https://github.com/Cristian-Scobioala/productly/blob/main/ASSIGNMENT.md"/>
              </a:rPr>
              <a:t>https://github.com/Cristian-Scobioala/productly/blob/main/ASSIGNMENT.md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354315" y="1391758"/>
            <a:ext cx="13122169" cy="986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704"/>
              </a:lnSpc>
            </a:pPr>
            <a:r>
              <a:rPr lang="en-US" b="true" sz="6641" spc="-312">
                <a:solidFill>
                  <a:srgbClr val="B7001A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Assignment:</a:t>
            </a:r>
            <a:r>
              <a:rPr lang="en-US" b="true" sz="6641" spc="-312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SpaceX hired you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982967" y="400502"/>
            <a:ext cx="1305033" cy="333097"/>
            <a:chOff x="0" y="0"/>
            <a:chExt cx="343712" cy="877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3712" cy="87729"/>
            </a:xfrm>
            <a:custGeom>
              <a:avLst/>
              <a:gdLst/>
              <a:ahLst/>
              <a:cxnLst/>
              <a:rect r="r" b="b" t="t" l="l"/>
              <a:pathLst>
                <a:path h="87729" w="343712">
                  <a:moveTo>
                    <a:pt x="0" y="0"/>
                  </a:moveTo>
                  <a:lnTo>
                    <a:pt x="343712" y="0"/>
                  </a:lnTo>
                  <a:lnTo>
                    <a:pt x="343712" y="87729"/>
                  </a:lnTo>
                  <a:lnTo>
                    <a:pt x="0" y="87729"/>
                  </a:lnTo>
                  <a:close/>
                </a:path>
              </a:pathLst>
            </a:custGeom>
            <a:solidFill>
              <a:srgbClr val="CB2134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43712" cy="12582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71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386026" y="6423577"/>
            <a:ext cx="13746548" cy="8229600"/>
          </a:xfrm>
          <a:custGeom>
            <a:avLst/>
            <a:gdLst/>
            <a:ahLst/>
            <a:cxnLst/>
            <a:rect r="r" b="b" t="t" l="l"/>
            <a:pathLst>
              <a:path h="8229600" w="13746548">
                <a:moveTo>
                  <a:pt x="0" y="0"/>
                </a:moveTo>
                <a:lnTo>
                  <a:pt x="13746548" y="0"/>
                </a:lnTo>
                <a:lnTo>
                  <a:pt x="137465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583981" y="4007878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83981" y="4895850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83981" y="3267743"/>
            <a:ext cx="15120037" cy="2206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014"/>
              </a:lnSpc>
              <a:spcBef>
                <a:spcPct val="0"/>
              </a:spcBef>
            </a:pPr>
            <a:r>
              <a:rPr lang="en-US" b="true" sz="12867" spc="295">
                <a:solidFill>
                  <a:srgbClr val="FFFFFF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THANK YOU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83981" y="8783561"/>
            <a:ext cx="6819466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CRISTIAN SCOBIOALA-NICOGLU | t8220137@aueb.gr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-7607709" y="-1481982"/>
            <a:ext cx="14774614" cy="12601514"/>
          </a:xfrm>
          <a:custGeom>
            <a:avLst/>
            <a:gdLst/>
            <a:ahLst/>
            <a:cxnLst/>
            <a:rect r="r" b="b" t="t" l="l"/>
            <a:pathLst>
              <a:path h="12601514" w="14774614">
                <a:moveTo>
                  <a:pt x="0" y="0"/>
                </a:moveTo>
                <a:lnTo>
                  <a:pt x="14774614" y="0"/>
                </a:lnTo>
                <a:lnTo>
                  <a:pt x="14774614" y="12601514"/>
                </a:lnTo>
                <a:lnTo>
                  <a:pt x="0" y="126015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9894078" y="8783561"/>
            <a:ext cx="6819466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TASOS GERASIS | t8220022@aueb.gr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272275" y="1837106"/>
            <a:ext cx="8645718" cy="7421194"/>
            <a:chOff x="0" y="0"/>
            <a:chExt cx="1424846" cy="12230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24846" cy="1223040"/>
            </a:xfrm>
            <a:custGeom>
              <a:avLst/>
              <a:gdLst/>
              <a:ahLst/>
              <a:cxnLst/>
              <a:rect r="r" b="b" t="t" l="l"/>
              <a:pathLst>
                <a:path h="1223040" w="1424846">
                  <a:moveTo>
                    <a:pt x="1300386" y="1223040"/>
                  </a:moveTo>
                  <a:lnTo>
                    <a:pt x="124460" y="1223040"/>
                  </a:lnTo>
                  <a:cubicBezTo>
                    <a:pt x="55880" y="1223040"/>
                    <a:pt x="0" y="1167160"/>
                    <a:pt x="0" y="10985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00386" y="0"/>
                  </a:lnTo>
                  <a:cubicBezTo>
                    <a:pt x="1368966" y="0"/>
                    <a:pt x="1424846" y="55880"/>
                    <a:pt x="1424846" y="124460"/>
                  </a:cubicBezTo>
                  <a:lnTo>
                    <a:pt x="1424846" y="1098580"/>
                  </a:lnTo>
                  <a:cubicBezTo>
                    <a:pt x="1424846" y="1167160"/>
                    <a:pt x="1368966" y="1223040"/>
                    <a:pt x="1300386" y="1223040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076908" y="3081178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076908" y="2393273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310499" y="3668969"/>
            <a:ext cx="5278019" cy="4948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my-maven-project/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pom.xml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src/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main/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test/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target/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55911" y="584475"/>
            <a:ext cx="9240346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Maven Project Structure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016964" y="384723"/>
            <a:ext cx="2220940" cy="2220940"/>
          </a:xfrm>
          <a:custGeom>
            <a:avLst/>
            <a:gdLst/>
            <a:ahLst/>
            <a:cxnLst/>
            <a:rect r="r" b="b" t="t" l="l"/>
            <a:pathLst>
              <a:path h="2220940" w="2220940">
                <a:moveTo>
                  <a:pt x="0" y="0"/>
                </a:moveTo>
                <a:lnTo>
                  <a:pt x="2220939" y="0"/>
                </a:lnTo>
                <a:lnTo>
                  <a:pt x="2220939" y="2220940"/>
                </a:lnTo>
                <a:lnTo>
                  <a:pt x="0" y="2220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483183" y="4493260"/>
            <a:ext cx="4373878" cy="65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validate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337101" y="6786245"/>
            <a:ext cx="14228412" cy="24720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Ensures that the project is correct and all necessary information is available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Validates the </a:t>
            </a:r>
            <a:r>
              <a:rPr lang="en-US" b="true" sz="2799" spc="92">
                <a:solidFill>
                  <a:srgbClr val="FFDE59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pom.xml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 file structure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Defines a build lifecycle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Checks for missing dependencies or plugins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016964" y="384723"/>
            <a:ext cx="2220940" cy="2220940"/>
          </a:xfrm>
          <a:custGeom>
            <a:avLst/>
            <a:gdLst/>
            <a:ahLst/>
            <a:cxnLst/>
            <a:rect r="r" b="b" t="t" l="l"/>
            <a:pathLst>
              <a:path h="2220940" w="2220940">
                <a:moveTo>
                  <a:pt x="0" y="0"/>
                </a:moveTo>
                <a:lnTo>
                  <a:pt x="2220939" y="0"/>
                </a:lnTo>
                <a:lnTo>
                  <a:pt x="2220939" y="2220940"/>
                </a:lnTo>
                <a:lnTo>
                  <a:pt x="0" y="2220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483183" y="4493260"/>
            <a:ext cx="4373878" cy="65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compile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77890" y="6840580"/>
            <a:ext cx="11332219" cy="1481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Compiles the source code of the project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src/main/java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Uses the compiler specified in the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pom.xml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Outputs compiled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.class </a:t>
            </a: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files into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target/classes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272275" y="1837106"/>
            <a:ext cx="8645718" cy="7421194"/>
            <a:chOff x="0" y="0"/>
            <a:chExt cx="1424846" cy="12230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24846" cy="1223040"/>
            </a:xfrm>
            <a:custGeom>
              <a:avLst/>
              <a:gdLst/>
              <a:ahLst/>
              <a:cxnLst/>
              <a:rect r="r" b="b" t="t" l="l"/>
              <a:pathLst>
                <a:path h="1223040" w="1424846">
                  <a:moveTo>
                    <a:pt x="1300386" y="1223040"/>
                  </a:moveTo>
                  <a:lnTo>
                    <a:pt x="124460" y="1223040"/>
                  </a:lnTo>
                  <a:cubicBezTo>
                    <a:pt x="55880" y="1223040"/>
                    <a:pt x="0" y="1167160"/>
                    <a:pt x="0" y="10985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00386" y="0"/>
                  </a:lnTo>
                  <a:cubicBezTo>
                    <a:pt x="1368966" y="0"/>
                    <a:pt x="1424846" y="55880"/>
                    <a:pt x="1424846" y="124460"/>
                  </a:cubicBezTo>
                  <a:lnTo>
                    <a:pt x="1424846" y="1098580"/>
                  </a:lnTo>
                  <a:cubicBezTo>
                    <a:pt x="1424846" y="1167160"/>
                    <a:pt x="1368966" y="1223040"/>
                    <a:pt x="1300386" y="1223040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076908" y="3081178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076908" y="2393273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310499" y="3668969"/>
            <a:ext cx="5278019" cy="4948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my-maven-project/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pom.xml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src/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main/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test/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target/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55911" y="584475"/>
            <a:ext cx="9240346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Maven Project Structure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016964" y="384723"/>
            <a:ext cx="2220940" cy="2220940"/>
          </a:xfrm>
          <a:custGeom>
            <a:avLst/>
            <a:gdLst/>
            <a:ahLst/>
            <a:cxnLst/>
            <a:rect r="r" b="b" t="t" l="l"/>
            <a:pathLst>
              <a:path h="2220940" w="2220940">
                <a:moveTo>
                  <a:pt x="0" y="0"/>
                </a:moveTo>
                <a:lnTo>
                  <a:pt x="2220939" y="0"/>
                </a:lnTo>
                <a:lnTo>
                  <a:pt x="2220939" y="2220940"/>
                </a:lnTo>
                <a:lnTo>
                  <a:pt x="0" y="22209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577880" y="2627060"/>
            <a:ext cx="8537135" cy="3346745"/>
            <a:chOff x="0" y="0"/>
            <a:chExt cx="2054565" cy="80543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566" cy="805435"/>
            </a:xfrm>
            <a:custGeom>
              <a:avLst/>
              <a:gdLst/>
              <a:ahLst/>
              <a:cxnLst/>
              <a:rect r="r" b="b" t="t" l="l"/>
              <a:pathLst>
                <a:path h="805435" w="2054566">
                  <a:moveTo>
                    <a:pt x="1930105" y="805435"/>
                  </a:moveTo>
                  <a:lnTo>
                    <a:pt x="124460" y="805435"/>
                  </a:lnTo>
                  <a:cubicBezTo>
                    <a:pt x="55880" y="805435"/>
                    <a:pt x="0" y="749555"/>
                    <a:pt x="0" y="6809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930106" y="0"/>
                  </a:lnTo>
                  <a:cubicBezTo>
                    <a:pt x="1998686" y="0"/>
                    <a:pt x="2054566" y="55880"/>
                    <a:pt x="2054566" y="124460"/>
                  </a:cubicBezTo>
                  <a:lnTo>
                    <a:pt x="2054566" y="680975"/>
                  </a:lnTo>
                  <a:cubicBezTo>
                    <a:pt x="2054566" y="749555"/>
                    <a:pt x="1998686" y="805435"/>
                    <a:pt x="1930106" y="805435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249592" y="3999664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249592" y="3311759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483183" y="4493260"/>
            <a:ext cx="5347389" cy="650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30"/>
              </a:lnSpc>
            </a:pPr>
            <a:r>
              <a:rPr lang="en-US" sz="3500">
                <a:solidFill>
                  <a:srgbClr val="FFDE5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~/</a:t>
            </a:r>
            <a:r>
              <a:rPr lang="en-US" sz="3500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 mvn test-compile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19055" y="6840580"/>
            <a:ext cx="10845464" cy="98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Compiles the test source code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src/test/java</a:t>
            </a:r>
          </a:p>
          <a:p>
            <a:pPr algn="just" marL="604518" indent="-302259" lvl="1">
              <a:lnSpc>
                <a:spcPts val="3919"/>
              </a:lnSpc>
              <a:buFont typeface="Arial"/>
              <a:buChar char="•"/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Uses the same compiler settings as the main code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6894">
            <a:off x="15300208" y="667967"/>
            <a:ext cx="1940398" cy="1940398"/>
          </a:xfrm>
          <a:custGeom>
            <a:avLst/>
            <a:gdLst/>
            <a:ahLst/>
            <a:cxnLst/>
            <a:rect r="r" b="b" t="t" l="l"/>
            <a:pathLst>
              <a:path h="1940398" w="1940398">
                <a:moveTo>
                  <a:pt x="0" y="0"/>
                </a:moveTo>
                <a:lnTo>
                  <a:pt x="1940398" y="0"/>
                </a:lnTo>
                <a:lnTo>
                  <a:pt x="1940398" y="1940399"/>
                </a:lnTo>
                <a:lnTo>
                  <a:pt x="0" y="1940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272275" y="1837106"/>
            <a:ext cx="8645718" cy="7421194"/>
            <a:chOff x="0" y="0"/>
            <a:chExt cx="1424846" cy="12230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24846" cy="1223040"/>
            </a:xfrm>
            <a:custGeom>
              <a:avLst/>
              <a:gdLst/>
              <a:ahLst/>
              <a:cxnLst/>
              <a:rect r="r" b="b" t="t" l="l"/>
              <a:pathLst>
                <a:path h="1223040" w="1424846">
                  <a:moveTo>
                    <a:pt x="1300386" y="1223040"/>
                  </a:moveTo>
                  <a:lnTo>
                    <a:pt x="124460" y="1223040"/>
                  </a:lnTo>
                  <a:cubicBezTo>
                    <a:pt x="55880" y="1223040"/>
                    <a:pt x="0" y="1167160"/>
                    <a:pt x="0" y="10985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300386" y="0"/>
                  </a:lnTo>
                  <a:cubicBezTo>
                    <a:pt x="1368966" y="0"/>
                    <a:pt x="1424846" y="55880"/>
                    <a:pt x="1424846" y="124460"/>
                  </a:cubicBezTo>
                  <a:lnTo>
                    <a:pt x="1424846" y="1098580"/>
                  </a:lnTo>
                  <a:cubicBezTo>
                    <a:pt x="1424846" y="1167160"/>
                    <a:pt x="1368966" y="1223040"/>
                    <a:pt x="1300386" y="1223040"/>
                  </a:cubicBezTo>
                  <a:close/>
                </a:path>
              </a:pathLst>
            </a:custGeom>
            <a:solidFill>
              <a:srgbClr val="001524"/>
            </a:solidFill>
          </p:spPr>
        </p:sp>
      </p:grpSp>
      <p:sp>
        <p:nvSpPr>
          <p:cNvPr name="AutoShape 5" id="5"/>
          <p:cNvSpPr/>
          <p:nvPr/>
        </p:nvSpPr>
        <p:spPr>
          <a:xfrm>
            <a:off x="5076908" y="3081178"/>
            <a:ext cx="7213387" cy="0"/>
          </a:xfrm>
          <a:prstGeom prst="line">
            <a:avLst/>
          </a:prstGeom>
          <a:ln cap="rnd" w="38100">
            <a:solidFill>
              <a:srgbClr val="FFFFFF">
                <a:alpha val="19608"/>
              </a:srgbClr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5076908" y="2393273"/>
            <a:ext cx="1233591" cy="368285"/>
            <a:chOff x="0" y="0"/>
            <a:chExt cx="1644788" cy="491046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491046" cy="491046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576871" y="0"/>
              <a:ext cx="491046" cy="491046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1153741" y="0"/>
              <a:ext cx="491046" cy="491046"/>
              <a:chOff x="0" y="0"/>
              <a:chExt cx="6350000" cy="635000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</p:grpSp>
      </p:grpSp>
      <p:sp>
        <p:nvSpPr>
          <p:cNvPr name="TextBox 13" id="13"/>
          <p:cNvSpPr txBox="true"/>
          <p:nvPr/>
        </p:nvSpPr>
        <p:spPr>
          <a:xfrm rot="0">
            <a:off x="6310499" y="3668969"/>
            <a:ext cx="5278019" cy="4948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my-maven-project/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pom.xml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src/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main/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├── test/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</a:t>
            </a:r>
            <a:r>
              <a:rPr lang="en-US" sz="2799" spc="92">
                <a:solidFill>
                  <a:srgbClr val="FFDE59"/>
                </a:solidFill>
                <a:latin typeface="Open Sauce"/>
                <a:ea typeface="Open Sauce"/>
                <a:cs typeface="Open Sauce"/>
                <a:sym typeface="Open Sauce"/>
              </a:rPr>
              <a:t>java/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│   │   ├── resources/</a:t>
            </a:r>
          </a:p>
          <a:p>
            <a:pPr algn="just">
              <a:lnSpc>
                <a:spcPts val="3919"/>
              </a:lnSpc>
            </a:pPr>
            <a:r>
              <a:rPr lang="en-US" sz="2799" spc="92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├── target/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955911" y="584475"/>
            <a:ext cx="9240346" cy="9075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124"/>
              </a:lnSpc>
            </a:pPr>
            <a:r>
              <a:rPr lang="en-US" b="true" sz="6141" spc="-288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Maven Project Structure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DAGhi-UdDh4</dc:identifier>
  <dcterms:modified xsi:type="dcterms:W3CDTF">2011-08-01T06:04:30Z</dcterms:modified>
  <cp:revision>1</cp:revision>
  <dc:title>Build_Automation_CI_CD_Integration</dc:title>
</cp:coreProperties>
</file>